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82" r:id="rId15"/>
    <p:sldId id="276" r:id="rId16"/>
    <p:sldId id="269" r:id="rId17"/>
    <p:sldId id="271" r:id="rId18"/>
    <p:sldId id="303" r:id="rId19"/>
    <p:sldId id="272" r:id="rId20"/>
    <p:sldId id="277" r:id="rId21"/>
    <p:sldId id="275" r:id="rId22"/>
    <p:sldId id="279" r:id="rId23"/>
    <p:sldId id="280" r:id="rId24"/>
    <p:sldId id="295" r:id="rId25"/>
    <p:sldId id="273" r:id="rId26"/>
    <p:sldId id="281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8" r:id="rId40"/>
    <p:sldId id="304" r:id="rId41"/>
    <p:sldId id="305" r:id="rId42"/>
    <p:sldId id="294" r:id="rId43"/>
    <p:sldId id="297" r:id="rId44"/>
    <p:sldId id="300" r:id="rId45"/>
    <p:sldId id="301" r:id="rId46"/>
    <p:sldId id="302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BBFF81E-CC49-4AEE-B9FF-F112777AB08B}">
          <p14:sldIdLst>
            <p14:sldId id="256"/>
            <p14:sldId id="257"/>
          </p14:sldIdLst>
        </p14:section>
        <p14:section name="Introduction" id="{DC868400-E87A-474B-A550-687024A74694}">
          <p14:sldIdLst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Automation" id="{B2E072B8-55CC-46B9-BE70-5AC0619F9713}">
          <p14:sldIdLst>
            <p14:sldId id="263"/>
            <p14:sldId id="265"/>
            <p14:sldId id="266"/>
            <p14:sldId id="267"/>
            <p14:sldId id="270"/>
            <p14:sldId id="282"/>
          </p14:sldIdLst>
        </p14:section>
        <p14:section name="Version Control" id="{FF97B1E8-AE13-47E1-BB74-2314044D00DA}">
          <p14:sldIdLst>
            <p14:sldId id="276"/>
            <p14:sldId id="269"/>
            <p14:sldId id="271"/>
            <p14:sldId id="303"/>
            <p14:sldId id="272"/>
            <p14:sldId id="277"/>
            <p14:sldId id="275"/>
            <p14:sldId id="279"/>
            <p14:sldId id="280"/>
            <p14:sldId id="295"/>
          </p14:sldIdLst>
        </p14:section>
        <p14:section name="Directories" id="{395C477A-A084-45D3-BC85-435341FA1B09}">
          <p14:sldIdLst>
            <p14:sldId id="273"/>
            <p14:sldId id="281"/>
            <p14:sldId id="284"/>
          </p14:sldIdLst>
        </p14:section>
        <p14:section name="Keys" id="{789CBE5F-59B7-4DD4-A2E0-FC40D2A44CAB}">
          <p14:sldIdLst>
            <p14:sldId id="283"/>
            <p14:sldId id="285"/>
            <p14:sldId id="286"/>
            <p14:sldId id="287"/>
          </p14:sldIdLst>
        </p14:section>
        <p14:section name="Abstraction" id="{7893594C-EF22-498B-9B26-DAB2BB45A4C9}">
          <p14:sldIdLst>
            <p14:sldId id="288"/>
            <p14:sldId id="289"/>
            <p14:sldId id="290"/>
          </p14:sldIdLst>
        </p14:section>
        <p14:section name="Documentation" id="{1BEB9666-CD02-4DEB-BEE0-8060C67461F7}">
          <p14:sldIdLst>
            <p14:sldId id="291"/>
          </p14:sldIdLst>
        </p14:section>
        <p14:section name="Management" id="{6DE7D5F9-D7F6-4FE1-97B1-97C7A3042617}">
          <p14:sldIdLst>
            <p14:sldId id="292"/>
            <p14:sldId id="293"/>
          </p14:sldIdLst>
        </p14:section>
        <p14:section name="Assignment" id="{CE5C9723-AD53-43EB-B248-8521B51ED104}">
          <p14:sldIdLst>
            <p14:sldId id="296"/>
            <p14:sldId id="298"/>
            <p14:sldId id="304"/>
            <p14:sldId id="305"/>
            <p14:sldId id="294"/>
            <p14:sldId id="297"/>
            <p14:sldId id="300"/>
            <p14:sldId id="301"/>
            <p14:sldId id="30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7D8A-955C-4341-9B08-BF598ECF5D4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A50D-0A6F-44DE-A31F-AC441CF2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6EE3-7B41-438F-B2D7-FB149C2332AC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F89-33D4-4F20-BD46-609358E17B5C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3AA5-A0B0-48C1-B3AE-E5C28A627E27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881D-B873-476F-BF6C-A5D03DB55670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&lt;TEXT&gt;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EF78-69FE-45C0-A60A-E8846B6865A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0ADE-559C-4A7A-B08F-9D4F75826970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4A5A-0D10-4B14-A277-93CC188BE210}" type="datetime1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D55-1C30-4FA3-94FB-914CE37CACFE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FE66-F1C7-439C-8120-3CEE120CAC96}" type="datetime1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451C-D1A4-4190-B1EE-E586C30E2F38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9CE-4149-4BC1-B2E3-A688B1DE4C43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9BC2-FA8B-490C-86DD-3BD9CB7B67EB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gentzkow/research/CodeAndData.x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5.xml"/><Relationship Id="rId4" Type="http://schemas.openxmlformats.org/officeDocument/2006/relationships/slide" Target="slide16.xml"/><Relationship Id="rId9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fork-a-rep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com/" TargetMode="External"/><Relationship Id="rId2" Type="http://schemas.openxmlformats.org/officeDocument/2006/relationships/hyperlink" Target="http://opensource.org/about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nox79/code_dat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hyperlink" Target="https://github.com/gknox79/code_data.git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and Data </a:t>
            </a:r>
            <a:br>
              <a:rPr lang="en-US" dirty="0" smtClean="0"/>
            </a:br>
            <a:r>
              <a:rPr lang="en-US" dirty="0" smtClean="0"/>
              <a:t>for the Social Sciences:</a:t>
            </a:r>
            <a:br>
              <a:rPr lang="en-US" dirty="0" smtClean="0"/>
            </a:br>
            <a:r>
              <a:rPr lang="en-US" dirty="0" smtClean="0"/>
              <a:t>A Practitioner’s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hlinkClick r:id="rId2"/>
              </a:rPr>
              <a:t>Gentzkow</a:t>
            </a:r>
            <a:r>
              <a:rPr lang="en-US" dirty="0" smtClean="0">
                <a:hlinkClick r:id="rId2"/>
              </a:rPr>
              <a:t> and Shapiro 2014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George Knox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6037641"/>
              </p:ext>
            </p:extLst>
          </p:nvPr>
        </p:nvGraphicFramePr>
        <p:xfrm>
          <a:off x="6172200" y="3476865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1574800" y="21727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Say we want to estimate the effect of introduction of TV on potato chip consumption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extract0B = raw data</a:t>
            </a:r>
          </a:p>
          <a:p>
            <a:pPr marL="0" indent="0">
              <a:buNone/>
            </a:pPr>
            <a:r>
              <a:rPr lang="en-US" dirty="0" smtClean="0"/>
              <a:t>chips.csv and tv.csv exported</a:t>
            </a:r>
          </a:p>
          <a:p>
            <a:pPr marL="0" indent="0">
              <a:buNone/>
            </a:pPr>
            <a:r>
              <a:rPr lang="en-US" dirty="0" smtClean="0"/>
              <a:t>mergefiles.do and cleandata.do build data</a:t>
            </a:r>
          </a:p>
          <a:p>
            <a:pPr marL="0" indent="0">
              <a:buNone/>
            </a:pPr>
            <a:r>
              <a:rPr lang="en-US" dirty="0" err="1" smtClean="0"/>
              <a:t>tvdata.dta</a:t>
            </a:r>
            <a:r>
              <a:rPr lang="en-US" dirty="0" smtClean="0"/>
              <a:t> is the merged </a:t>
            </a:r>
            <a:r>
              <a:rPr lang="en-US" dirty="0" err="1" smtClean="0"/>
              <a:t>stata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figures, regressions output the figures and tables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tex</a:t>
            </a:r>
            <a:r>
              <a:rPr lang="en-US" dirty="0" smtClean="0"/>
              <a:t> file for the submission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72200" y="3454640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4732867"/>
            <a:ext cx="5181600" cy="144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what order do we run these to replicate submission file?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e.g., clean or merge first?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automated approach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3975099"/>
            <a:ext cx="9533467" cy="2201863"/>
          </a:xfrm>
        </p:spPr>
        <p:txBody>
          <a:bodyPr/>
          <a:lstStyle/>
          <a:p>
            <a:r>
              <a:rPr lang="en-US" dirty="0" smtClean="0"/>
              <a:t>All steps controlled by a shell script</a:t>
            </a:r>
          </a:p>
          <a:p>
            <a:r>
              <a:rPr lang="en-US" dirty="0" smtClean="0"/>
              <a:t>Order clear</a:t>
            </a:r>
          </a:p>
          <a:p>
            <a:r>
              <a:rPr lang="en-US" dirty="0" smtClean="0"/>
              <a:t>Easy to call commands from different packages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7000" y="1930741"/>
            <a:ext cx="5257800" cy="18043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make.bat we’ll run later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@echo off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set </a:t>
            </a:r>
            <a:r>
              <a:rPr lang="en-US" sz="1400" dirty="0" err="1"/>
              <a:t>statapath</a:t>
            </a:r>
            <a:r>
              <a:rPr lang="en-US" sz="1400" dirty="0"/>
              <a:t>="c:\Program Files (x86)\Stata14\StataSE-64.exe"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echo %</a:t>
            </a:r>
            <a:r>
              <a:rPr lang="en-US" sz="1400" dirty="0" err="1"/>
              <a:t>statapath</a:t>
            </a:r>
            <a:r>
              <a:rPr lang="en-US" sz="1400" dirty="0"/>
              <a:t>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DELETE OUTPUT &amp; TEMP FILES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..\output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..\temp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IMPORT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import.do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PRE-CLEAN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preclean.do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RUN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regression.do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2954867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out output and temp directories..  WHY?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8733" y="4084109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import, then </a:t>
            </a:r>
            <a:r>
              <a:rPr lang="en-US" dirty="0" err="1" smtClean="0"/>
              <a:t>preclean</a:t>
            </a:r>
            <a:r>
              <a:rPr lang="en-US" dirty="0" smtClean="0"/>
              <a:t>, then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 that can be automated</a:t>
            </a:r>
          </a:p>
          <a:p>
            <a:endParaRPr lang="en-US" dirty="0"/>
          </a:p>
          <a:p>
            <a:r>
              <a:rPr lang="en-US" dirty="0" smtClean="0"/>
              <a:t>Write a single script that executes all code from beginning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71" y="0"/>
            <a:ext cx="514349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36309"/>
              </p:ext>
            </p:extLst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Dates used note versions, initials authors</a:t>
            </a:r>
          </a:p>
          <a:p>
            <a:endParaRPr lang="en-US" dirty="0"/>
          </a:p>
          <a:p>
            <a:r>
              <a:rPr lang="en-US" dirty="0" smtClean="0"/>
              <a:t>Why do this?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comparison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undo-</a:t>
            </a:r>
            <a:r>
              <a:rPr lang="en-US" dirty="0" err="1" smtClean="0"/>
              <a:t>ing</a:t>
            </a:r>
            <a:r>
              <a:rPr lang="en-US" dirty="0" smtClean="0"/>
              <a:t>, rolling back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not do this: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Pain: always have to remember to tag every new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Confusing: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log file came from regressions_022713_mg.do?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version of cleandata.do makes the data used by regressions_022413.do?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software firm does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laint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5" t="3272" r="15198"/>
          <a:stretch/>
        </p:blipFill>
        <p:spPr>
          <a:xfrm>
            <a:off x="72927" y="0"/>
            <a:ext cx="6473728" cy="6816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Layout 1 - Google Chrom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6" t="11370" r="32003" b="4377"/>
          <a:stretch/>
        </p:blipFill>
        <p:spPr>
          <a:xfrm>
            <a:off x="7461055" y="504883"/>
            <a:ext cx="3943702" cy="57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6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Unlimited “undo” – can roll back as much as you want</a:t>
            </a:r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51" y="2482995"/>
            <a:ext cx="57531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8849" y="2978979"/>
            <a:ext cx="277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changes rather than</a:t>
            </a:r>
          </a:p>
          <a:p>
            <a:r>
              <a:rPr lang="en-US" dirty="0" smtClean="0"/>
              <a:t>saving the complete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Intro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Automation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Version Control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Directories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Keys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7" action="ppaction://hlinksldjump"/>
              </a:rPr>
              <a:t>Abstraction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8" action="ppaction://hlinksldjump"/>
              </a:rPr>
              <a:t>Documentation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9" action="ppaction://hlinksldjump"/>
              </a:rPr>
              <a:t>Management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in parallel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" y="1886724"/>
            <a:ext cx="3543300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5" y="1713429"/>
            <a:ext cx="355282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71408" y="3063858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changes </a:t>
            </a:r>
            <a:br>
              <a:rPr lang="en-US" i="1" dirty="0" smtClean="0"/>
            </a:br>
            <a:r>
              <a:rPr lang="en-US" i="1" dirty="0" smtClean="0"/>
              <a:t>are merged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73723" y="3063858"/>
            <a:ext cx="218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Two users make</a:t>
            </a:r>
          </a:p>
          <a:p>
            <a:r>
              <a:rPr lang="en-US" i="1" dirty="0" smtClean="0"/>
              <a:t>independent changes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467713" y="5312718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Conflicts are tagged and resolved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85075"/>
              </p:ext>
            </p:extLst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9467" y="38810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authoritative version of the directory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without fear: an undo command for everything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0200" y="51933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Punchline:</a:t>
            </a:r>
          </a:p>
          <a:p>
            <a:r>
              <a:rPr lang="en-US" dirty="0"/>
              <a:t>	</a:t>
            </a:r>
            <a:r>
              <a:rPr lang="en-US" dirty="0" smtClean="0"/>
              <a:t>Store code and data under version control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5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 arises if someone edits cleandata.do, generating a new </a:t>
            </a:r>
            <a:r>
              <a:rPr lang="en-US" dirty="0" err="1" smtClean="0"/>
              <a:t>tvdata.dta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Regressions.do doesn’t work because </a:t>
            </a:r>
            <a:r>
              <a:rPr lang="en-US" dirty="0" err="1" smtClean="0"/>
              <a:t>tvdata.dta</a:t>
            </a:r>
            <a:r>
              <a:rPr lang="en-US" dirty="0" smtClean="0"/>
              <a:t> has changed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solution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to run the entire directory before checking in changes</a:t>
            </a:r>
          </a:p>
          <a:p>
            <a:endParaRPr lang="en-US" dirty="0"/>
          </a:p>
          <a:p>
            <a:r>
              <a:rPr lang="en-US" dirty="0" smtClean="0"/>
              <a:t>Run “rundirectory.bat”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systems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most popular today (that’s why I use it)</a:t>
            </a:r>
          </a:p>
          <a:p>
            <a:endParaRPr lang="en-US" dirty="0"/>
          </a:p>
          <a:p>
            <a:r>
              <a:rPr lang="en-US" dirty="0"/>
              <a:t>Main difference with legacy systems</a:t>
            </a:r>
          </a:p>
          <a:p>
            <a:pPr lvl="1"/>
            <a:r>
              <a:rPr lang="en-US" dirty="0"/>
              <a:t>legacy systems require a server – </a:t>
            </a:r>
            <a:r>
              <a:rPr lang="en-US" dirty="0" err="1"/>
              <a:t>Git</a:t>
            </a:r>
            <a:r>
              <a:rPr lang="en-US" dirty="0"/>
              <a:t> stores history locally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uses “remotes” [optional] – online sharing/collaboration</a:t>
            </a:r>
          </a:p>
          <a:p>
            <a:pPr lvl="1"/>
            <a:r>
              <a:rPr lang="en-US" dirty="0"/>
              <a:t>active “open source” community of </a:t>
            </a:r>
            <a:r>
              <a:rPr lang="en-US" dirty="0" err="1"/>
              <a:t>Git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combine </a:t>
            </a:r>
            <a:r>
              <a:rPr lang="en-US" dirty="0" err="1"/>
              <a:t>Git</a:t>
            </a:r>
            <a:r>
              <a:rPr lang="en-US" dirty="0"/>
              <a:t> with other things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: version control for text/code files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Git</a:t>
            </a:r>
            <a:r>
              <a:rPr lang="en-US" dirty="0"/>
              <a:t> LFS (large file system): version control for large files] (e.g., pictures)</a:t>
            </a:r>
          </a:p>
          <a:p>
            <a:pPr lvl="1"/>
            <a:r>
              <a:rPr lang="en-US" dirty="0"/>
              <a:t>Amazon’s AWS S3 for huge files (&gt;1GB)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Directories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12463"/>
              </p:ext>
            </p:extLst>
          </p:nvPr>
        </p:nvGraphicFramePr>
        <p:xfrm>
          <a:off x="838200" y="1690688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——C:/tv_and_potato/——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mergefiles.do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tv_potato_submission.pdf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tv_potato.tex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extract0B.xls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fig1.eps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fig2.eps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figures.do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tables.txt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export_to_csv.stc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207239"/>
            <a:ext cx="10340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researcher wants to change a regression specification, but does not want to re-run the entire data build.</a:t>
            </a:r>
          </a:p>
        </p:txBody>
      </p:sp>
    </p:spTree>
    <p:extLst>
      <p:ext uri="{BB962C8B-B14F-4D97-AF65-F5344CB8AC3E}">
        <p14:creationId xmlns:p14="http://schemas.microsoft.com/office/powerpoint/2010/main" val="1265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79792"/>
              </p:ext>
            </p:extLst>
          </p:nvPr>
        </p:nvGraphicFramePr>
        <p:xfrm>
          <a:off x="2467259" y="603504"/>
          <a:ext cx="6902642" cy="5537711"/>
        </p:xfrm>
        <a:graphic>
          <a:graphicData uri="http://schemas.openxmlformats.org/drawingml/2006/table">
            <a:tbl>
              <a:tblPr/>
              <a:tblGrid>
                <a:gridCol w="3451321"/>
                <a:gridCol w="3451321"/>
              </a:tblGrid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——C:/build——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——C:/analysis——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  extract0B.xls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</a:t>
                      </a:r>
                      <a:r>
                        <a:rPr lang="en-US" sz="1600" dirty="0" err="1">
                          <a:effectLst/>
                        </a:rPr>
                        <a:t>tvdata.dta</a:t>
                      </a:r>
                      <a:r>
                        <a:rPr lang="en-US" sz="1600" dirty="0">
                          <a:effectLst/>
                        </a:rPr>
                        <a:t> (link to C:/build/output)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  export_to_csv.stc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  mergefiles.do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  regressions_alt.do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  tvdata.dta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  fig1.eps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  fig2.eps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  tables.txt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  chips.csv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  regressions_alt.log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25600" y="6453971"/>
            <a:ext cx="402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 useable Stata file from raw inputs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8267" y="6453971"/>
            <a:ext cx="459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Stata </a:t>
            </a:r>
            <a:r>
              <a:rPr lang="en-US" dirty="0" err="1" smtClean="0"/>
              <a:t>dta</a:t>
            </a:r>
            <a:r>
              <a:rPr lang="en-US" dirty="0" smtClean="0"/>
              <a:t> file and create tables and figures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232696" y="2288371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4017" y="2271437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169448">
            <a:off x="3120973" y="2708947"/>
            <a:ext cx="3539666" cy="14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2480" y="2271437"/>
            <a:ext cx="1933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 references</a:t>
            </a:r>
          </a:p>
          <a:p>
            <a:r>
              <a:rPr lang="en-US" dirty="0" smtClean="0"/>
              <a:t>../input/</a:t>
            </a:r>
            <a:r>
              <a:rPr lang="en-US" dirty="0" err="1" smtClean="0"/>
              <a:t>tvdata.dta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778" y="4792133"/>
            <a:ext cx="18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Multiple projects:</a:t>
            </a:r>
          </a:p>
          <a:p>
            <a:r>
              <a:rPr lang="en-US" dirty="0" smtClean="0"/>
              <a:t>Same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8212" y="0"/>
            <a:ext cx="2518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Modular structure</a:t>
            </a:r>
          </a:p>
        </p:txBody>
      </p:sp>
    </p:spTree>
    <p:extLst>
      <p:ext uri="{BB962C8B-B14F-4D97-AF65-F5344CB8AC3E}">
        <p14:creationId xmlns:p14="http://schemas.microsoft.com/office/powerpoint/2010/main" val="8223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repo structure for Spotify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7880" y="2222421"/>
            <a:ext cx="87203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1.4) REPOSITORY STRUCTURE</a:t>
            </a:r>
          </a:p>
          <a:p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\raw           </a:t>
            </a:r>
            <a:r>
              <a:rPr lang="en-US" dirty="0" smtClean="0"/>
              <a:t>	Code </a:t>
            </a:r>
            <a:r>
              <a:rPr lang="en-US" dirty="0"/>
              <a:t>required to collect/download raw data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\derived       </a:t>
            </a:r>
            <a:r>
              <a:rPr lang="en-US" dirty="0" smtClean="0"/>
              <a:t>	Data preparation 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\pre-analysis </a:t>
            </a:r>
            <a:r>
              <a:rPr lang="en-US" dirty="0" smtClean="0"/>
              <a:t>	Analysis </a:t>
            </a:r>
            <a:r>
              <a:rPr lang="en-US" dirty="0"/>
              <a:t>Part 1: Creating metrics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\analysis      </a:t>
            </a:r>
            <a:r>
              <a:rPr lang="en-US" dirty="0" smtClean="0"/>
              <a:t>	Analysis </a:t>
            </a:r>
            <a:r>
              <a:rPr lang="en-US" dirty="0"/>
              <a:t>Part 2: Matching and Diff-in-diff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\draft         </a:t>
            </a:r>
            <a:r>
              <a:rPr lang="en-US" dirty="0" smtClean="0"/>
              <a:t>	Stores </a:t>
            </a:r>
            <a:r>
              <a:rPr lang="en-US" dirty="0"/>
              <a:t>literature reference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</a:t>
            </a:r>
            <a:r>
              <a:rPr lang="en-US" dirty="0" err="1"/>
              <a:t>slides_beamer</a:t>
            </a:r>
            <a:r>
              <a:rPr lang="en-US" dirty="0"/>
              <a:t> </a:t>
            </a:r>
            <a:r>
              <a:rPr lang="en-US" dirty="0" smtClean="0"/>
              <a:t>	Slides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\tools         </a:t>
            </a:r>
            <a:r>
              <a:rPr lang="en-US" dirty="0" smtClean="0"/>
              <a:t>	Tools/programs/templates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directory contains a </a:t>
            </a:r>
            <a:r>
              <a:rPr lang="en-US" dirty="0" err="1"/>
              <a:t>makefile</a:t>
            </a:r>
            <a:r>
              <a:rPr lang="en-US" dirty="0"/>
              <a:t> in a subdirectory \code.</a:t>
            </a:r>
          </a:p>
        </p:txBody>
      </p:sp>
    </p:spTree>
    <p:extLst>
      <p:ext uri="{BB962C8B-B14F-4D97-AF65-F5344CB8AC3E}">
        <p14:creationId xmlns:p14="http://schemas.microsoft.com/office/powerpoint/2010/main" val="12133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county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275799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county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masters/PhD student, two of the most important skills for my career which I didn’t appreciate at the time: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Coding (our focus today)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Most learning here self-taught, just-in-time (what GS call “seat-of-the-pants”) to solve a particular problem</a:t>
            </a:r>
          </a:p>
          <a:p>
            <a:endParaRPr lang="en-US" dirty="0"/>
          </a:p>
          <a:p>
            <a:r>
              <a:rPr lang="en-US" dirty="0" smtClean="0"/>
              <a:t>Limits to this approach as data sets get messier, more collaborators, replication policies at journals.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0296671"/>
              </p:ext>
            </p:extLst>
          </p:nvPr>
        </p:nvGraphicFramePr>
        <p:xfrm>
          <a:off x="838200" y="2422361"/>
          <a:ext cx="5181600" cy="2874402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county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state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36037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3817735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422999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324920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36040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143432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3228290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449499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383888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37004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483829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014875"/>
              </p:ext>
            </p:extLst>
          </p:nvPr>
        </p:nvGraphicFramePr>
        <p:xfrm>
          <a:off x="6172200" y="2422361"/>
          <a:ext cx="5181600" cy="958134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state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region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43320903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7173000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25683" y="5705270"/>
            <a:ext cx="648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key is variable or set that uniquely identifies elements of a table</a:t>
            </a:r>
          </a:p>
          <a:p>
            <a:r>
              <a:rPr lang="en-US" dirty="0" smtClean="0"/>
              <a:t>Tables are connected by foreign keys (state)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31008" y="1798191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6157" y="3674896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39741" y="4406094"/>
            <a:ext cx="355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stored in “normalized”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the analysis, you need to </a:t>
            </a:r>
            <a:r>
              <a:rPr lang="en-US" u="sng" dirty="0" smtClean="0"/>
              <a:t>merge the data</a:t>
            </a:r>
          </a:p>
          <a:p>
            <a:endParaRPr lang="en-US" dirty="0"/>
          </a:p>
          <a:p>
            <a:r>
              <a:rPr lang="en-US" dirty="0" smtClean="0"/>
              <a:t>Do this last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data in normalized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second set of files with key transformations (log population)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data together and run the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29067" r="7292" b="49067"/>
          <a:stretch/>
        </p:blipFill>
        <p:spPr>
          <a:xfrm>
            <a:off x="395924" y="2505456"/>
            <a:ext cx="5197472" cy="2322576"/>
          </a:xfrm>
          <a:prstGeom prst="rect">
            <a:avLst/>
          </a:prstGeom>
        </p:spPr>
      </p:pic>
      <p:pic>
        <p:nvPicPr>
          <p:cNvPr id="6" name="Picture 5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t="71333" r="8706" b="7600"/>
          <a:stretch/>
        </p:blipFill>
        <p:spPr>
          <a:xfrm>
            <a:off x="6200022" y="2505456"/>
            <a:ext cx="5247846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paste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327585"/>
            <a:ext cx="912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leaveout_state_pc_potato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259886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76400" y="4184595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69848" y="1653492"/>
            <a:ext cx="355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Leave-out of per capita (</a:t>
            </a:r>
            <a:r>
              <a:rPr lang="en-US" dirty="0" err="1" smtClean="0"/>
              <a:t>pc_potato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at county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9848" y="2973916"/>
            <a:ext cx="146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metro area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9848" y="3868974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household (rather than capita) level at metro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program </a:t>
            </a:r>
            <a:r>
              <a:rPr lang="en-US" sz="1600" dirty="0" err="1"/>
              <a:t>leaveout_mean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syntax</a:t>
            </a:r>
            <a:r>
              <a:rPr lang="en-US" sz="1600" dirty="0"/>
              <a:t>, invar(</a:t>
            </a:r>
            <a:r>
              <a:rPr lang="en-US" sz="1600" dirty="0" err="1"/>
              <a:t>varname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(name) </a:t>
            </a:r>
            <a:r>
              <a:rPr lang="en-US" sz="1600" dirty="0" err="1"/>
              <a:t>byvar</a:t>
            </a:r>
            <a:r>
              <a:rPr lang="en-US" sz="1600" dirty="0"/>
              <a:t>(</a:t>
            </a:r>
            <a:r>
              <a:rPr lang="en-US" sz="1600" dirty="0" err="1"/>
              <a:t>varname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tempvar</a:t>
            </a:r>
            <a:r>
              <a:rPr lang="en-US" sz="1600" dirty="0" smtClean="0"/>
              <a:t> </a:t>
            </a:r>
            <a:r>
              <a:rPr lang="en-US" sz="1600" dirty="0" err="1"/>
              <a:t>tot_invar</a:t>
            </a:r>
            <a:r>
              <a:rPr lang="en-US" sz="1600" dirty="0"/>
              <a:t> </a:t>
            </a:r>
            <a:r>
              <a:rPr lang="en-US" sz="1600" dirty="0" err="1"/>
              <a:t>count_invar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tot_invar</a:t>
            </a:r>
            <a:r>
              <a:rPr lang="en-US" sz="1600" dirty="0"/>
              <a:t>'= total(`invar'),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count_invar</a:t>
            </a:r>
            <a:r>
              <a:rPr lang="en-US" sz="1600" dirty="0"/>
              <a:t>'= count(`invar'),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gen </a:t>
            </a:r>
            <a:r>
              <a:rPr lang="en-US" sz="1600" dirty="0"/>
              <a:t>`</a:t>
            </a:r>
            <a:r>
              <a:rPr lang="en-US" sz="1600" dirty="0" err="1"/>
              <a:t>outvar</a:t>
            </a:r>
            <a:r>
              <a:rPr lang="en-US" sz="1600" dirty="0"/>
              <a:t>' = (`</a:t>
            </a:r>
            <a:r>
              <a:rPr lang="en-US" sz="1600" dirty="0" err="1"/>
              <a:t>tot_invar</a:t>
            </a:r>
            <a:r>
              <a:rPr lang="en-US" sz="1600" dirty="0"/>
              <a:t>' - `invar') / (`</a:t>
            </a:r>
            <a:r>
              <a:rPr lang="en-US" sz="1600" dirty="0" err="1"/>
              <a:t>count_invar</a:t>
            </a:r>
            <a:r>
              <a:rPr lang="en-US" sz="1600" dirty="0"/>
              <a:t>' - 1)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leaveout_state_pc_potato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(state)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hh_potato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leaveout_metro_hh_potato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documentation you will not maintain</a:t>
            </a:r>
          </a:p>
          <a:p>
            <a:r>
              <a:rPr lang="en-US" dirty="0" smtClean="0"/>
              <a:t>Code should be self-documenting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36133" r="8233" b="34400"/>
          <a:stretch/>
        </p:blipFill>
        <p:spPr>
          <a:xfrm>
            <a:off x="3264408" y="2887599"/>
            <a:ext cx="6245228" cy="3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7" name="Content Placeholder 6" descr="RE: next steps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81"/>
          <a:stretch/>
        </p:blipFill>
        <p:spPr>
          <a:xfrm>
            <a:off x="4782024" y="1436886"/>
            <a:ext cx="5468400" cy="51020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392424"/>
            <a:ext cx="3631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is not the way to manage tasks</a:t>
            </a:r>
          </a:p>
          <a:p>
            <a:endParaRPr lang="en-US" dirty="0"/>
          </a:p>
          <a:p>
            <a:r>
              <a:rPr lang="en-US" dirty="0" smtClean="0"/>
              <a:t>Who is responsible?</a:t>
            </a:r>
          </a:p>
          <a:p>
            <a:r>
              <a:rPr lang="en-US" dirty="0" smtClean="0"/>
              <a:t>When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sues · hannesdatta/streamagg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t="9530" r="21763" b="1580"/>
          <a:stretch/>
        </p:blipFill>
        <p:spPr>
          <a:xfrm>
            <a:off x="2037588" y="182716"/>
            <a:ext cx="7828788" cy="63561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We’re all working on a research project together, predicting prices of cars given some features about the car {mpg, length, turning radius etc.}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work in pairs if that makes it easier.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fork</a:t>
            </a:r>
            <a:r>
              <a:rPr lang="en-US" dirty="0"/>
              <a:t> is a copy of a repository. Forking a repository allows you to freely experiment with changes without affecting the original project.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https://help.github.com/articles/fork-a-repo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first project, we collected sequential choice data from bandit experiments.</a:t>
            </a:r>
          </a:p>
          <a:p>
            <a:pPr lvl="1"/>
            <a:r>
              <a:rPr lang="en-US" dirty="0" smtClean="0"/>
              <a:t>Scholar: 75 citations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Fit various models to this data to see which model fits data best</a:t>
            </a:r>
          </a:p>
          <a:p>
            <a:endParaRPr lang="en-US" dirty="0"/>
          </a:p>
          <a:p>
            <a:r>
              <a:rPr lang="en-US" dirty="0" smtClean="0"/>
              <a:t>All data &amp; analysis done in Excel, often same spreadsheet (!)</a:t>
            </a:r>
            <a:endParaRPr lang="en-US" dirty="0"/>
          </a:p>
        </p:txBody>
      </p:sp>
      <p:pic>
        <p:nvPicPr>
          <p:cNvPr id="4" name="Picture 3" descr="Simple Models of Discrete Choice and Their Performance in Bandit Experimen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4" t="12315" r="29443" b="1748"/>
          <a:stretch/>
        </p:blipFill>
        <p:spPr>
          <a:xfrm>
            <a:off x="6536266" y="365125"/>
            <a:ext cx="5003800" cy="57150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a repo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/>
              <a:t>Propose </a:t>
            </a:r>
            <a:r>
              <a:rPr lang="en-US" b="1" dirty="0"/>
              <a:t>changes to someone else's project</a:t>
            </a:r>
          </a:p>
          <a:p>
            <a:pPr lvl="1" fontAlgn="base"/>
            <a:r>
              <a:rPr lang="en-US" dirty="0"/>
              <a:t>A great example of using forks to propose changes is for bug fixes. Rather than logging an issue for a bug you've found, you can:</a:t>
            </a:r>
          </a:p>
          <a:p>
            <a:pPr lvl="1" fontAlgn="base"/>
            <a:r>
              <a:rPr lang="en-US" dirty="0"/>
              <a:t>Fork the repository.</a:t>
            </a:r>
          </a:p>
          <a:p>
            <a:pPr lvl="1" fontAlgn="base"/>
            <a:r>
              <a:rPr lang="en-US" dirty="0"/>
              <a:t>Make the fix.</a:t>
            </a:r>
          </a:p>
          <a:p>
            <a:pPr lvl="1" fontAlgn="base"/>
            <a:r>
              <a:rPr lang="en-US" dirty="0"/>
              <a:t>Submit a </a:t>
            </a:r>
            <a:r>
              <a:rPr lang="en-US" i="1" dirty="0"/>
              <a:t>pull request</a:t>
            </a:r>
            <a:r>
              <a:rPr lang="en-US" dirty="0"/>
              <a:t> to the project owner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someone else's project as a starting point for your own idea.</a:t>
            </a:r>
          </a:p>
          <a:p>
            <a:pPr lvl="1" fontAlgn="base"/>
            <a:r>
              <a:rPr lang="en-US" dirty="0"/>
              <a:t>At </a:t>
            </a:r>
            <a:r>
              <a:rPr lang="en-US" dirty="0">
                <a:hlinkClick r:id="rId2"/>
              </a:rPr>
              <a:t>the heart of open source</a:t>
            </a:r>
            <a:r>
              <a:rPr lang="en-US" dirty="0"/>
              <a:t> is the idea that by sharing code, we can make better, more reliable software.</a:t>
            </a:r>
          </a:p>
          <a:p>
            <a:pPr lvl="1" fontAlgn="base"/>
            <a:r>
              <a:rPr lang="en-US" dirty="0"/>
              <a:t>When creating your public repository from a fork of someone's project, make sure to include a </a:t>
            </a:r>
            <a:r>
              <a:rPr lang="en-US" dirty="0">
                <a:hlinkClick r:id="rId3"/>
              </a:rPr>
              <a:t>license file</a:t>
            </a:r>
            <a:r>
              <a:rPr lang="en-US" dirty="0"/>
              <a:t> that determines how you want your project to be shared with others.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1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GitHub, navigate to the </a:t>
            </a:r>
            <a:r>
              <a:rPr lang="en-US" dirty="0" smtClean="0">
                <a:hlinkClick r:id="rId2"/>
              </a:rPr>
              <a:t>gknox79/</a:t>
            </a:r>
            <a:r>
              <a:rPr lang="en-US" dirty="0" err="1" smtClean="0">
                <a:hlinkClick r:id="rId2"/>
              </a:rPr>
              <a:t>code_data</a:t>
            </a:r>
            <a:r>
              <a:rPr lang="en-US" dirty="0"/>
              <a:t> repository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top-right corner of the page, click </a:t>
            </a:r>
            <a:r>
              <a:rPr lang="en-US" b="1" dirty="0"/>
              <a:t>Fork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(Install </a:t>
            </a:r>
            <a:r>
              <a:rPr lang="en-US" sz="2400" dirty="0" err="1"/>
              <a:t>Git</a:t>
            </a:r>
            <a:r>
              <a:rPr lang="en-US" sz="2400" dirty="0"/>
              <a:t>: </a:t>
            </a:r>
            <a:r>
              <a:rPr lang="en-US" sz="2400" u="sng" dirty="0">
                <a:hlinkClick r:id="rId2"/>
              </a:rPr>
              <a:t>https://</a:t>
            </a:r>
            <a:r>
              <a:rPr lang="en-US" sz="2400" u="sng" dirty="0" smtClean="0">
                <a:hlinkClick r:id="rId2"/>
              </a:rPr>
              <a:t>git-scm.com/downloads</a:t>
            </a:r>
            <a:r>
              <a:rPr lang="en-US" sz="2400" u="sng" dirty="0" smtClean="0"/>
              <a:t>)</a:t>
            </a:r>
          </a:p>
          <a:p>
            <a:endParaRPr lang="en-US" sz="2400" u="sng" dirty="0"/>
          </a:p>
          <a:p>
            <a:r>
              <a:rPr lang="en-US" sz="2400" dirty="0" smtClean="0"/>
              <a:t>In some place where you want to save files locally, right click &amp; select </a:t>
            </a:r>
            <a:r>
              <a:rPr lang="en-US" sz="2400" dirty="0" err="1" smtClean="0"/>
              <a:t>Git</a:t>
            </a:r>
            <a:r>
              <a:rPr lang="en-US" sz="2400" dirty="0" smtClean="0"/>
              <a:t> Bash Here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Screenshot 2018-03-07 15.20.22.png - Windows Photo View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 t="21991" r="59792" b="63113"/>
          <a:stretch/>
        </p:blipFill>
        <p:spPr>
          <a:xfrm>
            <a:off x="4648200" y="3657599"/>
            <a:ext cx="1701801" cy="21880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31733" y="5122333"/>
            <a:ext cx="516467" cy="143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local clone of your fork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95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github.com/gknox79/code_data.git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 descr="MINGW64:/d/UvT_comp/ART/test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82501"/>
            <a:ext cx="5181600" cy="28564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30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make.bat: does it work? </a:t>
            </a:r>
            <a:r>
              <a:rPr lang="en-US" dirty="0"/>
              <a:t>do you see log files, output, etc</a:t>
            </a:r>
            <a:r>
              <a:rPr lang="en-US" dirty="0" smtClean="0"/>
              <a:t>.?</a:t>
            </a:r>
          </a:p>
          <a:p>
            <a:endParaRPr lang="en-US" dirty="0" smtClean="0"/>
          </a:p>
          <a:p>
            <a:r>
              <a:rPr lang="en-US" dirty="0" smtClean="0"/>
              <a:t>Key line of code you’ll probably have to adjust: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open make.bat in notepad or something similar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Wherever </a:t>
            </a:r>
            <a:r>
              <a:rPr lang="en-US" dirty="0" err="1" smtClean="0"/>
              <a:t>stata</a:t>
            </a:r>
            <a:r>
              <a:rPr lang="en-US" dirty="0" smtClean="0"/>
              <a:t> resides on your machine: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"C:\Program Files (x86)\Stata14\StataSE-64.exe"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directory: tables.rtf and </a:t>
            </a:r>
            <a:r>
              <a:rPr lang="en-US" dirty="0" err="1" smtClean="0"/>
              <a:t>coef</a:t>
            </a:r>
            <a:r>
              <a:rPr lang="en-US" dirty="0" smtClean="0"/>
              <a:t>…</a:t>
            </a:r>
            <a:r>
              <a:rPr lang="en-US" dirty="0" err="1" smtClean="0"/>
              <a:t>png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5873"/>
            <a:ext cx="5181600" cy="407084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16487"/>
            <a:ext cx="5181600" cy="37696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3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the results where the DV is price in levels and logs: show all comparisons in the table and figure. (think of writing a program that cycles through all DV’s).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thing for the Volvo data point.  Compare with and without.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thing with inverse gear ratio and the gear ratio.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some descriptive analysis, summary statistics and histogram plots of the variables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…	</a:t>
            </a:r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3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a branch and check it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“statement”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–u origin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merge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0" indent="0">
              <a:buNone/>
            </a:pPr>
            <a:r>
              <a:rPr lang="en-US" dirty="0" smtClean="0"/>
              <a:t>Delete branch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–delete ____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Folder: a mess</a:t>
            </a:r>
            <a:endParaRPr lang="en-US" dirty="0"/>
          </a:p>
        </p:txBody>
      </p:sp>
      <p:pic>
        <p:nvPicPr>
          <p:cNvPr id="6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82" y="1825625"/>
            <a:ext cx="6708835" cy="4351338"/>
          </a:xfrm>
        </p:spPr>
      </p:pic>
      <p:sp>
        <p:nvSpPr>
          <p:cNvPr id="7" name="TextBox 6"/>
          <p:cNvSpPr txBox="1"/>
          <p:nvPr/>
        </p:nvSpPr>
        <p:spPr>
          <a:xfrm>
            <a:off x="0" y="373379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George-paper, </a:t>
            </a:r>
          </a:p>
          <a:p>
            <a:r>
              <a:rPr lang="en-US" dirty="0" smtClean="0"/>
              <a:t>And how is it different from paper …?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llo from Toronto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68" b="64903"/>
          <a:stretch/>
        </p:blipFill>
        <p:spPr>
          <a:xfrm>
            <a:off x="1589089" y="1058332"/>
            <a:ext cx="7659151" cy="470746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original data?  </a:t>
            </a:r>
            <a:endParaRPr lang="en-US" dirty="0"/>
          </a:p>
        </p:txBody>
      </p:sp>
      <p:pic>
        <p:nvPicPr>
          <p:cNvPr id="4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9" y="1842558"/>
            <a:ext cx="6708835" cy="4351338"/>
          </a:xfrm>
        </p:spPr>
      </p:pic>
      <p:pic>
        <p:nvPicPr>
          <p:cNvPr id="5" name="Picture 4" descr="ol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87" y="1755809"/>
            <a:ext cx="6976332" cy="45248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file: </a:t>
            </a:r>
            <a:endParaRPr lang="en-US" dirty="0"/>
          </a:p>
        </p:txBody>
      </p:sp>
      <p:pic>
        <p:nvPicPr>
          <p:cNvPr id="4" name="Content Placeholder 3" descr="BIC rankings final paper.xls  [Compatibility Mode] - Exce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	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this interactive mode bad?  What does it lack?</a:t>
            </a:r>
          </a:p>
          <a:p>
            <a:endParaRPr lang="en-US" dirty="0"/>
          </a:p>
          <a:p>
            <a:pPr lvl="1"/>
            <a:r>
              <a:rPr lang="en-US" dirty="0" smtClean="0"/>
              <a:t>Replicability: we can reproduce the results whenever we want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Efficiency: making changes to the data, we have to start from the beginning, repeating all the steps.</a:t>
            </a:r>
          </a:p>
          <a:p>
            <a:pPr lvl="1"/>
            <a:endParaRPr lang="en-US" dirty="0"/>
          </a:p>
          <a:p>
            <a:r>
              <a:rPr lang="en-US" dirty="0" smtClean="0"/>
              <a:t>Consider the fact that you will change your code hundreds/thousands/millions of times before paper is accepted. </a:t>
            </a:r>
          </a:p>
          <a:p>
            <a:endParaRPr lang="en-US" dirty="0"/>
          </a:p>
          <a:p>
            <a:r>
              <a:rPr lang="en-US" dirty="0" smtClean="0"/>
              <a:t>Small increases in efficiency will pay off soon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1614</Words>
  <Application>Microsoft Office PowerPoint</Application>
  <PresentationFormat>Widescreen</PresentationFormat>
  <Paragraphs>618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 Code and Data  for the Social Sciences: A Practitioner’s Guide</vt:lpstr>
      <vt:lpstr>Agenda</vt:lpstr>
      <vt:lpstr>Introduction</vt:lpstr>
      <vt:lpstr>Problems</vt:lpstr>
      <vt:lpstr>Folder: a mess</vt:lpstr>
      <vt:lpstr>PowerPoint Presentation</vt:lpstr>
      <vt:lpstr>Where’s the original data?  </vt:lpstr>
      <vt:lpstr>Example of file: </vt:lpstr>
      <vt:lpstr>2. Automation</vt:lpstr>
      <vt:lpstr>Automation: better directory</vt:lpstr>
      <vt:lpstr>Automation: better</vt:lpstr>
      <vt:lpstr>Fully automated approach</vt:lpstr>
      <vt:lpstr>Here’s the make.bat we’ll run later</vt:lpstr>
      <vt:lpstr>Automation Summary</vt:lpstr>
      <vt:lpstr>PowerPoint Presentation</vt:lpstr>
      <vt:lpstr>3. Version control: the old way</vt:lpstr>
      <vt:lpstr>3. Version control: the old way</vt:lpstr>
      <vt:lpstr>PowerPoint Presentation</vt:lpstr>
      <vt:lpstr>Version control: the new way</vt:lpstr>
      <vt:lpstr>Version control: the new way</vt:lpstr>
      <vt:lpstr>Version control: directory</vt:lpstr>
      <vt:lpstr>Version control: problem</vt:lpstr>
      <vt:lpstr>Version control: solution</vt:lpstr>
      <vt:lpstr>Version control</vt:lpstr>
      <vt:lpstr>4. Directories</vt:lpstr>
      <vt:lpstr>PowerPoint Presentation</vt:lpstr>
      <vt:lpstr>Our repo structure for Spotify paper</vt:lpstr>
      <vt:lpstr>Keys</vt:lpstr>
      <vt:lpstr>Keys</vt:lpstr>
      <vt:lpstr>Relational database</vt:lpstr>
      <vt:lpstr>Steps</vt:lpstr>
      <vt:lpstr>Abstraction</vt:lpstr>
      <vt:lpstr>Copy paste errors</vt:lpstr>
      <vt:lpstr>Better way</vt:lpstr>
      <vt:lpstr>Documentation</vt:lpstr>
      <vt:lpstr>Management</vt:lpstr>
      <vt:lpstr>PowerPoint Presentation</vt:lpstr>
      <vt:lpstr>In-class assignment</vt:lpstr>
      <vt:lpstr>Fork a repo</vt:lpstr>
      <vt:lpstr>Fork a repo</vt:lpstr>
      <vt:lpstr>Instructions</vt:lpstr>
      <vt:lpstr>Set up Git</vt:lpstr>
      <vt:lpstr>Create a local clone of your fork</vt:lpstr>
      <vt:lpstr>Inspect the code</vt:lpstr>
      <vt:lpstr>Output directory: tables.rtf and coef…png</vt:lpstr>
      <vt:lpstr>Improvements</vt:lpstr>
      <vt:lpstr>Some useful comments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Knox</dc:creator>
  <cp:lastModifiedBy>G. Knox</cp:lastModifiedBy>
  <cp:revision>52</cp:revision>
  <dcterms:created xsi:type="dcterms:W3CDTF">2018-03-06T10:43:07Z</dcterms:created>
  <dcterms:modified xsi:type="dcterms:W3CDTF">2018-03-13T13:30:14Z</dcterms:modified>
</cp:coreProperties>
</file>