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70" r:id="rId14"/>
    <p:sldId id="282" r:id="rId15"/>
    <p:sldId id="276" r:id="rId16"/>
    <p:sldId id="269" r:id="rId17"/>
    <p:sldId id="271" r:id="rId18"/>
    <p:sldId id="272" r:id="rId19"/>
    <p:sldId id="277" r:id="rId20"/>
    <p:sldId id="275" r:id="rId21"/>
    <p:sldId id="279" r:id="rId22"/>
    <p:sldId id="280" r:id="rId23"/>
    <p:sldId id="295" r:id="rId24"/>
    <p:sldId id="273" r:id="rId25"/>
    <p:sldId id="281" r:id="rId26"/>
    <p:sldId id="284" r:id="rId27"/>
    <p:sldId id="283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BBFF81E-CC49-4AEE-B9FF-F112777AB08B}">
          <p14:sldIdLst>
            <p14:sldId id="256"/>
            <p14:sldId id="257"/>
          </p14:sldIdLst>
        </p14:section>
        <p14:section name="Introduction" id="{DC868400-E87A-474B-A550-687024A74694}">
          <p14:sldIdLst>
            <p14:sldId id="258"/>
            <p14:sldId id="259"/>
            <p14:sldId id="260"/>
            <p14:sldId id="261"/>
            <p14:sldId id="262"/>
            <p14:sldId id="264"/>
          </p14:sldIdLst>
        </p14:section>
        <p14:section name="Automation" id="{B2E072B8-55CC-46B9-BE70-5AC0619F9713}">
          <p14:sldIdLst>
            <p14:sldId id="263"/>
            <p14:sldId id="265"/>
            <p14:sldId id="266"/>
            <p14:sldId id="267"/>
            <p14:sldId id="270"/>
            <p14:sldId id="282"/>
          </p14:sldIdLst>
        </p14:section>
        <p14:section name="Version Control" id="{FF97B1E8-AE13-47E1-BB74-2314044D00DA}">
          <p14:sldIdLst>
            <p14:sldId id="276"/>
            <p14:sldId id="269"/>
            <p14:sldId id="271"/>
            <p14:sldId id="272"/>
            <p14:sldId id="277"/>
            <p14:sldId id="275"/>
            <p14:sldId id="279"/>
            <p14:sldId id="280"/>
            <p14:sldId id="295"/>
          </p14:sldIdLst>
        </p14:section>
        <p14:section name="Directories" id="{395C477A-A084-45D3-BC85-435341FA1B09}">
          <p14:sldIdLst>
            <p14:sldId id="273"/>
            <p14:sldId id="281"/>
            <p14:sldId id="284"/>
          </p14:sldIdLst>
        </p14:section>
        <p14:section name="Keys" id="{789CBE5F-59B7-4DD4-A2E0-FC40D2A44CAB}">
          <p14:sldIdLst>
            <p14:sldId id="283"/>
            <p14:sldId id="285"/>
            <p14:sldId id="286"/>
            <p14:sldId id="287"/>
          </p14:sldIdLst>
        </p14:section>
        <p14:section name="Abstraction" id="{7893594C-EF22-498B-9B26-DAB2BB45A4C9}">
          <p14:sldIdLst>
            <p14:sldId id="288"/>
            <p14:sldId id="289"/>
            <p14:sldId id="290"/>
          </p14:sldIdLst>
        </p14:section>
        <p14:section name="Documentation" id="{1BEB9666-CD02-4DEB-BEE0-8060C67461F7}">
          <p14:sldIdLst>
            <p14:sldId id="291"/>
          </p14:sldIdLst>
        </p14:section>
        <p14:section name="Management" id="{6DE7D5F9-D7F6-4FE1-97B1-97C7A3042617}">
          <p14:sldIdLst>
            <p14:sldId id="292"/>
            <p14:sldId id="293"/>
          </p14:sldIdLst>
        </p14:section>
        <p14:section name="Assignment" id="{CE5C9723-AD53-43EB-B248-8521B51ED104}">
          <p14:sldIdLst>
            <p14:sldId id="294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17D8A-955C-4341-9B08-BF598ECF5D4A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DA50D-0A6F-44DE-A31F-AC441CF2C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06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DA50D-0A6F-44DE-A31F-AC441CF2C20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2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DA50D-0A6F-44DE-A31F-AC441CF2C20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43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6EE3-7B41-438F-B2D7-FB149C2332AC}" type="datetime1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&lt;TEXT&gt;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2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9F89-33D4-4F20-BD46-609358E17B5C}" type="datetime1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&lt;TEXT&gt;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73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3AA5-A0B0-48C1-B3AE-E5C28A627E27}" type="datetime1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&lt;TEXT&gt;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59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881D-B873-476F-BF6C-A5D03DB55670}" type="datetime1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&lt;TEXT&gt;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97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DEF78-69FE-45C0-A60A-E8846B6865A3}" type="datetime1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&lt;TEXT&gt;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59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E0ADE-559C-4A7A-B08F-9D4F75826970}" type="datetime1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&lt;TEXT&gt;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3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94A5A-0D10-4B14-A277-93CC188BE210}" type="datetime1">
              <a:rPr lang="en-US" smtClean="0"/>
              <a:t>3/7/2018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&lt;TEXT&gt;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25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3D55-1C30-4FA3-94FB-914CE37CACFE}" type="datetime1">
              <a:rPr lang="en-US" smtClean="0"/>
              <a:t>3/7/2018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&lt;TEXT&gt;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55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DFE66-F1C7-439C-8120-3CEE120CAC96}" type="datetime1">
              <a:rPr lang="en-US" smtClean="0"/>
              <a:t>3/7/2018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&lt;TEXT&gt;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51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C451C-D1A4-4190-B1EE-E586C30E2F38}" type="datetime1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&lt;TEXT&gt;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269CE-4149-4BC1-B2E3-A688B1DE4C43}" type="datetime1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&lt;TEXT&gt;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82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D9BC2-FA8B-490C-86DD-3BD9CB7B67EB}" type="datetime1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&lt;TEXT&gt;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2A544-1804-4386-8584-5A7D657EA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17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stanford.edu/~gentzkow/research/CodeAndData.x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3" Type="http://schemas.openxmlformats.org/officeDocument/2006/relationships/slide" Target="slide9.xml"/><Relationship Id="rId7" Type="http://schemas.openxmlformats.org/officeDocument/2006/relationships/slide" Target="slide3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7.xml"/><Relationship Id="rId5" Type="http://schemas.openxmlformats.org/officeDocument/2006/relationships/slide" Target="slide24.xml"/><Relationship Id="rId4" Type="http://schemas.openxmlformats.org/officeDocument/2006/relationships/slide" Target="slide16.xml"/><Relationship Id="rId9" Type="http://schemas.openxmlformats.org/officeDocument/2006/relationships/slide" Target="slide3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tilburguniversity.edu/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Code and Data </a:t>
            </a:r>
            <a:br>
              <a:rPr lang="en-US" dirty="0" smtClean="0"/>
            </a:br>
            <a:r>
              <a:rPr lang="en-US" dirty="0" smtClean="0"/>
              <a:t>for the Social </a:t>
            </a:r>
            <a:r>
              <a:rPr lang="en-US" dirty="0" smtClean="0"/>
              <a:t>Sciences:</a:t>
            </a:r>
            <a:br>
              <a:rPr lang="en-US" dirty="0" smtClean="0"/>
            </a:br>
            <a:r>
              <a:rPr lang="en-US" dirty="0" smtClean="0"/>
              <a:t>A Practitioner’s Guide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</a:t>
            </a:r>
            <a:r>
              <a:rPr lang="en-US" dirty="0" err="1" smtClean="0">
                <a:hlinkClick r:id="rId2"/>
              </a:rPr>
              <a:t>Gentzkow</a:t>
            </a:r>
            <a:r>
              <a:rPr lang="en-US" dirty="0" smtClean="0">
                <a:hlinkClick r:id="rId2"/>
              </a:rPr>
              <a:t> and Shapiro 2014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George Knox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54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Automation: better directory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86037641"/>
              </p:ext>
            </p:extLst>
          </p:nvPr>
        </p:nvGraphicFramePr>
        <p:xfrm>
          <a:off x="6172200" y="3476865"/>
          <a:ext cx="5181600" cy="1093308"/>
        </p:xfrm>
        <a:graphic>
          <a:graphicData uri="http://schemas.openxmlformats.org/drawingml/2006/table">
            <a:tbl>
              <a:tblPr/>
              <a:tblGrid>
                <a:gridCol w="1727200"/>
                <a:gridCol w="1727200"/>
                <a:gridCol w="1727200"/>
              </a:tblGrid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accent1"/>
                          </a:solidFill>
                          <a:effectLst/>
                        </a:rPr>
                        <a:t>chips.csv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accent4"/>
                          </a:solidFill>
                          <a:effectLst/>
                        </a:rPr>
                        <a:t>mergefiles.do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effectLst/>
                        </a:rPr>
                        <a:t>tv_potato_submission.pdf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accent4"/>
                          </a:solidFill>
                          <a:effectLst/>
                        </a:rPr>
                        <a:t>cleandata.do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accent2"/>
                          </a:solidFill>
                          <a:effectLst/>
                        </a:rPr>
                        <a:t>regressions_alt.do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 err="1">
                          <a:effectLst/>
                        </a:rPr>
                        <a:t>tv_potato.tex</a:t>
                      </a:r>
                      <a:endParaRPr lang="en-US" sz="900" b="1" dirty="0">
                        <a:effectLst/>
                      </a:endParaRP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rgbClr val="FF0000"/>
                          </a:solidFill>
                          <a:effectLst/>
                        </a:rPr>
                        <a:t>extract0B.xls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regressions_alt.log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accent1"/>
                          </a:solidFill>
                          <a:effectLst/>
                        </a:rPr>
                        <a:t>tv.csv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effectLst/>
                        </a:rPr>
                        <a:t>fig1.eps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accent2"/>
                          </a:solidFill>
                          <a:effectLst/>
                        </a:rPr>
                        <a:t>regressions.do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err="1">
                          <a:solidFill>
                            <a:schemeClr val="accent6"/>
                          </a:solidFill>
                          <a:effectLst/>
                        </a:rPr>
                        <a:t>tvdata.dta</a:t>
                      </a:r>
                      <a:endParaRPr lang="en-US" sz="9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fig2.eps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regressions.log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>
                        <a:effectLst/>
                      </a:endParaRP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accent2"/>
                          </a:solidFill>
                          <a:effectLst/>
                        </a:rPr>
                        <a:t>figures.do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effectLst/>
                        </a:rPr>
                        <a:t>tables.txt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effectLst/>
                      </a:endParaRP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Content Placeholder 3"/>
          <p:cNvSpPr txBox="1">
            <a:spLocks/>
          </p:cNvSpPr>
          <p:nvPr/>
        </p:nvSpPr>
        <p:spPr>
          <a:xfrm>
            <a:off x="1574800" y="2172758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Say we want to estimate the effect of introduction of TV on potato chip consumption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0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Automation: better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extract0B = raw data</a:t>
            </a:r>
          </a:p>
          <a:p>
            <a:pPr marL="0" indent="0">
              <a:buNone/>
            </a:pPr>
            <a:r>
              <a:rPr lang="en-US" dirty="0" smtClean="0"/>
              <a:t>chips.csv and tv.csv exported</a:t>
            </a:r>
          </a:p>
          <a:p>
            <a:pPr marL="0" indent="0">
              <a:buNone/>
            </a:pPr>
            <a:r>
              <a:rPr lang="en-US" dirty="0" smtClean="0"/>
              <a:t>mergefiles.do and cleandata.do build data</a:t>
            </a:r>
          </a:p>
          <a:p>
            <a:pPr marL="0" indent="0">
              <a:buNone/>
            </a:pPr>
            <a:r>
              <a:rPr lang="en-US" dirty="0" err="1" smtClean="0"/>
              <a:t>tvdata.dta</a:t>
            </a:r>
            <a:r>
              <a:rPr lang="en-US" dirty="0" smtClean="0"/>
              <a:t> is the merged </a:t>
            </a:r>
            <a:r>
              <a:rPr lang="en-US" dirty="0" err="1" smtClean="0"/>
              <a:t>stata</a:t>
            </a:r>
            <a:r>
              <a:rPr lang="en-US" dirty="0" smtClean="0"/>
              <a:t> file</a:t>
            </a:r>
          </a:p>
          <a:p>
            <a:pPr marL="0" indent="0">
              <a:buNone/>
            </a:pPr>
            <a:r>
              <a:rPr lang="en-US" dirty="0" smtClean="0"/>
              <a:t>figures, regressions output the figures and tables</a:t>
            </a:r>
          </a:p>
          <a:p>
            <a:pPr marL="0" indent="0">
              <a:buNone/>
            </a:pPr>
            <a:r>
              <a:rPr lang="en-US" dirty="0" smtClean="0"/>
              <a:t>.</a:t>
            </a:r>
            <a:r>
              <a:rPr lang="en-US" dirty="0" err="1" smtClean="0"/>
              <a:t>tex</a:t>
            </a:r>
            <a:r>
              <a:rPr lang="en-US" dirty="0" smtClean="0"/>
              <a:t> file for the submission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6172200" y="3454640"/>
          <a:ext cx="5181600" cy="1093308"/>
        </p:xfrm>
        <a:graphic>
          <a:graphicData uri="http://schemas.openxmlformats.org/drawingml/2006/table">
            <a:tbl>
              <a:tblPr/>
              <a:tblGrid>
                <a:gridCol w="1727200"/>
                <a:gridCol w="1727200"/>
                <a:gridCol w="1727200"/>
              </a:tblGrid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accent1"/>
                          </a:solidFill>
                          <a:effectLst/>
                        </a:rPr>
                        <a:t>chips.csv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accent4"/>
                          </a:solidFill>
                          <a:effectLst/>
                        </a:rPr>
                        <a:t>mergefiles.do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effectLst/>
                        </a:rPr>
                        <a:t>tv_potato_submission.pdf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accent4"/>
                          </a:solidFill>
                          <a:effectLst/>
                        </a:rPr>
                        <a:t>cleandata.do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accent2"/>
                          </a:solidFill>
                          <a:effectLst/>
                        </a:rPr>
                        <a:t>regressions_alt.do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 err="1">
                          <a:effectLst/>
                        </a:rPr>
                        <a:t>tv_potato.tex</a:t>
                      </a:r>
                      <a:endParaRPr lang="en-US" sz="900" b="1" dirty="0">
                        <a:effectLst/>
                      </a:endParaRP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rgbClr val="FF0000"/>
                          </a:solidFill>
                          <a:effectLst/>
                        </a:rPr>
                        <a:t>extract0B.xls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regressions_alt.log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accent1"/>
                          </a:solidFill>
                          <a:effectLst/>
                        </a:rPr>
                        <a:t>tv.csv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effectLst/>
                        </a:rPr>
                        <a:t>fig1.eps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accent2"/>
                          </a:solidFill>
                          <a:effectLst/>
                        </a:rPr>
                        <a:t>regressions.do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err="1">
                          <a:solidFill>
                            <a:schemeClr val="accent6"/>
                          </a:solidFill>
                          <a:effectLst/>
                        </a:rPr>
                        <a:t>tvdata.dta</a:t>
                      </a:r>
                      <a:endParaRPr lang="en-US" sz="9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fig2.eps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regressions.log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>
                        <a:effectLst/>
                      </a:endParaRP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accent2"/>
                          </a:solidFill>
                          <a:effectLst/>
                        </a:rPr>
                        <a:t>figures.do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effectLst/>
                        </a:rPr>
                        <a:t>tables.txt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effectLst/>
                      </a:endParaRP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Content Placeholder 3"/>
          <p:cNvSpPr txBox="1">
            <a:spLocks/>
          </p:cNvSpPr>
          <p:nvPr/>
        </p:nvSpPr>
        <p:spPr>
          <a:xfrm>
            <a:off x="6172200" y="4732867"/>
            <a:ext cx="5181600" cy="144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But what order do we run these to replicate submission file?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e.g., clean or merge first?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7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Fully automated approach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838199" y="3975099"/>
            <a:ext cx="9533467" cy="2201863"/>
          </a:xfrm>
        </p:spPr>
        <p:txBody>
          <a:bodyPr/>
          <a:lstStyle/>
          <a:p>
            <a:r>
              <a:rPr lang="en-US" dirty="0" smtClean="0"/>
              <a:t>All steps controlled by a shell script</a:t>
            </a:r>
          </a:p>
          <a:p>
            <a:r>
              <a:rPr lang="en-US" dirty="0" smtClean="0"/>
              <a:t>Order clear</a:t>
            </a:r>
          </a:p>
          <a:p>
            <a:r>
              <a:rPr lang="en-US" dirty="0" smtClean="0"/>
              <a:t>Easy to call commands from different packages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937000" y="1930741"/>
            <a:ext cx="5257800" cy="180430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3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Here’s the make.bat we’ll run later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@echo off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set </a:t>
            </a:r>
            <a:r>
              <a:rPr lang="en-US" sz="1400" dirty="0" err="1"/>
              <a:t>statapath</a:t>
            </a:r>
            <a:r>
              <a:rPr lang="en-US" sz="1400" dirty="0"/>
              <a:t>="c:\Program Files (x86)\Stata14\StataSE-64.exe"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echo %</a:t>
            </a:r>
            <a:r>
              <a:rPr lang="en-US" sz="1400" dirty="0" err="1"/>
              <a:t>statapath</a:t>
            </a:r>
            <a:r>
              <a:rPr lang="en-US" sz="1400" dirty="0"/>
              <a:t>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REM DELETE OUTPUT &amp; TEMP FILES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RMDIR ..\output /S /Q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/>
              <a:t>mkdir</a:t>
            </a:r>
            <a:r>
              <a:rPr lang="en-US" sz="1400" dirty="0"/>
              <a:t> ..\output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RMDIR ..\temp /S /Q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/>
              <a:t>mkdir</a:t>
            </a:r>
            <a:r>
              <a:rPr lang="en-US" sz="1400" dirty="0"/>
              <a:t> ..\temp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REM IMPORT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%</a:t>
            </a:r>
            <a:r>
              <a:rPr lang="en-US" sz="1400" dirty="0" err="1"/>
              <a:t>statapath</a:t>
            </a:r>
            <a:r>
              <a:rPr lang="en-US" sz="1400" dirty="0"/>
              <a:t>% /e do import.do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REM PRE-CLEAN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%</a:t>
            </a:r>
            <a:r>
              <a:rPr lang="en-US" sz="1400" dirty="0" err="1"/>
              <a:t>statapath</a:t>
            </a:r>
            <a:r>
              <a:rPr lang="en-US" sz="1400" dirty="0"/>
              <a:t>% /e do preclean.do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REM RUN ANALYSIS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%</a:t>
            </a:r>
            <a:r>
              <a:rPr lang="en-US" sz="1400" dirty="0" err="1"/>
              <a:t>statapath</a:t>
            </a:r>
            <a:r>
              <a:rPr lang="en-US" sz="1400" dirty="0"/>
              <a:t>% /e do regression.do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pause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43400" y="2954867"/>
            <a:ext cx="4533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Clear out output and temp directories..  WHY?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58733" y="4084109"/>
            <a:ext cx="4588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Execute import, then </a:t>
            </a:r>
            <a:r>
              <a:rPr lang="en-US" dirty="0" err="1" smtClean="0"/>
              <a:t>preclean</a:t>
            </a:r>
            <a:r>
              <a:rPr lang="en-US" dirty="0" smtClean="0"/>
              <a:t>, then regression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2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 everything that can be automated</a:t>
            </a:r>
          </a:p>
          <a:p>
            <a:endParaRPr lang="en-US" dirty="0"/>
          </a:p>
          <a:p>
            <a:r>
              <a:rPr lang="en-US" dirty="0" smtClean="0"/>
              <a:t>Write a single script that executes all code from beginning to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171" y="0"/>
            <a:ext cx="5143499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8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	Version control: the old way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3736309"/>
              </p:ext>
            </p:extLst>
          </p:nvPr>
        </p:nvGraphicFramePr>
        <p:xfrm>
          <a:off x="838200" y="1690688"/>
          <a:ext cx="10515600" cy="1463040"/>
        </p:xfrm>
        <a:graphic>
          <a:graphicData uri="http://schemas.openxmlformats.org/drawingml/2006/table">
            <a:tbl>
              <a:tblPr/>
              <a:tblGrid>
                <a:gridCol w="3505200"/>
                <a:gridCol w="3505200"/>
                <a:gridCol w="35052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cleandata_022113.do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cleandata_022613.do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regressions.log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cleandata_022113a.do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cleandata_022613_jms.do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regressions_022413.do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chips.csv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tvdata.dta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regressions_022713_mg.do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regressions_022413.log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8200" y="3716866"/>
            <a:ext cx="8458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Dates used note versions, initials authors</a:t>
            </a:r>
          </a:p>
          <a:p>
            <a:endParaRPr lang="en-US" dirty="0"/>
          </a:p>
          <a:p>
            <a:r>
              <a:rPr lang="en-US" dirty="0" smtClean="0"/>
              <a:t>Why do this?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Facilitates comparison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Facilitates undo-</a:t>
            </a:r>
            <a:r>
              <a:rPr lang="en-US" dirty="0" err="1" smtClean="0"/>
              <a:t>ing</a:t>
            </a:r>
            <a:r>
              <a:rPr lang="en-US" dirty="0" smtClean="0"/>
              <a:t>, rolling back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8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	Version </a:t>
            </a:r>
            <a:r>
              <a:rPr lang="en-US" dirty="0" smtClean="0"/>
              <a:t>control: the old way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</p:nvPr>
        </p:nvGraphicFramePr>
        <p:xfrm>
          <a:off x="838200" y="1690688"/>
          <a:ext cx="10515600" cy="1463040"/>
        </p:xfrm>
        <a:graphic>
          <a:graphicData uri="http://schemas.openxmlformats.org/drawingml/2006/table">
            <a:tbl>
              <a:tblPr/>
              <a:tblGrid>
                <a:gridCol w="3505200"/>
                <a:gridCol w="3505200"/>
                <a:gridCol w="35052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cleandata_022113.do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cleandata_022613.do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regressions.log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cleandata_022113a.do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cleandata_022613_jms.do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regressions_022413.do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chips.csv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tvdata.dta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regressions_022713_mg.do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regressions_022413.log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8200" y="3716866"/>
            <a:ext cx="8458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Why not do this: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Pain: always have to remember to tag every new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Confusing: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Which log file came from regressions_022713_mg.do?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Which version of cleandata.do makes the data used by regressions_022413.do?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software firm does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5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control: the new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Unlimited “undo” – can roll back as much as you want</a:t>
            </a:r>
            <a:endParaRPr lang="en-US" dirty="0"/>
          </a:p>
        </p:txBody>
      </p:sp>
      <p:pic>
        <p:nvPicPr>
          <p:cNvPr id="4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851" y="2482995"/>
            <a:ext cx="5753100" cy="1638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38849" y="2978979"/>
            <a:ext cx="2777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Adding changes rather than</a:t>
            </a:r>
          </a:p>
          <a:p>
            <a:r>
              <a:rPr lang="en-US" dirty="0" smtClean="0"/>
              <a:t>saving the complete files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4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control: the new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in parallel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423" y="1886724"/>
            <a:ext cx="3543300" cy="3219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885" y="1713429"/>
            <a:ext cx="3552825" cy="33813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171408" y="3063858"/>
            <a:ext cx="1265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changes </a:t>
            </a:r>
            <a:br>
              <a:rPr lang="en-US" i="1" dirty="0" smtClean="0"/>
            </a:br>
            <a:r>
              <a:rPr lang="en-US" i="1" dirty="0" smtClean="0"/>
              <a:t>are merged</a:t>
            </a:r>
            <a:endParaRPr lang="en-US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4473723" y="3063858"/>
            <a:ext cx="2184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Two users make</a:t>
            </a:r>
          </a:p>
          <a:p>
            <a:r>
              <a:rPr lang="en-US" i="1" dirty="0" smtClean="0"/>
              <a:t>independent changes</a:t>
            </a:r>
            <a:endParaRPr 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8467713" y="5312718"/>
            <a:ext cx="329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Conflicts are tagged and resolved</a:t>
            </a:r>
            <a:endParaRPr lang="en-US" i="1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3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2" action="ppaction://hlinksldjump"/>
              </a:rPr>
              <a:t>Intro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3" action="ppaction://hlinksldjump"/>
              </a:rPr>
              <a:t>Automation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4" action="ppaction://hlinksldjump"/>
              </a:rPr>
              <a:t>Version Control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5" action="ppaction://hlinksldjump"/>
              </a:rPr>
              <a:t>Directories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6" action="ppaction://hlinksldjump"/>
              </a:rPr>
              <a:t>Keys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7" action="ppaction://hlinksldjump"/>
              </a:rPr>
              <a:t>Abstraction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8" action="ppaction://hlinksldjump"/>
              </a:rPr>
              <a:t>Documentation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9" action="ppaction://hlinksldjump"/>
              </a:rPr>
              <a:t>Management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GitHub exercise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5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control: directory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0285075"/>
              </p:ext>
            </p:extLst>
          </p:nvPr>
        </p:nvGraphicFramePr>
        <p:xfrm>
          <a:off x="838200" y="2155137"/>
          <a:ext cx="10515600" cy="1097280"/>
        </p:xfrm>
        <a:graphic>
          <a:graphicData uri="http://schemas.openxmlformats.org/drawingml/2006/table">
            <a:tbl>
              <a:tblPr/>
              <a:tblGrid>
                <a:gridCol w="5257800"/>
                <a:gridCol w="52578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rundirectory.bat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tvdata.dta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cleandata.do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regressions.do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chips.csv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regressions.log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20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929467" y="388105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Single authoritative version of the directory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Edit </a:t>
            </a:r>
            <a:r>
              <a:rPr lang="en-US" dirty="0"/>
              <a:t>without fear: an undo command for everything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2870200" y="519338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Punchline:</a:t>
            </a:r>
          </a:p>
          <a:p>
            <a:r>
              <a:rPr lang="en-US" dirty="0"/>
              <a:t>	</a:t>
            </a:r>
            <a:r>
              <a:rPr lang="en-US" dirty="0" smtClean="0"/>
              <a:t>Store code and data under version control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1566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control: problem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2155137"/>
          <a:ext cx="10515600" cy="1097280"/>
        </p:xfrm>
        <a:graphic>
          <a:graphicData uri="http://schemas.openxmlformats.org/drawingml/2006/table">
            <a:tbl>
              <a:tblPr/>
              <a:tblGrid>
                <a:gridCol w="5257800"/>
                <a:gridCol w="52578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rundirectory.bat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tvdata.dta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cleandata.do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regressions.do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chips.csv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regressions.log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Problem arises if someone edits cleandata.do, generating a new </a:t>
            </a:r>
            <a:r>
              <a:rPr lang="en-US" dirty="0" err="1" smtClean="0"/>
              <a:t>tvdata.dta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Regressions.do doesn’t work because </a:t>
            </a:r>
            <a:r>
              <a:rPr lang="en-US" dirty="0" err="1" smtClean="0"/>
              <a:t>tvdata.dta</a:t>
            </a:r>
            <a:r>
              <a:rPr lang="en-US" dirty="0" smtClean="0"/>
              <a:t> has changed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control: solution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2155137"/>
          <a:ext cx="10515600" cy="1097280"/>
        </p:xfrm>
        <a:graphic>
          <a:graphicData uri="http://schemas.openxmlformats.org/drawingml/2006/table">
            <a:tbl>
              <a:tblPr/>
              <a:tblGrid>
                <a:gridCol w="5257800"/>
                <a:gridCol w="52578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rundirectory.bat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tvdata.dta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cleandata.do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regressions.do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chips.csv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regressions.log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Make sure to run the entire directory before checking in changes</a:t>
            </a:r>
          </a:p>
          <a:p>
            <a:endParaRPr lang="en-US" dirty="0"/>
          </a:p>
          <a:p>
            <a:r>
              <a:rPr lang="en-US" dirty="0" smtClean="0"/>
              <a:t>Run “rundirectory.bat”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6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There are many systems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is most popular today (that’s why I use it)</a:t>
            </a:r>
          </a:p>
          <a:p>
            <a:endParaRPr lang="en-US" dirty="0"/>
          </a:p>
          <a:p>
            <a:r>
              <a:rPr lang="en-US" dirty="0"/>
              <a:t>Main difference with legacy systems</a:t>
            </a:r>
          </a:p>
          <a:p>
            <a:pPr lvl="1"/>
            <a:r>
              <a:rPr lang="en-US" dirty="0"/>
              <a:t>legacy systems require a server – </a:t>
            </a:r>
            <a:r>
              <a:rPr lang="en-US" dirty="0" err="1"/>
              <a:t>Git</a:t>
            </a:r>
            <a:r>
              <a:rPr lang="en-US" dirty="0"/>
              <a:t> stores history locally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uses “remotes” [optional] – online sharing/collaboration</a:t>
            </a:r>
          </a:p>
          <a:p>
            <a:pPr lvl="1"/>
            <a:r>
              <a:rPr lang="en-US" dirty="0"/>
              <a:t>active “open source” community of </a:t>
            </a:r>
            <a:r>
              <a:rPr lang="en-US" dirty="0" err="1"/>
              <a:t>Git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 combine </a:t>
            </a:r>
            <a:r>
              <a:rPr lang="en-US" dirty="0" err="1"/>
              <a:t>Git</a:t>
            </a:r>
            <a:r>
              <a:rPr lang="en-US" dirty="0"/>
              <a:t> with other things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: version control for text/code files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Git</a:t>
            </a:r>
            <a:r>
              <a:rPr lang="en-US" dirty="0"/>
              <a:t> LFS (large file system): version control for large files] (e.g., pictures)</a:t>
            </a:r>
          </a:p>
          <a:p>
            <a:pPr lvl="1"/>
            <a:r>
              <a:rPr lang="en-US" dirty="0"/>
              <a:t>Amazon’s AWS S3 for huge files (&gt;1GB)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9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Directories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3412463"/>
              </p:ext>
            </p:extLst>
          </p:nvPr>
        </p:nvGraphicFramePr>
        <p:xfrm>
          <a:off x="838200" y="1690688"/>
          <a:ext cx="10515600" cy="2560320"/>
        </p:xfrm>
        <a:graphic>
          <a:graphicData uri="http://schemas.openxmlformats.org/drawingml/2006/table">
            <a:tbl>
              <a:tblPr/>
              <a:tblGrid>
                <a:gridCol w="3505200"/>
                <a:gridCol w="3505200"/>
                <a:gridCol w="3505200"/>
              </a:tblGrid>
              <a:tr h="0">
                <a:tc gridSpan="3"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——C:/tv_and_potato/——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chips.csv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mergefiles.do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tv_potato_submission.pdf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cleandata.do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regressions_alt.do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tv_potato.tex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extract0B.xls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regressions_alt.log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tv.csv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fig1.eps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regressions.do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tvdata.dta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fig2.eps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regressions.log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rundirectory.bat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figures.do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tables.txt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export_to_csv.stc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24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5207239"/>
            <a:ext cx="10340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Problem: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researcher wants to change a regression specification, but does not want to re-run the entire data build.</a:t>
            </a:r>
          </a:p>
        </p:txBody>
      </p:sp>
    </p:spTree>
    <p:extLst>
      <p:ext uri="{BB962C8B-B14F-4D97-AF65-F5344CB8AC3E}">
        <p14:creationId xmlns:p14="http://schemas.microsoft.com/office/powerpoint/2010/main" val="126518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5779792"/>
              </p:ext>
            </p:extLst>
          </p:nvPr>
        </p:nvGraphicFramePr>
        <p:xfrm>
          <a:off x="2467259" y="603504"/>
          <a:ext cx="6902642" cy="5537711"/>
        </p:xfrm>
        <a:graphic>
          <a:graphicData uri="http://schemas.openxmlformats.org/drawingml/2006/table">
            <a:tbl>
              <a:tblPr/>
              <a:tblGrid>
                <a:gridCol w="3451321"/>
                <a:gridCol w="3451321"/>
              </a:tblGrid>
              <a:tr h="232071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effectLst/>
                        </a:rPr>
                        <a:t>——C:/build——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effectLst/>
                        </a:rPr>
                        <a:t>——C:/analysis——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071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/input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/input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125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  extract0B.xls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  </a:t>
                      </a:r>
                      <a:r>
                        <a:rPr lang="en-US" sz="1600" dirty="0" err="1">
                          <a:effectLst/>
                        </a:rPr>
                        <a:t>tvdata.dta</a:t>
                      </a:r>
                      <a:r>
                        <a:rPr lang="en-US" sz="1600" dirty="0">
                          <a:effectLst/>
                        </a:rPr>
                        <a:t> (link to C:/build/output)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071">
                <a:tc>
                  <a:txBody>
                    <a:bodyPr/>
                    <a:lstStyle/>
                    <a:p>
                      <a:pPr algn="l"/>
                      <a:endParaRPr lang="en-US" sz="1600">
                        <a:effectLst/>
                      </a:endParaRP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>
                        <a:effectLst/>
                      </a:endParaRP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071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/code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/code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071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  rundirectory.bat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  rundirectory.bat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071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  export_to_csv.stc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  regressions.do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071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  mergefiles.do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  regressions_alt.do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071">
                <a:tc>
                  <a:txBody>
                    <a:bodyPr/>
                    <a:lstStyle/>
                    <a:p>
                      <a:pPr algn="l"/>
                      <a:endParaRPr lang="en-US" sz="1600">
                        <a:effectLst/>
                      </a:endParaRP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>
                        <a:effectLst/>
                      </a:endParaRP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071">
                <a:tc>
                  <a:txBody>
                    <a:bodyPr/>
                    <a:lstStyle/>
                    <a:p>
                      <a:pPr algn="l"/>
                      <a:endParaRPr lang="en-US" sz="1600">
                        <a:effectLst/>
                      </a:endParaRP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>
                        <a:effectLst/>
                      </a:endParaRP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071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/output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/output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071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  tvdata.dta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  fig1.eps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071"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effectLst/>
                      </a:endParaRP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  fig2.eps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071">
                <a:tc>
                  <a:txBody>
                    <a:bodyPr/>
                    <a:lstStyle/>
                    <a:p>
                      <a:pPr algn="l"/>
                      <a:endParaRPr lang="en-US" sz="1600">
                        <a:effectLst/>
                      </a:endParaRP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  tables.txt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071">
                <a:tc>
                  <a:txBody>
                    <a:bodyPr/>
                    <a:lstStyle/>
                    <a:p>
                      <a:pPr algn="l"/>
                      <a:endParaRPr lang="en-US" sz="1600">
                        <a:effectLst/>
                      </a:endParaRP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>
                        <a:effectLst/>
                      </a:endParaRP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071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/temp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/temp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071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  chips.csv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  regressions.log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071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  tv.csv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  regressions_alt.log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25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625600" y="6453971"/>
            <a:ext cx="402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Build a useable Stata file from raw inputs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28267" y="6453971"/>
            <a:ext cx="4594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Take Stata </a:t>
            </a:r>
            <a:r>
              <a:rPr lang="en-US" dirty="0" err="1" smtClean="0"/>
              <a:t>dta</a:t>
            </a:r>
            <a:r>
              <a:rPr lang="en-US" dirty="0" smtClean="0"/>
              <a:t> file and create tables and figures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2232696" y="2288371"/>
            <a:ext cx="469126" cy="186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5684017" y="2271437"/>
            <a:ext cx="469126" cy="186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9169448">
            <a:off x="3120973" y="2708947"/>
            <a:ext cx="3539666" cy="146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732480" y="2271437"/>
            <a:ext cx="19331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Local references</a:t>
            </a:r>
          </a:p>
          <a:p>
            <a:r>
              <a:rPr lang="en-US" dirty="0" smtClean="0"/>
              <a:t>../input/</a:t>
            </a:r>
            <a:r>
              <a:rPr lang="en-US" dirty="0" err="1" smtClean="0"/>
              <a:t>tvdata.dta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784778" y="4792133"/>
            <a:ext cx="18464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Multiple projects:</a:t>
            </a:r>
          </a:p>
          <a:p>
            <a:r>
              <a:rPr lang="en-US" dirty="0" smtClean="0"/>
              <a:t>Same data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58212" y="0"/>
            <a:ext cx="25181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Modular structure</a:t>
            </a:r>
          </a:p>
        </p:txBody>
      </p:sp>
    </p:spTree>
    <p:extLst>
      <p:ext uri="{BB962C8B-B14F-4D97-AF65-F5344CB8AC3E}">
        <p14:creationId xmlns:p14="http://schemas.microsoft.com/office/powerpoint/2010/main" val="82231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3" grpId="0" animBg="1"/>
      <p:bldP spid="7" grpId="0" animBg="1"/>
      <p:bldP spid="8" grpId="0" animBg="1"/>
      <p:bldP spid="9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repo structure for Spotify paper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26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87880" y="2222421"/>
            <a:ext cx="872032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1.4) REPOSITORY STRUCTURE</a:t>
            </a:r>
          </a:p>
          <a:p>
            <a:endParaRPr lang="en-US" dirty="0"/>
          </a:p>
          <a:p>
            <a:r>
              <a:rPr lang="en-US" dirty="0"/>
              <a:t>\root\</a:t>
            </a:r>
            <a:r>
              <a:rPr lang="en-US" dirty="0" err="1"/>
              <a:t>spotify</a:t>
            </a:r>
            <a:r>
              <a:rPr lang="en-US" dirty="0"/>
              <a:t>\raw           </a:t>
            </a:r>
            <a:r>
              <a:rPr lang="en-US" dirty="0" smtClean="0"/>
              <a:t>	Code </a:t>
            </a:r>
            <a:r>
              <a:rPr lang="en-US" dirty="0"/>
              <a:t>required to collect/download raw data</a:t>
            </a:r>
          </a:p>
          <a:p>
            <a:r>
              <a:rPr lang="en-US" dirty="0"/>
              <a:t>\root\</a:t>
            </a:r>
            <a:r>
              <a:rPr lang="en-US" dirty="0" err="1"/>
              <a:t>spotify</a:t>
            </a:r>
            <a:r>
              <a:rPr lang="en-US" dirty="0"/>
              <a:t>\derived       </a:t>
            </a:r>
            <a:r>
              <a:rPr lang="en-US" dirty="0" smtClean="0"/>
              <a:t>	Data preparation </a:t>
            </a:r>
            <a:endParaRPr lang="en-US" dirty="0"/>
          </a:p>
          <a:p>
            <a:r>
              <a:rPr lang="en-US" dirty="0"/>
              <a:t>\root\</a:t>
            </a:r>
            <a:r>
              <a:rPr lang="en-US" dirty="0" err="1"/>
              <a:t>spotify</a:t>
            </a:r>
            <a:r>
              <a:rPr lang="en-US" dirty="0"/>
              <a:t>\pre-analysis </a:t>
            </a:r>
            <a:r>
              <a:rPr lang="en-US" dirty="0" smtClean="0"/>
              <a:t>	Analysis </a:t>
            </a:r>
            <a:r>
              <a:rPr lang="en-US" dirty="0"/>
              <a:t>Part 1: Creating metrics</a:t>
            </a:r>
          </a:p>
          <a:p>
            <a:r>
              <a:rPr lang="en-US" dirty="0"/>
              <a:t>\root\</a:t>
            </a:r>
            <a:r>
              <a:rPr lang="en-US" dirty="0" err="1"/>
              <a:t>spotify</a:t>
            </a:r>
            <a:r>
              <a:rPr lang="en-US" dirty="0"/>
              <a:t>\analysis      </a:t>
            </a:r>
            <a:r>
              <a:rPr lang="en-US" dirty="0" smtClean="0"/>
              <a:t>	Analysis </a:t>
            </a:r>
            <a:r>
              <a:rPr lang="en-US" dirty="0"/>
              <a:t>Part 2: Matching and Diff-in-diff</a:t>
            </a:r>
          </a:p>
          <a:p>
            <a:r>
              <a:rPr lang="en-US" dirty="0"/>
              <a:t>\root\</a:t>
            </a:r>
            <a:r>
              <a:rPr lang="en-US" dirty="0" err="1"/>
              <a:t>spotify</a:t>
            </a:r>
            <a:r>
              <a:rPr lang="en-US" dirty="0"/>
              <a:t>\draft         </a:t>
            </a:r>
            <a:r>
              <a:rPr lang="en-US" dirty="0" smtClean="0"/>
              <a:t>	Stores </a:t>
            </a:r>
            <a:r>
              <a:rPr lang="en-US" dirty="0"/>
              <a:t>literature reference</a:t>
            </a:r>
          </a:p>
          <a:p>
            <a:r>
              <a:rPr lang="en-US" dirty="0"/>
              <a:t>\root\</a:t>
            </a:r>
            <a:r>
              <a:rPr lang="en-US" dirty="0" err="1"/>
              <a:t>spotify</a:t>
            </a:r>
            <a:r>
              <a:rPr lang="en-US" dirty="0"/>
              <a:t>\</a:t>
            </a:r>
            <a:r>
              <a:rPr lang="en-US" dirty="0" err="1"/>
              <a:t>slides_beamer</a:t>
            </a:r>
            <a:r>
              <a:rPr lang="en-US" dirty="0"/>
              <a:t> </a:t>
            </a:r>
            <a:r>
              <a:rPr lang="en-US" dirty="0" smtClean="0"/>
              <a:t>	Slides</a:t>
            </a:r>
            <a:endParaRPr lang="en-US" dirty="0"/>
          </a:p>
          <a:p>
            <a:r>
              <a:rPr lang="en-US" dirty="0"/>
              <a:t>\root\</a:t>
            </a:r>
            <a:r>
              <a:rPr lang="en-US" dirty="0" err="1"/>
              <a:t>spotify</a:t>
            </a:r>
            <a:r>
              <a:rPr lang="en-US" dirty="0"/>
              <a:t>\tools         </a:t>
            </a:r>
            <a:r>
              <a:rPr lang="en-US" dirty="0" smtClean="0"/>
              <a:t>	Tools/programs/templates</a:t>
            </a:r>
            <a:endParaRPr lang="en-US" dirty="0"/>
          </a:p>
          <a:p>
            <a:endParaRPr lang="en-US" dirty="0"/>
          </a:p>
          <a:p>
            <a:r>
              <a:rPr lang="en-US" dirty="0"/>
              <a:t>Each directory contains a </a:t>
            </a:r>
            <a:r>
              <a:rPr lang="en-US" dirty="0" err="1"/>
              <a:t>makefile</a:t>
            </a:r>
            <a:r>
              <a:rPr lang="en-US" dirty="0"/>
              <a:t> in a subdirectory \code.</a:t>
            </a:r>
          </a:p>
        </p:txBody>
      </p:sp>
    </p:spTree>
    <p:extLst>
      <p:ext uri="{BB962C8B-B14F-4D97-AF65-F5344CB8AC3E}">
        <p14:creationId xmlns:p14="http://schemas.microsoft.com/office/powerpoint/2010/main" val="121338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838200" y="2172494"/>
          <a:ext cx="10515600" cy="3657600"/>
        </p:xfrm>
        <a:graphic>
          <a:graphicData uri="http://schemas.openxmlformats.org/drawingml/2006/table">
            <a:tbl>
              <a:tblPr/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county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state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cnty_pop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state_pop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region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36037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NY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3817735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43320903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36038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NY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422999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43320903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36039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NY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324920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36040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143432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43320903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NY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43320903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37001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VA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3228290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7173000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37002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VA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449499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7173000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37003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VA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383888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7173000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37004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VA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483829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7173000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7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0275799"/>
              </p:ext>
            </p:extLst>
          </p:nvPr>
        </p:nvGraphicFramePr>
        <p:xfrm>
          <a:off x="838200" y="2172494"/>
          <a:ext cx="10515600" cy="3657600"/>
        </p:xfrm>
        <a:graphic>
          <a:graphicData uri="http://schemas.openxmlformats.org/drawingml/2006/table">
            <a:tbl>
              <a:tblPr/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county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state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cnty_pop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state_pop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region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36037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NY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3817735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43320903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36038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NY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422999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43320903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36039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NY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324920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36040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143432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43320903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NY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43320903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37001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VA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3228290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7173000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37002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VA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449499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7173000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37003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VA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383888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7173000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37004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VA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483829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7173000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1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10296671"/>
              </p:ext>
            </p:extLst>
          </p:nvPr>
        </p:nvGraphicFramePr>
        <p:xfrm>
          <a:off x="838200" y="2422361"/>
          <a:ext cx="5181600" cy="2874402"/>
        </p:xfrm>
        <a:graphic>
          <a:graphicData uri="http://schemas.openxmlformats.org/drawingml/2006/table">
            <a:tbl>
              <a:tblPr/>
              <a:tblGrid>
                <a:gridCol w="1727200"/>
                <a:gridCol w="1727200"/>
                <a:gridCol w="1727200"/>
              </a:tblGrid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effectLst/>
                        </a:rPr>
                        <a:t>county</a:t>
                      </a:r>
                      <a:endParaRPr lang="en-US" sz="1800" dirty="0">
                        <a:effectLst/>
                      </a:endParaRP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effectLst/>
                        </a:rPr>
                        <a:t>state</a:t>
                      </a:r>
                      <a:endParaRPr lang="en-US" sz="1800">
                        <a:effectLst/>
                      </a:endParaRP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effectLst/>
                        </a:rPr>
                        <a:t>population</a:t>
                      </a:r>
                      <a:endParaRPr lang="en-US" sz="1800">
                        <a:effectLst/>
                      </a:endParaRP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36037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NY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3817735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36038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NY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422999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36039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NY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324920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36040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NY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143432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37001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VA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3228290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37002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VA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449499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37003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VA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383888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37004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VA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483829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14014875"/>
              </p:ext>
            </p:extLst>
          </p:nvPr>
        </p:nvGraphicFramePr>
        <p:xfrm>
          <a:off x="6172200" y="2422361"/>
          <a:ext cx="5181600" cy="958134"/>
        </p:xfrm>
        <a:graphic>
          <a:graphicData uri="http://schemas.openxmlformats.org/drawingml/2006/table">
            <a:tbl>
              <a:tblPr/>
              <a:tblGrid>
                <a:gridCol w="1727200"/>
                <a:gridCol w="1727200"/>
                <a:gridCol w="1727200"/>
              </a:tblGrid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effectLst/>
                        </a:rPr>
                        <a:t>state</a:t>
                      </a:r>
                      <a:endParaRPr lang="en-US" sz="1800" dirty="0">
                        <a:effectLst/>
                      </a:endParaRP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effectLst/>
                        </a:rPr>
                        <a:t>population</a:t>
                      </a:r>
                      <a:endParaRPr lang="en-US" sz="1800">
                        <a:effectLst/>
                      </a:endParaRP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effectLst/>
                        </a:rPr>
                        <a:t>region</a:t>
                      </a:r>
                      <a:endParaRPr lang="en-US" sz="1800">
                        <a:effectLst/>
                      </a:endParaRP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NY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43320903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VA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7173000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3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29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125683" y="5705270"/>
            <a:ext cx="6484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 key is variable or set that uniquely identifies elements of a table</a:t>
            </a:r>
          </a:p>
          <a:p>
            <a:r>
              <a:rPr lang="en-US" dirty="0" smtClean="0"/>
              <a:t>Tables are connected by foreign keys (state)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731008" y="1798191"/>
            <a:ext cx="101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variables</a:t>
            </a:r>
            <a:endParaRPr lang="en-US" i="1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26157" y="3674896"/>
            <a:ext cx="10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elements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6739741" y="4406094"/>
            <a:ext cx="3558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Data stored in “normalized”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80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a masters/PhD student, two of the most important skills for my career which I didn’t appreciate at the time: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Writing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Coding (our focus today)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Most learning here self-taught, just-in-time (what GS call “seat-of-the-pants”) to solve a particular problem</a:t>
            </a:r>
          </a:p>
          <a:p>
            <a:endParaRPr lang="en-US" dirty="0"/>
          </a:p>
          <a:p>
            <a:r>
              <a:rPr lang="en-US" dirty="0" smtClean="0"/>
              <a:t>Limits to this approach as data sets get messier, more collaborators, replication policies at </a:t>
            </a:r>
            <a:r>
              <a:rPr lang="en-US" dirty="0" smtClean="0"/>
              <a:t>journals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8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run the analysis, you need to </a:t>
            </a:r>
            <a:r>
              <a:rPr lang="en-US" u="sng" dirty="0" smtClean="0"/>
              <a:t>merge the data</a:t>
            </a:r>
          </a:p>
          <a:p>
            <a:endParaRPr lang="en-US" dirty="0"/>
          </a:p>
          <a:p>
            <a:r>
              <a:rPr lang="en-US" dirty="0" smtClean="0"/>
              <a:t>Do this last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Store data in normalized format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Construct second set of files with key transformations (log population)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Merge data together and run the analysis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4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 descr="nuts_and_bolts.pdf - Google Chrom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1" t="29067" r="7292" b="49067"/>
          <a:stretch/>
        </p:blipFill>
        <p:spPr>
          <a:xfrm>
            <a:off x="395924" y="2505456"/>
            <a:ext cx="5197472" cy="2322576"/>
          </a:xfrm>
          <a:prstGeom prst="rect">
            <a:avLst/>
          </a:prstGeom>
        </p:spPr>
      </p:pic>
      <p:pic>
        <p:nvPicPr>
          <p:cNvPr id="6" name="Picture 5" descr="nuts_and_bolts.pdf - Google Chrom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3" t="71333" r="8706" b="7600"/>
          <a:stretch/>
        </p:blipFill>
        <p:spPr>
          <a:xfrm>
            <a:off x="6200022" y="2505456"/>
            <a:ext cx="5247846" cy="232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12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paste errors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32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76400" y="2327585"/>
            <a:ext cx="91226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egen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total_pc_potato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total(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pc_potato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), by(state)</a:t>
            </a: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egen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total_obs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count(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pc_potato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), by(state)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gen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leaveout_state_pc_potato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total_pc_potato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-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pc_potato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 / 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total_obs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- 1)</a:t>
            </a:r>
            <a:endParaRPr lang="en-US" sz="12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76400" y="3259886"/>
            <a:ext cx="91226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egen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total_pc_potato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total(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pc_potato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), by(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metroarea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egen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total_obs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count(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pc_potato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), by(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state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gen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leaveout_metro_pc_potato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total_pc_potato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-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pc_potato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 / 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total_obs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- 1)</a:t>
            </a:r>
          </a:p>
          <a:p>
            <a:r>
              <a:rPr lang="en-US" sz="1200" dirty="0"/>
              <a:t/>
            </a:r>
            <a:br>
              <a:rPr lang="en-US" sz="1200" dirty="0"/>
            </a:b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1676400" y="4184595"/>
            <a:ext cx="91226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egen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total_hh_potato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total(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hh_potato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), by(</a:t>
            </a:r>
            <a:r>
              <a:rPr lang="en-US" sz="1200" dirty="0" err="1">
                <a:latin typeface="Courier New" panose="02070309020205020404" pitchFamily="49" charset="0"/>
              </a:rPr>
              <a:t>metroarea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egen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total_obs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count(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hh_potato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), by(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state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gen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leaveout_metro_hh_potato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total_hh_potato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- 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pc_potato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 / 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total_obs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- 1)</a:t>
            </a:r>
          </a:p>
          <a:p>
            <a:r>
              <a:rPr lang="en-US" sz="1200" dirty="0"/>
              <a:t/>
            </a:r>
            <a:br>
              <a:rPr lang="en-US" sz="1200" dirty="0"/>
            </a:b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069848" y="1653492"/>
            <a:ext cx="3552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Leave-out of per capita (</a:t>
            </a:r>
            <a:r>
              <a:rPr lang="en-US" dirty="0" err="1" smtClean="0"/>
              <a:t>pc_potato</a:t>
            </a:r>
            <a:r>
              <a:rPr lang="en-US" dirty="0" smtClean="0"/>
              <a:t>) </a:t>
            </a:r>
          </a:p>
          <a:p>
            <a:r>
              <a:rPr lang="en-US" dirty="0" smtClean="0"/>
              <a:t>at county level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69848" y="2973916"/>
            <a:ext cx="1463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at </a:t>
            </a:r>
            <a:r>
              <a:rPr lang="en-US" dirty="0" smtClean="0"/>
              <a:t>metro area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69848" y="3868974"/>
            <a:ext cx="5109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at </a:t>
            </a:r>
            <a:r>
              <a:rPr lang="en-US" dirty="0" smtClean="0"/>
              <a:t>household (rather than capita) level at metro 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55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program </a:t>
            </a:r>
            <a:r>
              <a:rPr lang="en-US" sz="1600" dirty="0" err="1"/>
              <a:t>leaveout_mean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syntax</a:t>
            </a:r>
            <a:r>
              <a:rPr lang="en-US" sz="1600" dirty="0"/>
              <a:t>, invar(</a:t>
            </a:r>
            <a:r>
              <a:rPr lang="en-US" sz="1600" dirty="0" err="1"/>
              <a:t>varname</a:t>
            </a:r>
            <a:r>
              <a:rPr lang="en-US" sz="1600" dirty="0"/>
              <a:t>) </a:t>
            </a:r>
            <a:r>
              <a:rPr lang="en-US" sz="1600" dirty="0" err="1"/>
              <a:t>outvar</a:t>
            </a:r>
            <a:r>
              <a:rPr lang="en-US" sz="1600" dirty="0"/>
              <a:t>(name) </a:t>
            </a:r>
            <a:r>
              <a:rPr lang="en-US" sz="1600" dirty="0" err="1"/>
              <a:t>byvar</a:t>
            </a:r>
            <a:r>
              <a:rPr lang="en-US" sz="1600" dirty="0"/>
              <a:t>(</a:t>
            </a:r>
            <a:r>
              <a:rPr lang="en-US" sz="1600" dirty="0" err="1"/>
              <a:t>varname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tempvar</a:t>
            </a:r>
            <a:r>
              <a:rPr lang="en-US" sz="1600" dirty="0" smtClean="0"/>
              <a:t> </a:t>
            </a:r>
            <a:r>
              <a:rPr lang="en-US" sz="1600" dirty="0" err="1"/>
              <a:t>tot_invar</a:t>
            </a:r>
            <a:r>
              <a:rPr lang="en-US" sz="1600" dirty="0"/>
              <a:t> </a:t>
            </a:r>
            <a:r>
              <a:rPr lang="en-US" sz="1600" dirty="0" err="1"/>
              <a:t>count_invar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egen</a:t>
            </a:r>
            <a:r>
              <a:rPr lang="en-US" sz="1600" dirty="0" smtClean="0"/>
              <a:t> </a:t>
            </a:r>
            <a:r>
              <a:rPr lang="en-US" sz="1600" dirty="0"/>
              <a:t>`</a:t>
            </a:r>
            <a:r>
              <a:rPr lang="en-US" sz="1600" dirty="0" err="1"/>
              <a:t>tot_invar</a:t>
            </a:r>
            <a:r>
              <a:rPr lang="en-US" sz="1600" dirty="0"/>
              <a:t>'= total(`invar'), by(`</a:t>
            </a:r>
            <a:r>
              <a:rPr lang="en-US" sz="1600" dirty="0" err="1"/>
              <a:t>byvar</a:t>
            </a:r>
            <a:r>
              <a:rPr lang="en-US" sz="1600" dirty="0"/>
              <a:t>')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egen</a:t>
            </a:r>
            <a:r>
              <a:rPr lang="en-US" sz="1600" dirty="0" smtClean="0"/>
              <a:t> </a:t>
            </a:r>
            <a:r>
              <a:rPr lang="en-US" sz="1600" dirty="0"/>
              <a:t>`</a:t>
            </a:r>
            <a:r>
              <a:rPr lang="en-US" sz="1600" dirty="0" err="1"/>
              <a:t>count_invar</a:t>
            </a:r>
            <a:r>
              <a:rPr lang="en-US" sz="1600" dirty="0"/>
              <a:t>'= count(`invar'), by(`</a:t>
            </a:r>
            <a:r>
              <a:rPr lang="en-US" sz="1600" dirty="0" err="1"/>
              <a:t>byvar</a:t>
            </a:r>
            <a:r>
              <a:rPr lang="en-US" sz="1600" dirty="0"/>
              <a:t>')</a:t>
            </a:r>
          </a:p>
          <a:p>
            <a:pPr marL="0" indent="0">
              <a:buNone/>
            </a:pPr>
            <a:r>
              <a:rPr lang="en-US" sz="1600" dirty="0" smtClean="0"/>
              <a:t>	gen </a:t>
            </a:r>
            <a:r>
              <a:rPr lang="en-US" sz="1600" dirty="0"/>
              <a:t>`</a:t>
            </a:r>
            <a:r>
              <a:rPr lang="en-US" sz="1600" dirty="0" err="1"/>
              <a:t>outvar</a:t>
            </a:r>
            <a:r>
              <a:rPr lang="en-US" sz="1600" dirty="0"/>
              <a:t>' = (`</a:t>
            </a:r>
            <a:r>
              <a:rPr lang="en-US" sz="1600" dirty="0" err="1"/>
              <a:t>tot_invar</a:t>
            </a:r>
            <a:r>
              <a:rPr lang="en-US" sz="1600" dirty="0"/>
              <a:t>' - `invar') / (`</a:t>
            </a:r>
            <a:r>
              <a:rPr lang="en-US" sz="1600" dirty="0" err="1"/>
              <a:t>count_invar</a:t>
            </a:r>
            <a:r>
              <a:rPr lang="en-US" sz="1600" dirty="0"/>
              <a:t>' - 1)</a:t>
            </a:r>
          </a:p>
          <a:p>
            <a:pPr marL="0" indent="0">
              <a:buNone/>
            </a:pPr>
            <a:r>
              <a:rPr lang="en-US" sz="1600" dirty="0"/>
              <a:t>end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err="1" smtClean="0"/>
              <a:t>leaveout_mean</a:t>
            </a:r>
            <a:r>
              <a:rPr lang="en-US" sz="1600" dirty="0"/>
              <a:t>, invar(</a:t>
            </a:r>
            <a:r>
              <a:rPr lang="en-US" sz="1600" dirty="0" err="1"/>
              <a:t>pc_potato</a:t>
            </a:r>
            <a:r>
              <a:rPr lang="en-US" sz="1600" dirty="0"/>
              <a:t>) </a:t>
            </a:r>
            <a:r>
              <a:rPr lang="en-US" sz="1600" dirty="0" err="1"/>
              <a:t>outvar</a:t>
            </a:r>
            <a:r>
              <a:rPr lang="en-US" sz="1600" dirty="0"/>
              <a:t>(</a:t>
            </a:r>
            <a:r>
              <a:rPr lang="en-US" sz="1600" dirty="0" err="1"/>
              <a:t>leaveout_state_pc_potato</a:t>
            </a:r>
            <a:r>
              <a:rPr lang="en-US" sz="1600" dirty="0"/>
              <a:t>) </a:t>
            </a:r>
            <a:r>
              <a:rPr lang="en-US" sz="1600" dirty="0" err="1"/>
              <a:t>byvar</a:t>
            </a:r>
            <a:r>
              <a:rPr lang="en-US" sz="1600" dirty="0"/>
              <a:t>(state)</a:t>
            </a:r>
          </a:p>
          <a:p>
            <a:pPr marL="0" indent="0">
              <a:buNone/>
            </a:pPr>
            <a:r>
              <a:rPr lang="en-US" sz="1600" dirty="0" err="1"/>
              <a:t>leaveout_mean</a:t>
            </a:r>
            <a:r>
              <a:rPr lang="en-US" sz="1600" dirty="0"/>
              <a:t>, invar(</a:t>
            </a:r>
            <a:r>
              <a:rPr lang="en-US" sz="1600" dirty="0" err="1"/>
              <a:t>pc_potato</a:t>
            </a:r>
            <a:r>
              <a:rPr lang="en-US" sz="1600" dirty="0"/>
              <a:t>) </a:t>
            </a:r>
            <a:r>
              <a:rPr lang="en-US" sz="1600" dirty="0" err="1"/>
              <a:t>outvar</a:t>
            </a:r>
            <a:r>
              <a:rPr lang="en-US" sz="1600" dirty="0"/>
              <a:t>(</a:t>
            </a:r>
            <a:r>
              <a:rPr lang="en-US" sz="1600" dirty="0" err="1"/>
              <a:t>leaveout_metro_pc_potato</a:t>
            </a:r>
            <a:r>
              <a:rPr lang="en-US" sz="1600" dirty="0"/>
              <a:t>) </a:t>
            </a:r>
            <a:r>
              <a:rPr lang="en-US" sz="1600" dirty="0" err="1"/>
              <a:t>byvar</a:t>
            </a:r>
            <a:r>
              <a:rPr lang="en-US" sz="1600" dirty="0"/>
              <a:t>(metro)</a:t>
            </a:r>
          </a:p>
          <a:p>
            <a:pPr marL="0" indent="0">
              <a:buNone/>
            </a:pPr>
            <a:r>
              <a:rPr lang="en-US" sz="1600" dirty="0" err="1"/>
              <a:t>leaveout_mean</a:t>
            </a:r>
            <a:r>
              <a:rPr lang="en-US" sz="1600" dirty="0"/>
              <a:t>, invar(</a:t>
            </a:r>
            <a:r>
              <a:rPr lang="en-US" sz="1600" dirty="0" err="1"/>
              <a:t>hh_potato</a:t>
            </a:r>
            <a:r>
              <a:rPr lang="en-US" sz="1600" dirty="0"/>
              <a:t>) </a:t>
            </a:r>
            <a:r>
              <a:rPr lang="en-US" sz="1600" dirty="0" err="1"/>
              <a:t>outvar</a:t>
            </a:r>
            <a:r>
              <a:rPr lang="en-US" sz="1600" dirty="0"/>
              <a:t>(</a:t>
            </a:r>
            <a:r>
              <a:rPr lang="en-US" sz="1600" dirty="0" err="1"/>
              <a:t>leaveout_metro_hh_potato</a:t>
            </a:r>
            <a:r>
              <a:rPr lang="en-US" sz="1600" dirty="0"/>
              <a:t>) </a:t>
            </a:r>
            <a:r>
              <a:rPr lang="en-US" sz="1600" dirty="0" err="1"/>
              <a:t>byvar</a:t>
            </a:r>
            <a:r>
              <a:rPr lang="en-US" sz="1600" dirty="0"/>
              <a:t>(metro)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3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write documentation you will not maintain</a:t>
            </a:r>
          </a:p>
          <a:p>
            <a:r>
              <a:rPr lang="en-US" dirty="0" smtClean="0"/>
              <a:t>Code should be self-documenting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34</a:t>
            </a:fld>
            <a:endParaRPr lang="en-US"/>
          </a:p>
        </p:txBody>
      </p:sp>
      <p:pic>
        <p:nvPicPr>
          <p:cNvPr id="9" name="Picture 8" descr="nuts_and_bolts.pdf - Google Chrom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8" t="36133" r="8233" b="34400"/>
          <a:stretch/>
        </p:blipFill>
        <p:spPr>
          <a:xfrm>
            <a:off x="3264408" y="2887599"/>
            <a:ext cx="6245228" cy="383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33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</a:t>
            </a:r>
            <a:endParaRPr lang="en-US" dirty="0"/>
          </a:p>
        </p:txBody>
      </p:sp>
      <p:pic>
        <p:nvPicPr>
          <p:cNvPr id="7" name="Content Placeholder 6" descr="RE: next steps - Message (HTML) 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181"/>
          <a:stretch/>
        </p:blipFill>
        <p:spPr>
          <a:xfrm>
            <a:off x="4782024" y="1436886"/>
            <a:ext cx="5468400" cy="510202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35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3392424"/>
            <a:ext cx="36311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Email is not the way to manage tasks</a:t>
            </a:r>
          </a:p>
          <a:p>
            <a:endParaRPr lang="en-US" dirty="0"/>
          </a:p>
          <a:p>
            <a:r>
              <a:rPr lang="en-US" dirty="0" smtClean="0"/>
              <a:t>Who is responsible?</a:t>
            </a:r>
          </a:p>
          <a:p>
            <a:r>
              <a:rPr lang="en-US" dirty="0" smtClean="0"/>
              <a:t>When is it done?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80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Issues · hannesdatta/streamagg - Google Chrome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7" t="9530" r="21763" b="1580"/>
          <a:stretch/>
        </p:blipFill>
        <p:spPr>
          <a:xfrm>
            <a:off x="2037588" y="182716"/>
            <a:ext cx="7828788" cy="635619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4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Install </a:t>
            </a:r>
            <a:r>
              <a:rPr lang="en-US" sz="2400" dirty="0" err="1"/>
              <a:t>Git</a:t>
            </a:r>
            <a:r>
              <a:rPr lang="en-US" sz="2400" dirty="0"/>
              <a:t>: </a:t>
            </a:r>
            <a:r>
              <a:rPr lang="en-US" sz="2400" u="sng" dirty="0">
                <a:hlinkClick r:id="rId2"/>
              </a:rPr>
              <a:t>https://git-scm.com/downloads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Sign </a:t>
            </a:r>
            <a:r>
              <a:rPr lang="en-US" sz="2400" dirty="0"/>
              <a:t>up with GitHub.com using your @</a:t>
            </a:r>
            <a:r>
              <a:rPr lang="en-US" sz="2400" u="sng" dirty="0">
                <a:hlinkClick r:id="rId3"/>
              </a:rPr>
              <a:t>tilburguniversity.edu</a:t>
            </a:r>
            <a:r>
              <a:rPr lang="en-US" sz="2400" dirty="0"/>
              <a:t> address. Please email me your username.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3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5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my first project, we collected sequential choice data from bandit experiments.</a:t>
            </a:r>
          </a:p>
          <a:p>
            <a:pPr lvl="1"/>
            <a:r>
              <a:rPr lang="en-US" dirty="0" smtClean="0"/>
              <a:t>Scholar: 75 citations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Fit various models to this data to see which model fits data best</a:t>
            </a:r>
          </a:p>
          <a:p>
            <a:endParaRPr lang="en-US" dirty="0"/>
          </a:p>
          <a:p>
            <a:r>
              <a:rPr lang="en-US" dirty="0" smtClean="0"/>
              <a:t>All data &amp; analysis done in Excel, often same spreadsheet (!)</a:t>
            </a:r>
            <a:endParaRPr lang="en-US" dirty="0"/>
          </a:p>
        </p:txBody>
      </p:sp>
      <p:pic>
        <p:nvPicPr>
          <p:cNvPr id="4" name="Picture 3" descr="Simple Models of Discrete Choice and Their Performance in Bandit Experiments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14" t="12315" r="29443" b="1748"/>
          <a:stretch/>
        </p:blipFill>
        <p:spPr>
          <a:xfrm>
            <a:off x="6536266" y="365125"/>
            <a:ext cx="5003800" cy="571500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4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Folder: a mess</a:t>
            </a:r>
            <a:endParaRPr lang="en-US" dirty="0"/>
          </a:p>
        </p:txBody>
      </p:sp>
      <p:pic>
        <p:nvPicPr>
          <p:cNvPr id="6" name="Content Placeholder 5" descr="bandit-experiment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582" y="1825625"/>
            <a:ext cx="6708835" cy="4351338"/>
          </a:xfrm>
        </p:spPr>
      </p:pic>
      <p:sp>
        <p:nvSpPr>
          <p:cNvPr id="7" name="TextBox 6"/>
          <p:cNvSpPr txBox="1"/>
          <p:nvPr/>
        </p:nvSpPr>
        <p:spPr>
          <a:xfrm>
            <a:off x="0" y="3733799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George-paper, </a:t>
            </a:r>
          </a:p>
          <a:p>
            <a:r>
              <a:rPr lang="en-US" dirty="0" smtClean="0"/>
              <a:t>And how is it different from paper …?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6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ello from Toronto - Message (HTML) 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868" b="64903"/>
          <a:stretch/>
        </p:blipFill>
        <p:spPr>
          <a:xfrm>
            <a:off x="1589089" y="1058332"/>
            <a:ext cx="7659151" cy="4707467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7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Where’s the original data?  </a:t>
            </a:r>
            <a:endParaRPr lang="en-US" dirty="0"/>
          </a:p>
        </p:txBody>
      </p:sp>
      <p:pic>
        <p:nvPicPr>
          <p:cNvPr id="4" name="Content Placeholder 5" descr="bandit-experiment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49" y="1842558"/>
            <a:ext cx="6708835" cy="4351338"/>
          </a:xfrm>
        </p:spPr>
      </p:pic>
      <p:pic>
        <p:nvPicPr>
          <p:cNvPr id="5" name="Picture 4" descr="ol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787" y="1755809"/>
            <a:ext cx="6976332" cy="452483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3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file: </a:t>
            </a:r>
            <a:endParaRPr lang="en-US" dirty="0"/>
          </a:p>
        </p:txBody>
      </p:sp>
      <p:pic>
        <p:nvPicPr>
          <p:cNvPr id="4" name="Content Placeholder 3" descr="BIC rankings final paper.xls  [Compatibility Mode] - Excel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273" y="1825625"/>
            <a:ext cx="7977453" cy="435133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8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	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Why is this interactive mode bad?  What does it lack?</a:t>
            </a:r>
          </a:p>
          <a:p>
            <a:endParaRPr lang="en-US" dirty="0"/>
          </a:p>
          <a:p>
            <a:pPr lvl="1"/>
            <a:r>
              <a:rPr lang="en-US" dirty="0" smtClean="0"/>
              <a:t>Replicability: we can reproduce the results whenever we want to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Efficiency: making changes to the data, we have to start from the beginning, repeating all the steps.</a:t>
            </a:r>
          </a:p>
          <a:p>
            <a:pPr lvl="1"/>
            <a:endParaRPr lang="en-US" dirty="0"/>
          </a:p>
          <a:p>
            <a:r>
              <a:rPr lang="en-US" dirty="0" smtClean="0"/>
              <a:t>Consider the fact that you will change your code hundreds/thousands/millions of times before paper is accepted. </a:t>
            </a:r>
          </a:p>
          <a:p>
            <a:endParaRPr lang="en-US" dirty="0"/>
          </a:p>
          <a:p>
            <a:r>
              <a:rPr lang="en-US" dirty="0" smtClean="0"/>
              <a:t>Small increases in efficiency will pay off soon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1304</Words>
  <Application>Microsoft Office PowerPoint</Application>
  <PresentationFormat>Widescreen</PresentationFormat>
  <Paragraphs>533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Courier New</vt:lpstr>
      <vt:lpstr>Office Theme</vt:lpstr>
      <vt:lpstr> Code and Data  for the Social Sciences: A Practitioner’s Guide</vt:lpstr>
      <vt:lpstr>Agenda</vt:lpstr>
      <vt:lpstr>Introduction</vt:lpstr>
      <vt:lpstr>Problems</vt:lpstr>
      <vt:lpstr>Folder: a mess</vt:lpstr>
      <vt:lpstr>PowerPoint Presentation</vt:lpstr>
      <vt:lpstr>Where’s the original data?  </vt:lpstr>
      <vt:lpstr>Example of file: </vt:lpstr>
      <vt:lpstr>2. Automation</vt:lpstr>
      <vt:lpstr>Automation: better directory</vt:lpstr>
      <vt:lpstr>Automation: better</vt:lpstr>
      <vt:lpstr>Fully automated approach</vt:lpstr>
      <vt:lpstr>Here’s the make.bat we’ll run later</vt:lpstr>
      <vt:lpstr>Automation Summary</vt:lpstr>
      <vt:lpstr>PowerPoint Presentation</vt:lpstr>
      <vt:lpstr>3. Version control: the old way</vt:lpstr>
      <vt:lpstr>3. Version control: the old way</vt:lpstr>
      <vt:lpstr>Version control: the new way</vt:lpstr>
      <vt:lpstr>Version control: the new way</vt:lpstr>
      <vt:lpstr>Version control: directory</vt:lpstr>
      <vt:lpstr>Version control: problem</vt:lpstr>
      <vt:lpstr>Version control: solution</vt:lpstr>
      <vt:lpstr>Version control</vt:lpstr>
      <vt:lpstr>4. Directories</vt:lpstr>
      <vt:lpstr>PowerPoint Presentation</vt:lpstr>
      <vt:lpstr>Our repo structure for Spotify paper</vt:lpstr>
      <vt:lpstr>Keys</vt:lpstr>
      <vt:lpstr>Keys</vt:lpstr>
      <vt:lpstr>Relational database</vt:lpstr>
      <vt:lpstr>Steps</vt:lpstr>
      <vt:lpstr>Abstraction</vt:lpstr>
      <vt:lpstr>Copy paste errors</vt:lpstr>
      <vt:lpstr>Better way</vt:lpstr>
      <vt:lpstr>Documentation</vt:lpstr>
      <vt:lpstr>Management</vt:lpstr>
      <vt:lpstr>PowerPoint Presentation</vt:lpstr>
      <vt:lpstr>PowerPoint Presentation</vt:lpstr>
      <vt:lpstr>PowerPoint Presentation</vt:lpstr>
    </vt:vector>
  </TitlesOfParts>
  <Company>Tilburg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G. Knox</dc:creator>
  <cp:lastModifiedBy>G. Knox</cp:lastModifiedBy>
  <cp:revision>39</cp:revision>
  <dcterms:created xsi:type="dcterms:W3CDTF">2018-03-06T10:43:07Z</dcterms:created>
  <dcterms:modified xsi:type="dcterms:W3CDTF">2018-03-07T13:54:31Z</dcterms:modified>
</cp:coreProperties>
</file>