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3800" cy="7556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907488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7200"/>
            <a:ext cx="907488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720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4120" y="405720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2280" y="176796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40560" y="176796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720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2280" y="405720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40560" y="405720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488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720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4120" y="405720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7200"/>
            <a:ext cx="907488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907488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7200"/>
            <a:ext cx="907488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720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4120" y="405720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2280" y="176796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40560" y="176796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720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2280" y="405720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40560" y="4057200"/>
            <a:ext cx="29217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488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720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4120" y="405720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4120" y="1767960"/>
            <a:ext cx="4428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7200"/>
            <a:ext cx="907488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79760" y="911880"/>
            <a:ext cx="4618440" cy="69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97640" y="1784160"/>
            <a:ext cx="9885960" cy="418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316440" y="2368080"/>
            <a:ext cx="9885960" cy="418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80000"/>
              </a:lnSpc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Instituto Federal Sudeste de Minas Gerais 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Campus Barbacena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Curso de Técnologia em Sistemas para Internet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Disciplina: Estruturas de Dados I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Prof. Wender Magno Cota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Assunto: Arquivos(Persistência de Dados)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34600" y="942480"/>
            <a:ext cx="779076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Gravando </a:t>
            </a:r>
            <a:r>
              <a:rPr b="0" lang="pt-BR" sz="4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lendo Dados </a:t>
            </a:r>
            <a:r>
              <a:rPr b="0" lang="pt-BR" sz="4000" spc="-1" strike="noStrike">
                <a:solidFill>
                  <a:srgbClr val="000000"/>
                </a:solidFill>
                <a:latin typeface="Calibri"/>
              </a:rPr>
              <a:t>em</a:t>
            </a:r>
            <a:r>
              <a:rPr b="0" lang="pt-BR" sz="400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000" spc="-12" strike="noStrike">
                <a:solidFill>
                  <a:srgbClr val="000000"/>
                </a:solidFill>
                <a:latin typeface="Calibri"/>
              </a:rPr>
              <a:t>Arquivos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3040" y="1615320"/>
            <a:ext cx="7697520" cy="12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4240" indent="-34092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54240"/>
              </a:tabLst>
            </a:pPr>
            <a:r>
              <a:rPr b="0" lang="pt-BR" sz="2800" spc="-66" strike="noStrike">
                <a:solidFill>
                  <a:srgbClr val="000000"/>
                </a:solidFill>
                <a:latin typeface="Georgia"/>
                <a:ea typeface="DejaVu Sans"/>
              </a:rPr>
              <a:t>Existem várias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funções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em </a:t>
            </a:r>
            <a:r>
              <a:rPr b="0" lang="pt-BR" sz="2800" spc="21" strike="noStrike">
                <a:solidFill>
                  <a:srgbClr val="000000"/>
                </a:solidFill>
                <a:latin typeface="Georgia"/>
                <a:ea typeface="DejaVu Sans"/>
              </a:rPr>
              <a:t>C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para a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operação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 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gravação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e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leitura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dados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em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arquivos.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Abaixo 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seguem</a:t>
            </a:r>
            <a:r>
              <a:rPr b="0" lang="pt-BR" sz="2800" spc="-60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66" strike="noStrike">
                <a:solidFill>
                  <a:srgbClr val="000000"/>
                </a:solidFill>
                <a:latin typeface="Georgia"/>
                <a:ea typeface="DejaVu Sans"/>
              </a:rPr>
              <a:t>algumas: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290240" y="3016080"/>
            <a:ext cx="22860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1576080" y="2894400"/>
            <a:ext cx="7626240" cy="439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1520" bIns="0">
            <a:noAutofit/>
          </a:bodyPr>
          <a:p>
            <a:pPr marL="88920">
              <a:lnSpc>
                <a:spcPct val="100000"/>
              </a:lnSpc>
              <a:spcBef>
                <a:spcPts val="799"/>
              </a:spcBef>
            </a:pPr>
            <a:r>
              <a:rPr b="1" i="1" lang="pt-BR" sz="2400" spc="9" strike="noStrike">
                <a:solidFill>
                  <a:srgbClr val="000000"/>
                </a:solidFill>
                <a:latin typeface="Trebuchet MS"/>
              </a:rPr>
              <a:t>putc() </a:t>
            </a:r>
            <a:r>
              <a:rPr b="0" lang="pt-BR" sz="2400" spc="-15" strike="noStrike">
                <a:solidFill>
                  <a:srgbClr val="000000"/>
                </a:solidFill>
                <a:latin typeface="Georgia"/>
              </a:rPr>
              <a:t>ou </a:t>
            </a:r>
            <a:r>
              <a:rPr b="1" i="1" lang="pt-BR" sz="2400" spc="-26" strike="noStrike">
                <a:solidFill>
                  <a:srgbClr val="000000"/>
                </a:solidFill>
                <a:latin typeface="Trebuchet MS"/>
              </a:rPr>
              <a:t>fputc()</a:t>
            </a:r>
            <a:r>
              <a:rPr b="0" lang="pt-BR" sz="2400" spc="-26" strike="noStrike">
                <a:solidFill>
                  <a:srgbClr val="000000"/>
                </a:solidFill>
                <a:latin typeface="Georgia"/>
              </a:rPr>
              <a:t>: </a:t>
            </a:r>
            <a:r>
              <a:rPr b="0" lang="pt-BR" sz="2400" spc="-55" strike="noStrike">
                <a:solidFill>
                  <a:srgbClr val="000000"/>
                </a:solidFill>
                <a:latin typeface="Georgia"/>
              </a:rPr>
              <a:t>Grava </a:t>
            </a:r>
            <a:r>
              <a:rPr b="0" lang="pt-BR" sz="2400" spc="-26" strike="noStrike">
                <a:solidFill>
                  <a:srgbClr val="000000"/>
                </a:solidFill>
                <a:latin typeface="Georgia"/>
              </a:rPr>
              <a:t>um </a:t>
            </a:r>
            <a:r>
              <a:rPr b="0" lang="pt-BR" sz="2400" spc="-15" strike="noStrike">
                <a:solidFill>
                  <a:srgbClr val="000000"/>
                </a:solidFill>
                <a:latin typeface="Georgia"/>
              </a:rPr>
              <a:t>único </a:t>
            </a:r>
            <a:r>
              <a:rPr b="0" lang="pt-BR" sz="2400" spc="-32" strike="noStrike">
                <a:solidFill>
                  <a:srgbClr val="000000"/>
                </a:solidFill>
                <a:latin typeface="Georgia"/>
              </a:rPr>
              <a:t>caracter </a:t>
            </a:r>
            <a:r>
              <a:rPr b="0" lang="pt-BR" sz="2400" spc="-15" strike="noStrike">
                <a:solidFill>
                  <a:srgbClr val="000000"/>
                </a:solidFill>
                <a:latin typeface="Georgia"/>
              </a:rPr>
              <a:t>no</a:t>
            </a:r>
            <a:r>
              <a:rPr b="0" lang="pt-BR" sz="2400" spc="-75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pt-BR" sz="2400" spc="-35" strike="noStrike">
                <a:solidFill>
                  <a:srgbClr val="000000"/>
                </a:solidFill>
                <a:latin typeface="Georgia"/>
              </a:rPr>
              <a:t>arquivo</a:t>
            </a:r>
            <a:endParaRPr b="0" lang="pt-BR" sz="2400" spc="-1" strike="noStrike">
              <a:latin typeface="Arial"/>
            </a:endParaRPr>
          </a:p>
          <a:p>
            <a:pPr marL="12600" indent="7632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i="1" lang="pt-BR" sz="2400" spc="-21" strike="noStrike">
                <a:solidFill>
                  <a:srgbClr val="000000"/>
                </a:solidFill>
                <a:latin typeface="Trebuchet MS"/>
              </a:rPr>
              <a:t>fprintf() </a:t>
            </a:r>
            <a:r>
              <a:rPr b="0" lang="pt-BR" sz="2400" spc="-140" strike="noStrike">
                <a:solidFill>
                  <a:srgbClr val="000000"/>
                </a:solidFill>
                <a:latin typeface="Georgia"/>
              </a:rPr>
              <a:t>: </a:t>
            </a:r>
            <a:r>
              <a:rPr b="0" lang="pt-BR" sz="2400" spc="-60" strike="noStrike">
                <a:solidFill>
                  <a:srgbClr val="000000"/>
                </a:solidFill>
                <a:latin typeface="Georgia"/>
              </a:rPr>
              <a:t>Grava </a:t>
            </a:r>
            <a:r>
              <a:rPr b="0" lang="pt-BR" sz="2400" spc="-41" strike="noStrike">
                <a:solidFill>
                  <a:srgbClr val="000000"/>
                </a:solidFill>
                <a:latin typeface="Georgia"/>
              </a:rPr>
              <a:t>dados </a:t>
            </a:r>
            <a:r>
              <a:rPr b="0" lang="pt-BR" sz="2400" spc="-35" strike="noStrike">
                <a:solidFill>
                  <a:srgbClr val="000000"/>
                </a:solidFill>
                <a:latin typeface="Georgia"/>
              </a:rPr>
              <a:t>formatados </a:t>
            </a:r>
            <a:r>
              <a:rPr b="0" lang="pt-BR" sz="2400" spc="-15" strike="noStrike">
                <a:solidFill>
                  <a:srgbClr val="000000"/>
                </a:solidFill>
                <a:latin typeface="Georgia"/>
              </a:rPr>
              <a:t>no </a:t>
            </a:r>
            <a:r>
              <a:rPr b="0" lang="pt-BR" sz="2400" spc="-35" strike="noStrike">
                <a:solidFill>
                  <a:srgbClr val="000000"/>
                </a:solidFill>
                <a:latin typeface="Georgia"/>
              </a:rPr>
              <a:t>arquivo, </a:t>
            </a:r>
            <a:r>
              <a:rPr b="0" lang="pt-BR" sz="2400" spc="-21" strike="noStrike">
                <a:solidFill>
                  <a:srgbClr val="000000"/>
                </a:solidFill>
                <a:latin typeface="Georgia"/>
              </a:rPr>
              <a:t>de </a:t>
            </a:r>
            <a:r>
              <a:rPr b="0" lang="pt-BR" sz="2400" spc="-26" strike="noStrike">
                <a:solidFill>
                  <a:srgbClr val="000000"/>
                </a:solidFill>
                <a:latin typeface="Georgia"/>
              </a:rPr>
              <a:t>acordo  </a:t>
            </a:r>
            <a:r>
              <a:rPr b="0" lang="pt-BR" sz="2400" spc="-12" strike="noStrike">
                <a:solidFill>
                  <a:srgbClr val="000000"/>
                </a:solidFill>
                <a:latin typeface="Georgia"/>
              </a:rPr>
              <a:t>com</a:t>
            </a:r>
            <a:r>
              <a:rPr b="0" lang="pt-BR" sz="2400" spc="-52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Georgi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pt-BR" sz="2400" spc="-12" strike="noStrike">
                <a:solidFill>
                  <a:srgbClr val="000000"/>
                </a:solidFill>
                <a:latin typeface="Georgia"/>
              </a:rPr>
              <a:t>tipo </a:t>
            </a:r>
            <a:r>
              <a:rPr b="0" lang="pt-BR" sz="2400" spc="-21" strike="noStrike">
                <a:solidFill>
                  <a:srgbClr val="000000"/>
                </a:solidFill>
                <a:latin typeface="Georgia"/>
              </a:rPr>
              <a:t>de </a:t>
            </a:r>
            <a:r>
              <a:rPr b="0" lang="pt-BR" sz="2400" spc="-41" strike="noStrike">
                <a:solidFill>
                  <a:srgbClr val="000000"/>
                </a:solidFill>
                <a:latin typeface="Georgia"/>
              </a:rPr>
              <a:t>dados </a:t>
            </a:r>
            <a:r>
              <a:rPr b="0" lang="pt-BR" sz="2400" spc="-26" strike="noStrike">
                <a:solidFill>
                  <a:srgbClr val="000000"/>
                </a:solidFill>
                <a:latin typeface="Georgia"/>
              </a:rPr>
              <a:t>(float, </a:t>
            </a:r>
            <a:r>
              <a:rPr b="0" lang="pt-BR" sz="2400" spc="-21" strike="noStrike">
                <a:solidFill>
                  <a:srgbClr val="000000"/>
                </a:solidFill>
                <a:latin typeface="Georgia"/>
              </a:rPr>
              <a:t>int, </a:t>
            </a:r>
            <a:r>
              <a:rPr b="0" lang="pt-BR" sz="2400" spc="-35" strike="noStrike">
                <a:solidFill>
                  <a:srgbClr val="000000"/>
                </a:solidFill>
                <a:latin typeface="Georgia"/>
              </a:rPr>
              <a:t>...). </a:t>
            </a:r>
            <a:r>
              <a:rPr b="0" lang="pt-BR" sz="2400" spc="-55" strike="noStrike">
                <a:solidFill>
                  <a:srgbClr val="000000"/>
                </a:solidFill>
                <a:latin typeface="Georgia"/>
              </a:rPr>
              <a:t>Similar </a:t>
            </a:r>
            <a:r>
              <a:rPr b="0" lang="pt-BR" sz="2400" spc="-32" strike="noStrike">
                <a:solidFill>
                  <a:srgbClr val="000000"/>
                </a:solidFill>
                <a:latin typeface="Georgia"/>
              </a:rPr>
              <a:t>ao printf,  porém ao </a:t>
            </a:r>
            <a:r>
              <a:rPr b="0" lang="pt-BR" sz="2400" spc="-35" strike="noStrike">
                <a:solidFill>
                  <a:srgbClr val="000000"/>
                </a:solidFill>
                <a:latin typeface="Georgia"/>
              </a:rPr>
              <a:t>invés </a:t>
            </a:r>
            <a:r>
              <a:rPr b="0" lang="pt-BR" sz="2400" spc="-21" strike="noStrike">
                <a:solidFill>
                  <a:srgbClr val="000000"/>
                </a:solidFill>
                <a:latin typeface="Georgia"/>
              </a:rPr>
              <a:t>de </a:t>
            </a:r>
            <a:r>
              <a:rPr b="0" lang="pt-BR" sz="2400" spc="-41" strike="noStrike">
                <a:solidFill>
                  <a:srgbClr val="000000"/>
                </a:solidFill>
                <a:latin typeface="Georgia"/>
              </a:rPr>
              <a:t>imprimir </a:t>
            </a:r>
            <a:r>
              <a:rPr b="0" lang="pt-BR" sz="2400" spc="-46" strike="noStrike">
                <a:solidFill>
                  <a:srgbClr val="000000"/>
                </a:solidFill>
                <a:latin typeface="Georgia"/>
              </a:rPr>
              <a:t>na </a:t>
            </a:r>
            <a:r>
              <a:rPr b="0" lang="pt-BR" sz="2400" spc="-21" strike="noStrike">
                <a:solidFill>
                  <a:srgbClr val="000000"/>
                </a:solidFill>
                <a:latin typeface="Georgia"/>
              </a:rPr>
              <a:t>tela, </a:t>
            </a:r>
            <a:r>
              <a:rPr b="0" lang="pt-BR" sz="2400" spc="-46" strike="noStrike">
                <a:solidFill>
                  <a:srgbClr val="000000"/>
                </a:solidFill>
                <a:latin typeface="Georgia"/>
              </a:rPr>
              <a:t>grava </a:t>
            </a:r>
            <a:r>
              <a:rPr b="0" lang="pt-BR" sz="2400" spc="-26" strike="noStrike">
                <a:solidFill>
                  <a:srgbClr val="000000"/>
                </a:solidFill>
                <a:latin typeface="Georgia"/>
              </a:rPr>
              <a:t>em</a:t>
            </a:r>
            <a:r>
              <a:rPr b="0" lang="pt-BR" sz="2400" spc="75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pt-BR" sz="2400" spc="-35" strike="noStrike">
                <a:solidFill>
                  <a:srgbClr val="000000"/>
                </a:solidFill>
                <a:latin typeface="Georgia"/>
              </a:rPr>
              <a:t>arquivo</a:t>
            </a:r>
            <a:endParaRPr b="0" lang="pt-BR" sz="2400" spc="-1" strike="noStrike">
              <a:latin typeface="Arial"/>
            </a:endParaRPr>
          </a:p>
          <a:p>
            <a:pPr marL="12600" indent="7632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i="1" lang="pt-BR" sz="2400" spc="-35" strike="noStrike">
                <a:solidFill>
                  <a:srgbClr val="000000"/>
                </a:solidFill>
                <a:latin typeface="Trebuchet MS"/>
              </a:rPr>
              <a:t>fwrite() </a:t>
            </a:r>
            <a:r>
              <a:rPr b="0" lang="pt-BR" sz="2400" spc="-140" strike="noStrike">
                <a:solidFill>
                  <a:srgbClr val="000000"/>
                </a:solidFill>
                <a:latin typeface="Georgia"/>
              </a:rPr>
              <a:t>: </a:t>
            </a:r>
            <a:r>
              <a:rPr b="0" lang="pt-BR" sz="2400" spc="-60" strike="noStrike">
                <a:solidFill>
                  <a:srgbClr val="000000"/>
                </a:solidFill>
                <a:latin typeface="Georgia"/>
              </a:rPr>
              <a:t>Grava </a:t>
            </a:r>
            <a:r>
              <a:rPr b="0" lang="pt-BR" sz="2400" spc="-26" strike="noStrike">
                <a:solidFill>
                  <a:srgbClr val="000000"/>
                </a:solidFill>
                <a:latin typeface="Georgia"/>
              </a:rPr>
              <a:t>um </a:t>
            </a:r>
            <a:r>
              <a:rPr b="0" lang="pt-BR" sz="2400" spc="-15" strike="noStrike">
                <a:solidFill>
                  <a:srgbClr val="000000"/>
                </a:solidFill>
                <a:latin typeface="Georgia"/>
              </a:rPr>
              <a:t>conjunto </a:t>
            </a:r>
            <a:r>
              <a:rPr b="0" lang="pt-BR" sz="2400" spc="-26" strike="noStrike">
                <a:solidFill>
                  <a:srgbClr val="000000"/>
                </a:solidFill>
                <a:latin typeface="Georgia"/>
              </a:rPr>
              <a:t>de </a:t>
            </a:r>
            <a:r>
              <a:rPr b="0" lang="pt-BR" sz="2400" spc="-41" strike="noStrike">
                <a:solidFill>
                  <a:srgbClr val="000000"/>
                </a:solidFill>
                <a:latin typeface="Georgia"/>
              </a:rPr>
              <a:t>dados </a:t>
            </a:r>
            <a:r>
              <a:rPr b="0" lang="pt-BR" sz="2400" spc="-21" strike="noStrike">
                <a:solidFill>
                  <a:srgbClr val="000000"/>
                </a:solidFill>
                <a:latin typeface="Georgia"/>
              </a:rPr>
              <a:t>heterogêneos  (struct) </a:t>
            </a:r>
            <a:r>
              <a:rPr b="0" lang="pt-BR" sz="2400" spc="-15" strike="noStrike">
                <a:solidFill>
                  <a:srgbClr val="000000"/>
                </a:solidFill>
                <a:latin typeface="Georgia"/>
              </a:rPr>
              <a:t>no</a:t>
            </a:r>
            <a:r>
              <a:rPr b="0" lang="pt-BR" sz="2400" spc="-2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pt-BR" sz="2400" spc="-32" strike="noStrike">
                <a:solidFill>
                  <a:srgbClr val="000000"/>
                </a:solidFill>
                <a:latin typeface="Georgia"/>
              </a:rPr>
              <a:t>arquivo</a:t>
            </a:r>
            <a:endParaRPr b="0" lang="pt-BR" sz="2400" spc="-1" strike="noStrike">
              <a:latin typeface="Arial"/>
            </a:endParaRPr>
          </a:p>
          <a:p>
            <a:pPr marL="12600" indent="69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i="1" lang="pt-BR" sz="2400" spc="-32" strike="noStrike">
                <a:solidFill>
                  <a:srgbClr val="000000"/>
                </a:solidFill>
                <a:latin typeface="Trebuchet MS"/>
              </a:rPr>
              <a:t>fscanf()</a:t>
            </a:r>
            <a:r>
              <a:rPr b="0" lang="pt-BR" sz="2400" spc="-32" strike="noStrike">
                <a:solidFill>
                  <a:srgbClr val="000000"/>
                </a:solidFill>
                <a:latin typeface="Georgia"/>
              </a:rPr>
              <a:t>: </a:t>
            </a:r>
            <a:r>
              <a:rPr b="0" lang="pt-BR" sz="2400" spc="-35" strike="noStrike">
                <a:solidFill>
                  <a:srgbClr val="000000"/>
                </a:solidFill>
                <a:latin typeface="Georgia"/>
              </a:rPr>
              <a:t>retorna </a:t>
            </a:r>
            <a:r>
              <a:rPr b="0" lang="pt-BR" sz="2400" spc="-60" strike="noStrike">
                <a:solidFill>
                  <a:srgbClr val="000000"/>
                </a:solidFill>
                <a:latin typeface="Georgia"/>
              </a:rPr>
              <a:t>a </a:t>
            </a:r>
            <a:r>
              <a:rPr b="0" lang="pt-BR" sz="2400" spc="-32" strike="noStrike">
                <a:solidFill>
                  <a:srgbClr val="000000"/>
                </a:solidFill>
                <a:latin typeface="Georgia"/>
              </a:rPr>
              <a:t>quantidade </a:t>
            </a:r>
            <a:r>
              <a:rPr b="0" lang="pt-BR" sz="2400" spc="-46" strike="noStrike">
                <a:solidFill>
                  <a:srgbClr val="000000"/>
                </a:solidFill>
                <a:latin typeface="Georgia"/>
              </a:rPr>
              <a:t>variáveis </a:t>
            </a:r>
            <a:r>
              <a:rPr b="0" lang="pt-BR" sz="2400" spc="-41" strike="noStrike">
                <a:solidFill>
                  <a:srgbClr val="000000"/>
                </a:solidFill>
                <a:latin typeface="Georgia"/>
              </a:rPr>
              <a:t>lidas </a:t>
            </a:r>
            <a:r>
              <a:rPr b="0" lang="pt-BR" sz="2400" spc="-12" strike="noStrike">
                <a:solidFill>
                  <a:srgbClr val="000000"/>
                </a:solidFill>
                <a:latin typeface="Georgia"/>
              </a:rPr>
              <a:t>com  </a:t>
            </a:r>
            <a:r>
              <a:rPr b="0" lang="pt-BR" sz="2400" spc="-35" strike="noStrike">
                <a:solidFill>
                  <a:srgbClr val="000000"/>
                </a:solidFill>
                <a:latin typeface="Georgia"/>
              </a:rPr>
              <a:t>sucesso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62120" y="942480"/>
            <a:ext cx="709920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000" spc="-12" strike="noStrike">
                <a:solidFill>
                  <a:srgbClr val="000000"/>
                </a:solidFill>
                <a:latin typeface="Calibri"/>
              </a:rPr>
              <a:t>Sintaxe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das funções para</a:t>
            </a:r>
            <a:r>
              <a:rPr b="0" lang="pt-BR" sz="4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gravação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21560" y="1650960"/>
            <a:ext cx="8665920" cy="40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0440" bIns="0">
            <a:spAutoFit/>
          </a:bodyPr>
          <a:p>
            <a:pPr marL="367200" indent="-3409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Grava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conteúdo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da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variável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caracter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no</a:t>
            </a:r>
            <a:r>
              <a:rPr b="0" lang="pt-BR" sz="2800" spc="-114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arquivo</a:t>
            </a:r>
            <a:endParaRPr b="0" lang="pt-BR" sz="2800" spc="-1" strike="noStrike">
              <a:latin typeface="Arial"/>
            </a:endParaRPr>
          </a:p>
          <a:p>
            <a:pPr marL="649440" algn="ctr">
              <a:lnSpc>
                <a:spcPct val="100000"/>
              </a:lnSpc>
              <a:spcBef>
                <a:spcPts val="799"/>
              </a:spcBef>
              <a:tabLst>
                <a:tab algn="l" pos="366480"/>
                <a:tab algn="l" pos="367200"/>
              </a:tabLst>
            </a:pPr>
            <a:r>
              <a:rPr b="0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putc (caracter,</a:t>
            </a:r>
            <a:r>
              <a:rPr b="0" lang="pt-BR" sz="1600" spc="-15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arquivo);</a:t>
            </a:r>
            <a:endParaRPr b="0" lang="pt-BR" sz="16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Grava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dados formatados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no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arquivo,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acordo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com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tipo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dados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(float,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int,</a:t>
            </a:r>
            <a:r>
              <a:rPr b="0" lang="pt-BR" sz="2800" spc="66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...)</a:t>
            </a:r>
            <a:endParaRPr b="0" lang="pt-BR" sz="2800" spc="-1" strike="noStrike">
              <a:latin typeface="Arial"/>
            </a:endParaRPr>
          </a:p>
          <a:p>
            <a:pPr marL="649440" algn="ctr">
              <a:lnSpc>
                <a:spcPct val="100000"/>
              </a:lnSpc>
              <a:spcBef>
                <a:spcPts val="791"/>
              </a:spcBef>
              <a:tabLst>
                <a:tab algn="l" pos="2843640"/>
              </a:tabLst>
            </a:pPr>
            <a:r>
              <a:rPr b="0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fprintf(arquivo,</a:t>
            </a:r>
            <a:r>
              <a:rPr b="0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"formatos", var1, var2</a:t>
            </a:r>
            <a:r>
              <a:rPr b="0" lang="pt-BR" sz="1600" spc="-26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...);</a:t>
            </a:r>
            <a:endParaRPr b="0" lang="pt-BR" sz="16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Grava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um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conjunto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dados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heterogêneos (struct)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no 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arquivo</a:t>
            </a:r>
            <a:endParaRPr b="0" lang="pt-BR" sz="2800" spc="-1" strike="noStrike">
              <a:latin typeface="Arial"/>
            </a:endParaRPr>
          </a:p>
          <a:p>
            <a:pPr marL="756360">
              <a:lnSpc>
                <a:spcPct val="100000"/>
              </a:lnSpc>
              <a:spcBef>
                <a:spcPts val="799"/>
              </a:spcBef>
              <a:tabLst>
                <a:tab algn="l" pos="366480"/>
                <a:tab algn="l" pos="367200"/>
              </a:tabLst>
            </a:pPr>
            <a:r>
              <a:rPr b="0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fwrite (buffer, tamanhoembytes, quantidade,</a:t>
            </a:r>
            <a:r>
              <a:rPr b="0" lang="pt-BR" sz="1600" spc="-60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ponteirodearquivo);</a:t>
            </a:r>
            <a:endParaRPr b="0" lang="pt-BR" sz="16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1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-60" strike="noStrike">
                <a:solidFill>
                  <a:srgbClr val="000000"/>
                </a:solidFill>
                <a:latin typeface="Georgia"/>
                <a:ea typeface="DejaVu Sans"/>
              </a:rPr>
              <a:t>Retorna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quantidade </a:t>
            </a:r>
            <a:r>
              <a:rPr b="0" lang="pt-BR" sz="2800" spc="-55" strike="noStrike">
                <a:solidFill>
                  <a:srgbClr val="000000"/>
                </a:solidFill>
                <a:latin typeface="Georgia"/>
                <a:ea typeface="DejaVu Sans"/>
              </a:rPr>
              <a:t>variáveis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lidas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com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 sucesso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2212200" y="6032520"/>
            <a:ext cx="563220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fscanf(arquivo, "formatos", &amp;var1, &amp;var2</a:t>
            </a:r>
            <a:r>
              <a:rPr b="0" lang="pt-BR" sz="1600" spc="-80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...);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62120" y="942480"/>
            <a:ext cx="601704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Lendo </a:t>
            </a:r>
            <a:r>
              <a:rPr b="0" lang="pt-BR" sz="4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Gravando</a:t>
            </a:r>
            <a:r>
              <a:rPr b="0" lang="pt-BR" sz="40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Estruturas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34520" y="1828800"/>
            <a:ext cx="9113400" cy="171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4240" indent="-340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53520"/>
                <a:tab algn="l" pos="354240"/>
              </a:tabLst>
            </a:pP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Além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da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manipulação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arquivos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do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tipo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texto,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pode-se 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ler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e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escrever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estruturas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maiores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que </a:t>
            </a:r>
            <a:r>
              <a:rPr b="0" lang="pt-BR" sz="2800" spc="-330" strike="noStrike">
                <a:solidFill>
                  <a:srgbClr val="000000"/>
                </a:solidFill>
                <a:latin typeface="Georgia"/>
                <a:ea typeface="DejaVu Sans"/>
              </a:rPr>
              <a:t>1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byte,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usando </a:t>
            </a:r>
            <a:r>
              <a:rPr b="0" lang="pt-BR" sz="2800" spc="-75" strike="noStrike">
                <a:solidFill>
                  <a:srgbClr val="000000"/>
                </a:solidFill>
                <a:latin typeface="Georgia"/>
                <a:ea typeface="DejaVu Sans"/>
              </a:rPr>
              <a:t>as 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funções </a:t>
            </a:r>
            <a:r>
              <a:rPr b="1" i="1" lang="pt-BR" sz="2800" spc="-41" strike="noStrike">
                <a:solidFill>
                  <a:srgbClr val="000000"/>
                </a:solidFill>
                <a:latin typeface="Trebuchet MS"/>
                <a:ea typeface="DejaVu Sans"/>
              </a:rPr>
              <a:t>fread()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e </a:t>
            </a:r>
            <a:r>
              <a:rPr b="1" i="1" lang="pt-BR" sz="2800" spc="-46" strike="noStrike">
                <a:solidFill>
                  <a:srgbClr val="000000"/>
                </a:solidFill>
                <a:latin typeface="Trebuchet MS"/>
                <a:ea typeface="DejaVu Sans"/>
              </a:rPr>
              <a:t>fwrite()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,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conforme </a:t>
            </a:r>
            <a:r>
              <a:rPr b="0" lang="pt-BR" sz="2800" spc="-80" strike="noStrike">
                <a:solidFill>
                  <a:srgbClr val="000000"/>
                </a:solidFill>
                <a:latin typeface="Georgia"/>
                <a:ea typeface="DejaVu Sans"/>
              </a:rPr>
              <a:t>as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sintaxes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a</a:t>
            </a:r>
            <a:r>
              <a:rPr b="0" lang="pt-BR" sz="2800" spc="-114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60" strike="noStrike">
                <a:solidFill>
                  <a:srgbClr val="000000"/>
                </a:solidFill>
                <a:latin typeface="Georgia"/>
                <a:ea typeface="DejaVu Sans"/>
              </a:rPr>
              <a:t>seguir: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883800" y="3636000"/>
            <a:ext cx="8391600" cy="76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37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fread (</a:t>
            </a:r>
            <a:r>
              <a:rPr b="1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buffer</a:t>
            </a: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, tamanhoembytes, quantidade, ponteirodearquivo) fwrite(</a:t>
            </a:r>
            <a:r>
              <a:rPr b="1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buffer</a:t>
            </a: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, tamanhoembytes, quantidade,</a:t>
            </a:r>
            <a:r>
              <a:rPr b="0" lang="pt-BR" sz="1800" spc="-86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ponteirodearquivo)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62120" y="942480"/>
            <a:ext cx="601704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Lendo </a:t>
            </a:r>
            <a:r>
              <a:rPr b="0" lang="pt-BR" sz="4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Gravando</a:t>
            </a:r>
            <a:r>
              <a:rPr b="0" lang="pt-BR" sz="40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Estruturas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21560" y="1828800"/>
            <a:ext cx="9279000" cy="41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7200" indent="-340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160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1" i="1" lang="pt-BR" sz="2800" spc="-60" strike="noStrike">
                <a:solidFill>
                  <a:srgbClr val="000000"/>
                </a:solidFill>
                <a:latin typeface="Trebuchet MS"/>
                <a:ea typeface="DejaVu Sans"/>
              </a:rPr>
              <a:t>buffer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é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um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endereço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memória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da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estrutura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de</a:t>
            </a:r>
            <a:r>
              <a:rPr b="0" lang="pt-BR" sz="2800" spc="-41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onde 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deve </a:t>
            </a:r>
            <a:r>
              <a:rPr b="0" lang="pt-BR" sz="2800" spc="-60" strike="noStrike">
                <a:solidFill>
                  <a:srgbClr val="000000"/>
                </a:solidFill>
                <a:latin typeface="Georgia"/>
                <a:ea typeface="DejaVu Sans"/>
              </a:rPr>
              <a:t>ser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lido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ou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onde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devem </a:t>
            </a:r>
            <a:r>
              <a:rPr b="0" lang="pt-BR" sz="2800" spc="-60" strike="noStrike">
                <a:solidFill>
                  <a:srgbClr val="000000"/>
                </a:solidFill>
                <a:latin typeface="Georgia"/>
                <a:ea typeface="DejaVu Sans"/>
              </a:rPr>
              <a:t>ser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escritos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os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valores 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(fread()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e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fwrite(),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respectivamente)</a:t>
            </a:r>
            <a:endParaRPr b="0" lang="pt-BR" sz="28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160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1" i="1" lang="pt-BR" sz="2800" spc="1" strike="noStrike">
                <a:solidFill>
                  <a:srgbClr val="000000"/>
                </a:solidFill>
                <a:latin typeface="Trebuchet MS"/>
                <a:ea typeface="DejaVu Sans"/>
              </a:rPr>
              <a:t>tamanhoembytes</a:t>
            </a:r>
            <a:r>
              <a:rPr b="1" i="1" lang="pt-BR" sz="2800" spc="-47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é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um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valor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numérico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que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define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número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bytes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da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estrutura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que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deve </a:t>
            </a:r>
            <a:r>
              <a:rPr b="0" lang="pt-BR" sz="2800" spc="-60" strike="noStrike">
                <a:solidFill>
                  <a:srgbClr val="000000"/>
                </a:solidFill>
                <a:latin typeface="Georgia"/>
                <a:ea typeface="DejaVu Sans"/>
              </a:rPr>
              <a:t>ser</a:t>
            </a:r>
            <a:r>
              <a:rPr b="0" lang="pt-BR" sz="2800" spc="-7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lida/escrita</a:t>
            </a:r>
            <a:endParaRPr b="0" lang="pt-BR" sz="28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1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1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1" i="1" lang="pt-BR" sz="2800" spc="-15" strike="noStrike">
                <a:solidFill>
                  <a:srgbClr val="000000"/>
                </a:solidFill>
                <a:latin typeface="Trebuchet MS"/>
                <a:ea typeface="DejaVu Sans"/>
              </a:rPr>
              <a:t>quantidade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é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número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estruturas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que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devem</a:t>
            </a:r>
            <a:r>
              <a:rPr b="0" lang="pt-BR" sz="2800" spc="-440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60" strike="noStrike">
                <a:solidFill>
                  <a:srgbClr val="000000"/>
                </a:solidFill>
                <a:latin typeface="Georgia"/>
                <a:ea typeface="DejaVu Sans"/>
              </a:rPr>
              <a:t>ser 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lidas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ou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escritas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em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cada processo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fread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ou</a:t>
            </a:r>
            <a:r>
              <a:rPr b="0" lang="pt-BR" sz="2800" spc="-60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fwrite</a:t>
            </a:r>
            <a:endParaRPr b="0" lang="pt-BR" sz="28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160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1" i="1" lang="pt-BR" sz="2800" spc="-15" strike="noStrike">
                <a:solidFill>
                  <a:srgbClr val="000000"/>
                </a:solidFill>
                <a:latin typeface="Trebuchet MS"/>
                <a:ea typeface="DejaVu Sans"/>
              </a:rPr>
              <a:t>ponteirodearquivo</a:t>
            </a:r>
            <a:r>
              <a:rPr b="1" i="1" lang="pt-BR" sz="2800" spc="-5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é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ponteiro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do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arquivo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onde 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deve </a:t>
            </a:r>
            <a:r>
              <a:rPr b="0" lang="pt-BR" sz="2800" spc="-60" strike="noStrike">
                <a:solidFill>
                  <a:srgbClr val="000000"/>
                </a:solidFill>
                <a:latin typeface="Georgia"/>
                <a:ea typeface="DejaVu Sans"/>
              </a:rPr>
              <a:t>ser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lida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ou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escrita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uma</a:t>
            </a:r>
            <a:r>
              <a:rPr b="0" lang="pt-BR" sz="2800" spc="-66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estrutura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62120" y="942480"/>
            <a:ext cx="601704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Lendo </a:t>
            </a:r>
            <a:r>
              <a:rPr b="0" lang="pt-BR" sz="4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Gravando</a:t>
            </a:r>
            <a:r>
              <a:rPr b="0" lang="pt-BR" sz="40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Estruturas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21560" y="1828800"/>
            <a:ext cx="9026280" cy="267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7200" indent="-340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Normalmente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é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necessário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manipular arquivos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por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meio  de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estruturas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dados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ou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arquivos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estruturas</a:t>
            </a:r>
            <a:r>
              <a:rPr b="0" lang="pt-BR" sz="2800" spc="-15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(struct)</a:t>
            </a:r>
            <a:endParaRPr b="0" lang="pt-BR" sz="28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  <a:tab algn="l" pos="4280400"/>
              </a:tabLst>
            </a:pP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Podemos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por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exemplo </a:t>
            </a:r>
            <a:r>
              <a:rPr b="0" lang="pt-BR" sz="2800" spc="-60" strike="noStrike">
                <a:solidFill>
                  <a:srgbClr val="000000"/>
                </a:solidFill>
                <a:latin typeface="Georgia"/>
                <a:ea typeface="DejaVu Sans"/>
              </a:rPr>
              <a:t>falar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num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arquivo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1" lang="pt-BR" sz="28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Funcionarios</a:t>
            </a:r>
            <a:r>
              <a:rPr b="0" lang="pt-BR" sz="2800" spc="-114" strike="noStrike">
                <a:solidFill>
                  <a:srgbClr val="000000"/>
                </a:solidFill>
                <a:latin typeface="Georgia"/>
                <a:ea typeface="DejaVu Sans"/>
              </a:rPr>
              <a:t>, 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onde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cada</a:t>
            </a:r>
            <a:r>
              <a:rPr b="0" lang="pt-BR" sz="2800" spc="-80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funcionário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possui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 matricula, nome e salario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62120" y="942480"/>
            <a:ext cx="601704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Lendo </a:t>
            </a:r>
            <a:r>
              <a:rPr b="0" lang="pt-BR" sz="4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Gravando</a:t>
            </a:r>
            <a:r>
              <a:rPr b="0" lang="pt-BR" sz="40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Estruturas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62120" y="1980000"/>
            <a:ext cx="8253720" cy="17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typedef struct{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int matricula;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har nome[100];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Float salario;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}Tfuncionario;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62120" y="942480"/>
            <a:ext cx="601704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Lendo </a:t>
            </a:r>
            <a:r>
              <a:rPr b="0" lang="pt-BR" sz="4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Gravando</a:t>
            </a:r>
            <a:r>
              <a:rPr b="0" lang="pt-BR" sz="40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Estruturas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21560" y="1828800"/>
            <a:ext cx="9044280" cy="32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7200" indent="-340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1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função </a:t>
            </a:r>
            <a:r>
              <a:rPr b="1" i="1" lang="pt-BR" sz="2800" spc="-55" strike="noStrike">
                <a:solidFill>
                  <a:srgbClr val="000000"/>
                </a:solidFill>
                <a:latin typeface="Trebuchet MS"/>
                <a:ea typeface="DejaVu Sans"/>
              </a:rPr>
              <a:t>sizeof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retorna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quantidade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bytes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de</a:t>
            </a:r>
            <a:r>
              <a:rPr b="0" lang="pt-BR" sz="2800" spc="-182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um  determinado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tipo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ou</a:t>
            </a:r>
            <a:r>
              <a:rPr b="0" lang="pt-BR" sz="2800" spc="-97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variável</a:t>
            </a:r>
            <a:endParaRPr b="0" lang="pt-BR" sz="28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-106" strike="noStrike">
                <a:solidFill>
                  <a:srgbClr val="000000"/>
                </a:solidFill>
                <a:latin typeface="Georgia"/>
                <a:ea typeface="DejaVu Sans"/>
              </a:rPr>
              <a:t>Tal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função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é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importante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para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que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programa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 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manipulação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arquivos </a:t>
            </a:r>
            <a:r>
              <a:rPr b="0" lang="pt-BR" sz="2800" spc="-55" strike="noStrike">
                <a:solidFill>
                  <a:srgbClr val="000000"/>
                </a:solidFill>
                <a:latin typeface="Georgia"/>
                <a:ea typeface="DejaVu Sans"/>
              </a:rPr>
              <a:t>possa saber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se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ainda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existem 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registros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para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serem</a:t>
            </a:r>
            <a:r>
              <a:rPr b="0" lang="pt-BR" sz="2800" spc="60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lidos</a:t>
            </a:r>
            <a:endParaRPr b="0" lang="pt-BR" sz="28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1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-80" strike="noStrike">
                <a:solidFill>
                  <a:srgbClr val="000000"/>
                </a:solidFill>
                <a:latin typeface="Georgia"/>
                <a:ea typeface="DejaVu Sans"/>
              </a:rPr>
              <a:t>Por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exemplo,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enquanto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retorno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da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instrução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abaixo for 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igual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800" spc="-191" strike="noStrike">
                <a:solidFill>
                  <a:srgbClr val="000000"/>
                </a:solidFill>
                <a:latin typeface="Georgia"/>
                <a:ea typeface="DejaVu Sans"/>
              </a:rPr>
              <a:t>1,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800" spc="-55" strike="noStrike">
                <a:solidFill>
                  <a:srgbClr val="000000"/>
                </a:solidFill>
                <a:latin typeface="Georgia"/>
                <a:ea typeface="DejaVu Sans"/>
              </a:rPr>
              <a:t>programa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continua lendo</a:t>
            </a:r>
            <a:r>
              <a:rPr b="0" lang="pt-BR" sz="2800" spc="20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55" strike="noStrike">
                <a:solidFill>
                  <a:srgbClr val="000000"/>
                </a:solidFill>
                <a:latin typeface="Georgia"/>
                <a:ea typeface="DejaVu Sans"/>
              </a:rPr>
              <a:t>registros: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83800" y="5400000"/>
            <a:ext cx="825372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Tfuncionario rf;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retorno </a:t>
            </a:r>
            <a:r>
              <a:rPr b="0" lang="pt-B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fread(&amp;rf, sizeof(TFuncionario), 1,</a:t>
            </a:r>
            <a:r>
              <a:rPr b="0" lang="pt-BR" sz="1800" spc="-86" strike="noStrike">
                <a:solidFill>
                  <a:srgbClr val="000000"/>
                </a:solidFill>
                <a:latin typeface="Courier New"/>
                <a:ea typeface="DejaVu Sans"/>
              </a:rPr>
              <a:t> funcionario</a:t>
            </a: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62120" y="942480"/>
            <a:ext cx="604116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000" spc="-12" strike="noStrike">
                <a:solidFill>
                  <a:srgbClr val="000000"/>
                </a:solidFill>
                <a:latin typeface="Calibri"/>
              </a:rPr>
              <a:t>Posicionando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em um</a:t>
            </a:r>
            <a:r>
              <a:rPr b="0" lang="pt-BR" sz="4000" spc="-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registro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21560" y="1828800"/>
            <a:ext cx="9065880" cy="32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7200" indent="-340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-80" strike="noStrike">
                <a:solidFill>
                  <a:srgbClr val="000000"/>
                </a:solidFill>
                <a:latin typeface="Georgia"/>
                <a:ea typeface="DejaVu Sans"/>
              </a:rPr>
              <a:t>Por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meio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da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linguagem </a:t>
            </a:r>
            <a:r>
              <a:rPr b="0" lang="pt-BR" sz="2800" spc="21" strike="noStrike">
                <a:solidFill>
                  <a:srgbClr val="000000"/>
                </a:solidFill>
                <a:latin typeface="Georgia"/>
                <a:ea typeface="DejaVu Sans"/>
              </a:rPr>
              <a:t>C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não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é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possível </a:t>
            </a:r>
            <a:r>
              <a:rPr b="0" lang="pt-BR" sz="2800" spc="-55" strike="noStrike">
                <a:solidFill>
                  <a:srgbClr val="000000"/>
                </a:solidFill>
                <a:latin typeface="Georgia"/>
                <a:ea typeface="DejaVu Sans"/>
              </a:rPr>
              <a:t>saber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qual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é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a 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posição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cada registro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no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arquivo</a:t>
            </a:r>
            <a:endParaRPr b="0" lang="pt-BR" sz="28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-126" strike="noStrike">
                <a:solidFill>
                  <a:srgbClr val="000000"/>
                </a:solidFill>
                <a:latin typeface="Georgia"/>
                <a:ea typeface="DejaVu Sans"/>
              </a:rPr>
              <a:t>Em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outras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linguagens,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movimentação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em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registros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é 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feita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por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meio de funções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que fazem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leitura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da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linha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do 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registro</a:t>
            </a:r>
            <a:endParaRPr b="0" lang="pt-BR" sz="28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1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-126" strike="noStrike">
                <a:solidFill>
                  <a:srgbClr val="000000"/>
                </a:solidFill>
                <a:latin typeface="Georgia"/>
                <a:ea typeface="DejaVu Sans"/>
              </a:rPr>
              <a:t>Em </a:t>
            </a:r>
            <a:r>
              <a:rPr b="0" lang="pt-BR" sz="2800" spc="21" strike="noStrike">
                <a:solidFill>
                  <a:srgbClr val="000000"/>
                </a:solidFill>
                <a:latin typeface="Georgia"/>
                <a:ea typeface="DejaVu Sans"/>
              </a:rPr>
              <a:t>C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esta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posição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pode </a:t>
            </a:r>
            <a:r>
              <a:rPr b="0" lang="pt-BR" sz="2800" spc="-60" strike="noStrike">
                <a:solidFill>
                  <a:srgbClr val="000000"/>
                </a:solidFill>
                <a:latin typeface="Georgia"/>
                <a:ea typeface="DejaVu Sans"/>
              </a:rPr>
              <a:t>ser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calculada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pelo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tamanho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do 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registro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08960" y="1828800"/>
            <a:ext cx="9211320" cy="415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79800" indent="-340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79080"/>
                <a:tab algn="l" pos="379800"/>
              </a:tabLst>
            </a:pPr>
            <a:r>
              <a:rPr b="0" lang="pt-BR" sz="2800" spc="-60" strike="noStrike">
                <a:solidFill>
                  <a:srgbClr val="000000"/>
                </a:solidFill>
                <a:latin typeface="Georgia"/>
                <a:ea typeface="DejaVu Sans"/>
              </a:rPr>
              <a:t>Não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é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possível, </a:t>
            </a:r>
            <a:r>
              <a:rPr b="0" lang="pt-BR" sz="2800" spc="-7" strike="noStrike">
                <a:solidFill>
                  <a:srgbClr val="000000"/>
                </a:solidFill>
                <a:latin typeface="Georgia"/>
                <a:ea typeface="DejaVu Sans"/>
              </a:rPr>
              <a:t>como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em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outras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linguagens,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pedir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para 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que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se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posicione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no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segundo,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terceiro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ou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último</a:t>
            </a:r>
            <a:r>
              <a:rPr b="0" lang="pt-BR" sz="2800" spc="7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registro</a:t>
            </a:r>
            <a:endParaRPr b="0" lang="pt-BR" sz="2800" spc="-1" strike="noStrike">
              <a:latin typeface="Arial"/>
            </a:endParaRPr>
          </a:p>
          <a:p>
            <a:pPr marL="37980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79080"/>
                <a:tab algn="l" pos="379800"/>
              </a:tabLst>
            </a:pPr>
            <a:r>
              <a:rPr b="0" lang="pt-BR" sz="2800" spc="-92" strike="noStrike">
                <a:solidFill>
                  <a:srgbClr val="000000"/>
                </a:solidFill>
                <a:latin typeface="Georgia"/>
                <a:ea typeface="DejaVu Sans"/>
              </a:rPr>
              <a:t>Para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isso, programador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em </a:t>
            </a:r>
            <a:r>
              <a:rPr b="0" lang="pt-BR" sz="2800" spc="21" strike="noStrike">
                <a:solidFill>
                  <a:srgbClr val="000000"/>
                </a:solidFill>
                <a:latin typeface="Georgia"/>
                <a:ea typeface="DejaVu Sans"/>
              </a:rPr>
              <a:t>C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deve </a:t>
            </a:r>
            <a:r>
              <a:rPr b="0" lang="pt-BR" sz="2800" spc="-55" strike="noStrike">
                <a:solidFill>
                  <a:srgbClr val="000000"/>
                </a:solidFill>
                <a:latin typeface="Georgia"/>
                <a:ea typeface="DejaVu Sans"/>
              </a:rPr>
              <a:t>saber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tamanho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em 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bytes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cada registro,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e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posicionar-se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acordo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com</a:t>
            </a:r>
            <a:r>
              <a:rPr b="0" lang="pt-BR" sz="2800" spc="-13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este 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tamanho.</a:t>
            </a:r>
            <a:endParaRPr b="0" lang="pt-BR" sz="2800" spc="-1" strike="noStrike">
              <a:latin typeface="Arial"/>
            </a:endParaRPr>
          </a:p>
          <a:p>
            <a:pPr marL="37980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79080"/>
                <a:tab algn="l" pos="379800"/>
              </a:tabLst>
            </a:pPr>
            <a:r>
              <a:rPr b="0" lang="pt-BR" sz="2800" spc="1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função </a:t>
            </a:r>
            <a:r>
              <a:rPr b="1" i="1" lang="pt-BR" sz="2800" spc="-15" strike="noStrike">
                <a:solidFill>
                  <a:srgbClr val="000000"/>
                </a:solidFill>
                <a:latin typeface="Trebuchet MS"/>
                <a:ea typeface="DejaVu Sans"/>
              </a:rPr>
              <a:t>seek()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,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apresentada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logo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abaixo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movimenta-se 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byte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em</a:t>
            </a:r>
            <a:r>
              <a:rPr b="0" lang="pt-BR" sz="2800" spc="7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byte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79080"/>
                <a:tab algn="l" pos="379800"/>
              </a:tabLst>
            </a:pPr>
            <a:endParaRPr b="0" lang="pt-BR" sz="2800" spc="-1" strike="noStrike">
              <a:latin typeface="Arial"/>
            </a:endParaRPr>
          </a:p>
          <a:p>
            <a:pPr marL="129600" algn="ctr">
              <a:lnSpc>
                <a:spcPct val="100000"/>
              </a:lnSpc>
              <a:spcBef>
                <a:spcPts val="1763"/>
              </a:spcBef>
              <a:tabLst>
                <a:tab algn="l" pos="379080"/>
                <a:tab algn="l" pos="379800"/>
              </a:tabLst>
            </a:pPr>
            <a:r>
              <a:rPr b="0" lang="pt-BR" sz="2000" spc="-7" strike="noStrike">
                <a:solidFill>
                  <a:srgbClr val="000000"/>
                </a:solidFill>
                <a:latin typeface="Courier New"/>
                <a:ea typeface="DejaVu Sans"/>
              </a:rPr>
              <a:t>seek(&lt;referência_ao_arquivo&gt;, &lt;n&gt;,</a:t>
            </a:r>
            <a:r>
              <a:rPr b="0" lang="pt-BR" sz="2000" spc="-26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Courier New"/>
                <a:ea typeface="DejaVu Sans"/>
              </a:rPr>
              <a:t>&lt;modo&gt;);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62120" y="942480"/>
            <a:ext cx="604116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000" spc="-12" strike="noStrike">
                <a:solidFill>
                  <a:srgbClr val="000000"/>
                </a:solidFill>
                <a:latin typeface="Calibri"/>
              </a:rPr>
              <a:t>Posicionando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em um</a:t>
            </a:r>
            <a:r>
              <a:rPr b="0" lang="pt-BR" sz="4000" spc="-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registro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21560" y="1828800"/>
            <a:ext cx="8910720" cy="32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7200" indent="-340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160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parâmetro </a:t>
            </a:r>
            <a:r>
              <a:rPr b="0" lang="pt-BR" sz="2800" spc="-7" strike="noStrike">
                <a:solidFill>
                  <a:srgbClr val="000000"/>
                </a:solidFill>
                <a:latin typeface="Courier New"/>
                <a:ea typeface="DejaVu Sans"/>
              </a:rPr>
              <a:t>&lt;n&gt;</a:t>
            </a:r>
            <a:r>
              <a:rPr b="0" lang="pt-BR" sz="2800" spc="-1197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indica quantos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bytes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devem </a:t>
            </a:r>
            <a:r>
              <a:rPr b="0" lang="pt-BR" sz="2800" spc="-60" strike="noStrike">
                <a:solidFill>
                  <a:srgbClr val="000000"/>
                </a:solidFill>
                <a:latin typeface="Georgia"/>
                <a:ea typeface="DejaVu Sans"/>
              </a:rPr>
              <a:t>ser 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avançados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ou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retrocedidos</a:t>
            </a:r>
            <a:endParaRPr b="0" lang="pt-BR" sz="28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160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exemplo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seguir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posiciona-se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no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quarto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registro</a:t>
            </a:r>
            <a:r>
              <a:rPr b="0" lang="pt-BR" sz="2800" spc="-262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do 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arquivo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de</a:t>
            </a:r>
            <a:r>
              <a:rPr b="0" lang="pt-BR" sz="2800" spc="-80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cliente</a:t>
            </a:r>
            <a:endParaRPr b="0" lang="pt-BR" sz="28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Observe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que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é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utilizada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uma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função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auxiliar </a:t>
            </a:r>
            <a:r>
              <a:rPr b="0" lang="pt-BR" sz="2800" spc="-406" strike="noStrike">
                <a:solidFill>
                  <a:srgbClr val="000000"/>
                </a:solidFill>
                <a:latin typeface="Georgia"/>
                <a:ea typeface="DejaVu Sans"/>
              </a:rPr>
              <a:t>–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função  </a:t>
            </a:r>
            <a:r>
              <a:rPr b="1" i="1" lang="pt-BR" sz="2800" spc="-32" strike="noStrike">
                <a:solidFill>
                  <a:srgbClr val="000000"/>
                </a:solidFill>
                <a:latin typeface="Trebuchet MS"/>
                <a:ea typeface="DejaVu Sans"/>
              </a:rPr>
              <a:t>sizeof()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que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indica quantos bytes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possui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registro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a</a:t>
            </a:r>
            <a:r>
              <a:rPr b="0" lang="pt-BR" sz="2800" spc="-20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60" strike="noStrike">
                <a:solidFill>
                  <a:srgbClr val="000000"/>
                </a:solidFill>
                <a:latin typeface="Georgia"/>
                <a:ea typeface="DejaVu Sans"/>
              </a:rPr>
              <a:t>ser 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inserido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(ou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estrutura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definida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para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</a:t>
            </a:r>
            <a:r>
              <a:rPr b="0" lang="pt-BR" sz="2800" spc="29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registro)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158120" y="5495400"/>
            <a:ext cx="784224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fseek(funcionario, 3</a:t>
            </a:r>
            <a:r>
              <a:rPr b="0" lang="pt-B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* </a:t>
            </a: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sizeof(Funcionario),</a:t>
            </a:r>
            <a:r>
              <a:rPr b="0" lang="pt-BR" sz="1800" spc="-100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SEEK_SET);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7" strike="noStrike">
                <a:solidFill>
                  <a:srgbClr val="000000"/>
                </a:solidFill>
                <a:latin typeface="Courier New"/>
                <a:ea typeface="DejaVu Sans"/>
              </a:rPr>
              <a:t>Posiciona no início do quarto registro.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62120" y="942480"/>
            <a:ext cx="604116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000" spc="-12" strike="noStrike">
                <a:solidFill>
                  <a:srgbClr val="000000"/>
                </a:solidFill>
                <a:latin typeface="Calibri"/>
              </a:rPr>
              <a:t>Posicionando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em um</a:t>
            </a:r>
            <a:r>
              <a:rPr b="0" lang="pt-BR" sz="4000" spc="-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registro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79760" y="911880"/>
            <a:ext cx="685404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400" spc="-7" strike="noStrike">
                <a:solidFill>
                  <a:srgbClr val="000000"/>
                </a:solidFill>
                <a:latin typeface="Calibri"/>
              </a:rPr>
              <a:t>Manipulação de Arquivo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em</a:t>
            </a:r>
            <a:r>
              <a:rPr b="0" lang="pt-BR" sz="4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20440" y="1812240"/>
            <a:ext cx="7980480" cy="37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7200" indent="-340920">
              <a:lnSpc>
                <a:spcPct val="99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600" spc="-60" strike="noStrike">
                <a:solidFill>
                  <a:srgbClr val="000000"/>
                </a:solidFill>
                <a:latin typeface="Georgia"/>
                <a:ea typeface="DejaVu Sans"/>
              </a:rPr>
              <a:t>Existem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dois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tipos </a:t>
            </a:r>
            <a:r>
              <a:rPr b="0" lang="pt-BR" sz="2600" spc="-46" strike="noStrike">
                <a:solidFill>
                  <a:srgbClr val="000000"/>
                </a:solidFill>
                <a:latin typeface="Georgia"/>
                <a:ea typeface="DejaVu Sans"/>
              </a:rPr>
              <a:t>possíveis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acesso </a:t>
            </a:r>
            <a:r>
              <a:rPr b="0" lang="pt-BR" sz="2600" spc="-66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arquivos na 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linguagem </a:t>
            </a:r>
            <a:r>
              <a:rPr b="0" lang="pt-BR" sz="2600" spc="15" strike="noStrike">
                <a:solidFill>
                  <a:srgbClr val="000000"/>
                </a:solidFill>
                <a:latin typeface="Georgia"/>
                <a:ea typeface="DejaVu Sans"/>
              </a:rPr>
              <a:t>C </a:t>
            </a:r>
            <a:r>
              <a:rPr b="0" lang="pt-BR" sz="2600" spc="-151" strike="noStrike">
                <a:solidFill>
                  <a:srgbClr val="000000"/>
                </a:solidFill>
                <a:latin typeface="Georgia"/>
                <a:ea typeface="DejaVu Sans"/>
              </a:rPr>
              <a:t>: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sequencial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(lendo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um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registro </a:t>
            </a:r>
            <a:r>
              <a:rPr b="0" lang="pt-BR" sz="2600" spc="-46" strike="noStrike">
                <a:solidFill>
                  <a:srgbClr val="000000"/>
                </a:solidFill>
                <a:latin typeface="Georgia"/>
                <a:ea typeface="DejaVu Sans"/>
              </a:rPr>
              <a:t>após </a:t>
            </a:r>
            <a:r>
              <a:rPr b="0" lang="pt-BR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o 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outro)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e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aleatório (posicionando-se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diretamente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num  determinado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registro)</a:t>
            </a:r>
            <a:endParaRPr b="0" lang="pt-BR" sz="26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600" spc="41" strike="noStrike">
                <a:solidFill>
                  <a:srgbClr val="000000"/>
                </a:solidFill>
                <a:latin typeface="Georgia"/>
                <a:ea typeface="DejaVu Sans"/>
              </a:rPr>
              <a:t>Os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arquivos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em </a:t>
            </a:r>
            <a:r>
              <a:rPr b="0" lang="pt-BR" sz="2600" spc="15" strike="noStrike">
                <a:solidFill>
                  <a:srgbClr val="000000"/>
                </a:solidFill>
                <a:latin typeface="Georgia"/>
                <a:ea typeface="DejaVu Sans"/>
              </a:rPr>
              <a:t>C </a:t>
            </a:r>
            <a:r>
              <a:rPr b="0" lang="pt-BR" sz="2600" spc="-46" strike="noStrike">
                <a:solidFill>
                  <a:srgbClr val="000000"/>
                </a:solidFill>
                <a:latin typeface="Georgia"/>
                <a:ea typeface="DejaVu Sans"/>
              </a:rPr>
              <a:t>são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denominados</a:t>
            </a:r>
            <a:r>
              <a:rPr b="0" lang="pt-BR" sz="2600" spc="-137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600" spc="-100" strike="noStrike">
                <a:solidFill>
                  <a:srgbClr val="000000"/>
                </a:solidFill>
                <a:latin typeface="Georgia"/>
                <a:ea typeface="DejaVu Sans"/>
              </a:rPr>
              <a:t>STREAM</a:t>
            </a:r>
            <a:endParaRPr b="0" lang="pt-BR" sz="26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1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600" spc="-66" strike="noStrike">
                <a:solidFill>
                  <a:srgbClr val="000000"/>
                </a:solidFill>
                <a:latin typeface="Georgia"/>
                <a:ea typeface="DejaVu Sans"/>
              </a:rPr>
              <a:t>Um </a:t>
            </a:r>
            <a:r>
              <a:rPr b="0" lang="pt-BR" sz="2600" spc="-100" strike="noStrike">
                <a:solidFill>
                  <a:srgbClr val="000000"/>
                </a:solidFill>
                <a:latin typeface="Georgia"/>
                <a:ea typeface="DejaVu Sans"/>
              </a:rPr>
              <a:t>STREAM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é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associado </a:t>
            </a:r>
            <a:r>
              <a:rPr b="0" lang="pt-BR" sz="2600" spc="-66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um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arquivo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por uma 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operação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abertura </a:t>
            </a:r>
            <a:r>
              <a:rPr b="0" lang="pt-BR" sz="2600" spc="-12" strike="noStrike">
                <a:solidFill>
                  <a:srgbClr val="000000"/>
                </a:solidFill>
                <a:latin typeface="Georgia"/>
                <a:ea typeface="DejaVu Sans"/>
              </a:rPr>
              <a:t>do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arquivo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e, </a:t>
            </a:r>
            <a:r>
              <a:rPr b="0" lang="pt-BR" sz="2600" spc="-66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600" spc="-46" strike="noStrike">
                <a:solidFill>
                  <a:srgbClr val="000000"/>
                </a:solidFill>
                <a:latin typeface="Georgia"/>
                <a:ea typeface="DejaVu Sans"/>
              </a:rPr>
              <a:t>partir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da 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associação,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todas </a:t>
            </a:r>
            <a:r>
              <a:rPr b="0" lang="pt-BR" sz="2600" spc="-72" strike="noStrike">
                <a:solidFill>
                  <a:srgbClr val="000000"/>
                </a:solidFill>
                <a:latin typeface="Georgia"/>
                <a:ea typeface="DejaVu Sans"/>
              </a:rPr>
              <a:t>as </a:t>
            </a:r>
            <a:r>
              <a:rPr b="0" lang="pt-BR" sz="2600" spc="-46" strike="noStrike">
                <a:solidFill>
                  <a:srgbClr val="000000"/>
                </a:solidFill>
                <a:latin typeface="Georgia"/>
                <a:ea typeface="DejaVu Sans"/>
              </a:rPr>
              <a:t>demais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operações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escrita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e 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leitura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podem </a:t>
            </a:r>
            <a:r>
              <a:rPr b="0" lang="pt-BR" sz="2600" spc="-52" strike="noStrike">
                <a:solidFill>
                  <a:srgbClr val="000000"/>
                </a:solidFill>
                <a:latin typeface="Georgia"/>
                <a:ea typeface="DejaVu Sans"/>
              </a:rPr>
              <a:t>ser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realizadas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1939680"/>
            <a:ext cx="9230760" cy="30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7200" indent="-340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Neste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caso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tipo Cliente,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que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é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registro,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foi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utilizado 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para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indicar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tamanho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cada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registro</a:t>
            </a:r>
            <a:endParaRPr b="0" lang="pt-BR" sz="28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Multiplicando-se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valor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retornado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por três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obtém-se</a:t>
            </a:r>
            <a:r>
              <a:rPr b="0" lang="pt-BR" sz="2800" spc="-14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local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do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quarto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registro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do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arquivo.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Caso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local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(o 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registro)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solicitado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não </a:t>
            </a:r>
            <a:r>
              <a:rPr b="0" lang="pt-BR" sz="2800" spc="-46" strike="noStrike">
                <a:solidFill>
                  <a:srgbClr val="000000"/>
                </a:solidFill>
                <a:latin typeface="Georgia"/>
                <a:ea typeface="DejaVu Sans"/>
              </a:rPr>
              <a:t>exista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não </a:t>
            </a:r>
            <a:r>
              <a:rPr b="0" lang="pt-BR" sz="2800" spc="-66" strike="noStrike">
                <a:solidFill>
                  <a:srgbClr val="000000"/>
                </a:solidFill>
                <a:latin typeface="Georgia"/>
                <a:ea typeface="DejaVu Sans"/>
              </a:rPr>
              <a:t>será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feito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posicionamento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e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registro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atual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continuará sendo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mesmo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62120" y="942480"/>
            <a:ext cx="604116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000" spc="-12" strike="noStrike">
                <a:solidFill>
                  <a:srgbClr val="000000"/>
                </a:solidFill>
                <a:latin typeface="Calibri"/>
              </a:rPr>
              <a:t>Posicionando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em um</a:t>
            </a:r>
            <a:r>
              <a:rPr b="0" lang="pt-BR" sz="4000" spc="-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registro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34520" y="1828800"/>
            <a:ext cx="72918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4240" indent="-340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53520"/>
                <a:tab algn="l" pos="354240"/>
              </a:tabLst>
            </a:pPr>
            <a:r>
              <a:rPr b="0" lang="pt-BR" sz="2800" spc="-7" strike="noStrike">
                <a:solidFill>
                  <a:srgbClr val="000000"/>
                </a:solidFill>
                <a:latin typeface="Georgia"/>
                <a:ea typeface="DejaVu Sans"/>
              </a:rPr>
              <a:t>Outros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parâmetros usados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pela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função</a:t>
            </a:r>
            <a:r>
              <a:rPr b="0" lang="pt-BR" sz="2800" spc="4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seek()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91360" y="2898000"/>
            <a:ext cx="19476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500" spc="-1" strike="noStrike">
                <a:solidFill>
                  <a:srgbClr val="ff9900"/>
                </a:solidFill>
                <a:latin typeface="Wingdings"/>
                <a:ea typeface="DejaVu Sans"/>
              </a:rPr>
              <a:t>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240920" y="2783880"/>
            <a:ext cx="6706800" cy="11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29000"/>
              </a:lnSpc>
              <a:spcBef>
                <a:spcPts val="105"/>
              </a:spcBef>
            </a:pPr>
            <a:r>
              <a:rPr b="1" lang="pt-BR" sz="2000" spc="-92" strike="noStrike">
                <a:solidFill>
                  <a:srgbClr val="000000"/>
                </a:solidFill>
                <a:latin typeface="Times New Roman"/>
                <a:ea typeface="DejaVu Sans"/>
              </a:rPr>
              <a:t>SEEK_SET </a:t>
            </a:r>
            <a:r>
              <a:rPr b="0" lang="pt-BR" sz="2000" spc="-32" strike="noStrike">
                <a:solidFill>
                  <a:srgbClr val="000000"/>
                </a:solidFill>
                <a:latin typeface="Georgia"/>
                <a:ea typeface="DejaVu Sans"/>
              </a:rPr>
              <a:t>- </a:t>
            </a:r>
            <a:r>
              <a:rPr b="0" lang="pt-BR" sz="2000" spc="-41" strike="noStrike">
                <a:solidFill>
                  <a:srgbClr val="000000"/>
                </a:solidFill>
                <a:latin typeface="Georgia"/>
                <a:ea typeface="DejaVu Sans"/>
              </a:rPr>
              <a:t>Parte </a:t>
            </a:r>
            <a:r>
              <a:rPr b="0" lang="pt-BR" sz="2000" spc="-12" strike="noStrike">
                <a:solidFill>
                  <a:srgbClr val="000000"/>
                </a:solidFill>
                <a:latin typeface="Georgia"/>
                <a:ea typeface="DejaVu Sans"/>
              </a:rPr>
              <a:t>do </a:t>
            </a:r>
            <a:r>
              <a:rPr b="0" lang="pt-BR" sz="2000" spc="-15" strike="noStrike">
                <a:solidFill>
                  <a:srgbClr val="000000"/>
                </a:solidFill>
                <a:latin typeface="Georgia"/>
                <a:ea typeface="DejaVu Sans"/>
              </a:rPr>
              <a:t>início </a:t>
            </a:r>
            <a:r>
              <a:rPr b="0" lang="pt-BR" sz="2000" spc="-12" strike="noStrike">
                <a:solidFill>
                  <a:srgbClr val="000000"/>
                </a:solidFill>
                <a:latin typeface="Georgia"/>
                <a:ea typeface="DejaVu Sans"/>
              </a:rPr>
              <a:t>do </a:t>
            </a:r>
            <a:r>
              <a:rPr b="0" lang="pt-BR" sz="2000" spc="-32" strike="noStrike">
                <a:solidFill>
                  <a:srgbClr val="000000"/>
                </a:solidFill>
                <a:latin typeface="Georgia"/>
                <a:ea typeface="DejaVu Sans"/>
              </a:rPr>
              <a:t>arquivo </a:t>
            </a:r>
            <a:r>
              <a:rPr b="0" lang="pt-BR" sz="2000" spc="-12" strike="noStrike">
                <a:solidFill>
                  <a:srgbClr val="000000"/>
                </a:solidFill>
                <a:latin typeface="Georgia"/>
                <a:ea typeface="DejaVu Sans"/>
              </a:rPr>
              <a:t>e </a:t>
            </a:r>
            <a:r>
              <a:rPr b="0" lang="pt-BR" sz="2000" spc="-35" strike="noStrike">
                <a:solidFill>
                  <a:srgbClr val="000000"/>
                </a:solidFill>
                <a:latin typeface="Georgia"/>
                <a:ea typeface="DejaVu Sans"/>
              </a:rPr>
              <a:t>avança </a:t>
            </a:r>
            <a:r>
              <a:rPr b="0" lang="pt-BR" sz="2000" spc="-7" strike="noStrike">
                <a:solidFill>
                  <a:srgbClr val="000000"/>
                </a:solidFill>
                <a:latin typeface="Courier New"/>
                <a:ea typeface="DejaVu Sans"/>
              </a:rPr>
              <a:t>&lt;n&gt; </a:t>
            </a:r>
            <a:r>
              <a:rPr b="0" lang="pt-BR" sz="2000" spc="-21" strike="noStrike">
                <a:solidFill>
                  <a:srgbClr val="000000"/>
                </a:solidFill>
                <a:latin typeface="Georgia"/>
                <a:ea typeface="DejaVu Sans"/>
              </a:rPr>
              <a:t>bytes  </a:t>
            </a:r>
            <a:r>
              <a:rPr b="1" lang="pt-BR" sz="20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SEEK_END </a:t>
            </a:r>
            <a:r>
              <a:rPr b="0" lang="pt-BR" sz="2000" spc="-32" strike="noStrike">
                <a:solidFill>
                  <a:srgbClr val="000000"/>
                </a:solidFill>
                <a:latin typeface="Georgia"/>
                <a:ea typeface="DejaVu Sans"/>
              </a:rPr>
              <a:t>- </a:t>
            </a:r>
            <a:r>
              <a:rPr b="0" lang="pt-BR" sz="2000" spc="-41" strike="noStrike">
                <a:solidFill>
                  <a:srgbClr val="000000"/>
                </a:solidFill>
                <a:latin typeface="Georgia"/>
                <a:ea typeface="DejaVu Sans"/>
              </a:rPr>
              <a:t>Parte </a:t>
            </a:r>
            <a:r>
              <a:rPr b="0" lang="pt-BR" sz="2000" spc="-12" strike="noStrike">
                <a:solidFill>
                  <a:srgbClr val="000000"/>
                </a:solidFill>
                <a:latin typeface="Georgia"/>
                <a:ea typeface="DejaVu Sans"/>
              </a:rPr>
              <a:t>do </a:t>
            </a:r>
            <a:r>
              <a:rPr b="0" lang="pt-BR" sz="2000" spc="-32" strike="noStrike">
                <a:solidFill>
                  <a:srgbClr val="000000"/>
                </a:solidFill>
                <a:latin typeface="Georgia"/>
                <a:ea typeface="DejaVu Sans"/>
              </a:rPr>
              <a:t>final </a:t>
            </a:r>
            <a:r>
              <a:rPr b="0" lang="pt-BR" sz="2000" spc="-12" strike="noStrike">
                <a:solidFill>
                  <a:srgbClr val="000000"/>
                </a:solidFill>
                <a:latin typeface="Georgia"/>
                <a:ea typeface="DejaVu Sans"/>
              </a:rPr>
              <a:t>do </a:t>
            </a:r>
            <a:r>
              <a:rPr b="0" lang="pt-BR" sz="2000" spc="-32" strike="noStrike">
                <a:solidFill>
                  <a:srgbClr val="000000"/>
                </a:solidFill>
                <a:latin typeface="Georgia"/>
                <a:ea typeface="DejaVu Sans"/>
              </a:rPr>
              <a:t>arquivo </a:t>
            </a:r>
            <a:r>
              <a:rPr b="0" lang="pt-BR" sz="2000" spc="-12" strike="noStrike">
                <a:solidFill>
                  <a:srgbClr val="000000"/>
                </a:solidFill>
                <a:latin typeface="Georgia"/>
                <a:ea typeface="DejaVu Sans"/>
              </a:rPr>
              <a:t>e </a:t>
            </a:r>
            <a:r>
              <a:rPr b="0" lang="pt-BR" sz="2000" spc="-15" strike="noStrike">
                <a:solidFill>
                  <a:srgbClr val="000000"/>
                </a:solidFill>
                <a:latin typeface="Georgia"/>
                <a:ea typeface="DejaVu Sans"/>
              </a:rPr>
              <a:t>retrocede </a:t>
            </a:r>
            <a:r>
              <a:rPr b="0" lang="pt-BR" sz="2000" spc="-7" strike="noStrike">
                <a:solidFill>
                  <a:srgbClr val="000000"/>
                </a:solidFill>
                <a:latin typeface="Courier New"/>
                <a:ea typeface="DejaVu Sans"/>
              </a:rPr>
              <a:t>&lt;n&gt;</a:t>
            </a:r>
            <a:r>
              <a:rPr b="0" lang="pt-BR" sz="2000" spc="-47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pt-BR" sz="2000" spc="-21" strike="noStrike">
                <a:solidFill>
                  <a:srgbClr val="000000"/>
                </a:solidFill>
                <a:latin typeface="Georgia"/>
                <a:ea typeface="DejaVu Sans"/>
              </a:rPr>
              <a:t>bytes  </a:t>
            </a:r>
            <a:r>
              <a:rPr b="1" lang="pt-BR" sz="2000" spc="-66" strike="noStrike">
                <a:solidFill>
                  <a:srgbClr val="000000"/>
                </a:solidFill>
                <a:latin typeface="Times New Roman"/>
                <a:ea typeface="DejaVu Sans"/>
              </a:rPr>
              <a:t>SEEK_CUR </a:t>
            </a:r>
            <a:r>
              <a:rPr b="0" lang="pt-BR" sz="2000" spc="-32" strike="noStrike">
                <a:solidFill>
                  <a:srgbClr val="000000"/>
                </a:solidFill>
                <a:latin typeface="Georgia"/>
                <a:ea typeface="DejaVu Sans"/>
              </a:rPr>
              <a:t>- </a:t>
            </a:r>
            <a:r>
              <a:rPr b="0" lang="pt-BR" sz="2000" spc="-41" strike="noStrike">
                <a:solidFill>
                  <a:srgbClr val="000000"/>
                </a:solidFill>
                <a:latin typeface="Georgia"/>
                <a:ea typeface="DejaVu Sans"/>
              </a:rPr>
              <a:t>Parte </a:t>
            </a:r>
            <a:r>
              <a:rPr b="0" lang="pt-BR" sz="2000" spc="-12" strike="noStrike">
                <a:solidFill>
                  <a:srgbClr val="000000"/>
                </a:solidFill>
                <a:latin typeface="Georgia"/>
                <a:ea typeface="DejaVu Sans"/>
              </a:rPr>
              <a:t>do </a:t>
            </a:r>
            <a:r>
              <a:rPr b="0" lang="pt-BR" sz="2000" spc="-15" strike="noStrike">
                <a:solidFill>
                  <a:srgbClr val="000000"/>
                </a:solidFill>
                <a:latin typeface="Georgia"/>
                <a:ea typeface="DejaVu Sans"/>
              </a:rPr>
              <a:t>local </a:t>
            </a:r>
            <a:r>
              <a:rPr b="0" lang="pt-BR" sz="2000" spc="-26" strike="noStrike">
                <a:solidFill>
                  <a:srgbClr val="000000"/>
                </a:solidFill>
                <a:latin typeface="Georgia"/>
                <a:ea typeface="DejaVu Sans"/>
              </a:rPr>
              <a:t>atual </a:t>
            </a:r>
            <a:r>
              <a:rPr b="0" lang="pt-BR" sz="2000" spc="-12" strike="noStrike">
                <a:solidFill>
                  <a:srgbClr val="000000"/>
                </a:solidFill>
                <a:latin typeface="Georgia"/>
                <a:ea typeface="DejaVu Sans"/>
              </a:rPr>
              <a:t>e </a:t>
            </a:r>
            <a:r>
              <a:rPr b="0" lang="pt-BR" sz="2000" spc="-35" strike="noStrike">
                <a:solidFill>
                  <a:srgbClr val="000000"/>
                </a:solidFill>
                <a:latin typeface="Georgia"/>
                <a:ea typeface="DejaVu Sans"/>
              </a:rPr>
              <a:t>avança </a:t>
            </a:r>
            <a:r>
              <a:rPr b="0" lang="pt-B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&lt;n&gt;</a:t>
            </a:r>
            <a:r>
              <a:rPr b="0" lang="pt-BR" sz="2000" spc="-477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pt-BR" sz="2000" spc="-21" strike="noStrike">
                <a:solidFill>
                  <a:srgbClr val="000000"/>
                </a:solidFill>
                <a:latin typeface="Georgia"/>
                <a:ea typeface="DejaVu Sans"/>
              </a:rPr>
              <a:t>bytes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891360" y="3291840"/>
            <a:ext cx="19476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500" spc="-1" strike="noStrike">
                <a:solidFill>
                  <a:srgbClr val="ff9900"/>
                </a:solidFill>
                <a:latin typeface="Wingdings"/>
                <a:ea typeface="DejaVu Sans"/>
              </a:rPr>
              <a:t>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891360" y="3685680"/>
            <a:ext cx="19476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500" spc="-1" strike="noStrike">
                <a:solidFill>
                  <a:srgbClr val="ff9900"/>
                </a:solidFill>
                <a:latin typeface="Wingdings"/>
                <a:ea typeface="DejaVu Sans"/>
              </a:rPr>
              <a:t>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762120" y="942480"/>
            <a:ext cx="604116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000" spc="-12" strike="noStrike">
                <a:solidFill>
                  <a:srgbClr val="000000"/>
                </a:solidFill>
                <a:latin typeface="Calibri"/>
              </a:rPr>
              <a:t>Posicionando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em um</a:t>
            </a:r>
            <a:r>
              <a:rPr b="0" lang="pt-BR" sz="4000" spc="-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000" spc="-7" strike="noStrike">
                <a:solidFill>
                  <a:srgbClr val="000000"/>
                </a:solidFill>
                <a:latin typeface="Calibri"/>
              </a:rPr>
              <a:t>registro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79760" y="911880"/>
            <a:ext cx="685404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400" spc="-7" strike="noStrike">
                <a:solidFill>
                  <a:srgbClr val="000000"/>
                </a:solidFill>
                <a:latin typeface="Calibri"/>
              </a:rPr>
              <a:t>Manipulação de Arquivo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em</a:t>
            </a:r>
            <a:r>
              <a:rPr b="0" lang="pt-BR" sz="4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pt-BR" sz="4400" spc="-1" strike="noStrike">
              <a:latin typeface="Arial"/>
            </a:endParaRPr>
          </a:p>
        </p:txBody>
      </p:sp>
      <p:graphicFrame>
        <p:nvGraphicFramePr>
          <p:cNvPr id="81" name="Table 2"/>
          <p:cNvGraphicFramePr/>
          <p:nvPr/>
        </p:nvGraphicFramePr>
        <p:xfrm>
          <a:off x="1463040" y="2551320"/>
          <a:ext cx="7144560" cy="4564800"/>
        </p:xfrm>
        <a:graphic>
          <a:graphicData uri="http://schemas.openxmlformats.org/drawingml/2006/table">
            <a:tbl>
              <a:tblPr/>
              <a:tblGrid>
                <a:gridCol w="2823120"/>
                <a:gridCol w="4321800"/>
              </a:tblGrid>
              <a:tr h="5331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1" lang="pt-BR" sz="1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Função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41"/>
                        </a:spcBef>
                      </a:pPr>
                      <a:r>
                        <a:rPr b="1" lang="pt-BR" sz="14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e4e4"/>
                    </a:solidFill>
                  </a:tcPr>
                </a:tc>
              </a:tr>
              <a:tr h="398520"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119"/>
                        </a:spcBef>
                      </a:pPr>
                      <a:r>
                        <a:rPr b="1" lang="pt-BR" sz="15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fopen()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221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Abre um arquivo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e4e4"/>
                    </a:solidFill>
                  </a:tcPr>
                </a:tc>
              </a:tr>
              <a:tr h="402480"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119"/>
                        </a:spcBef>
                      </a:pPr>
                      <a:r>
                        <a:rPr b="1" lang="pt-BR" sz="15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Fclose</a:t>
                      </a:r>
                      <a:r>
                        <a:rPr b="1" lang="pt-BR" sz="1500" spc="-15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1" lang="pt-BR" sz="15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()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218"/>
                        </a:spcBef>
                      </a:pPr>
                      <a:r>
                        <a:rPr b="0" lang="pt-BR" sz="1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Fecha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um</a:t>
                      </a:r>
                      <a:r>
                        <a:rPr b="0" lang="pt-BR" sz="1400" spc="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e4e4"/>
                    </a:solidFill>
                  </a:tcPr>
                </a:tc>
              </a:tr>
              <a:tr h="398520"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119"/>
                        </a:spcBef>
                      </a:pPr>
                      <a:r>
                        <a:rPr b="1" lang="pt-BR" sz="15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putc() </a:t>
                      </a:r>
                      <a:r>
                        <a:rPr b="1" lang="pt-BR" sz="15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e</a:t>
                      </a:r>
                      <a:r>
                        <a:rPr b="1" lang="pt-BR" sz="1500" spc="-2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1" lang="pt-BR" sz="15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fputc()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221"/>
                        </a:spcBef>
                      </a:pPr>
                      <a:r>
                        <a:rPr b="0" lang="pt-BR" sz="1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Escreve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um </a:t>
                      </a:r>
                      <a:r>
                        <a:rPr b="0" lang="pt-BR" sz="1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caractere em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um</a:t>
                      </a:r>
                      <a:r>
                        <a:rPr b="0" lang="pt-BR" sz="1400" spc="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e4e4"/>
                    </a:solidFill>
                  </a:tcPr>
                </a:tc>
              </a:tr>
              <a:tr h="401040"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r>
                        <a:rPr b="1" lang="pt-BR" sz="15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getc() </a:t>
                      </a:r>
                      <a:r>
                        <a:rPr b="1" lang="pt-BR" sz="15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e</a:t>
                      </a:r>
                      <a:r>
                        <a:rPr b="1" lang="pt-BR" sz="1500" spc="-26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b="1" lang="pt-BR" sz="15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fgetc()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b="0" lang="pt-BR" sz="1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Lê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um </a:t>
                      </a:r>
                      <a:r>
                        <a:rPr b="0" lang="pt-BR" sz="1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caractere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 um</a:t>
                      </a:r>
                      <a:r>
                        <a:rPr b="0" lang="pt-BR" sz="14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e4e4"/>
                    </a:solidFill>
                  </a:tcPr>
                </a:tc>
              </a:tr>
              <a:tr h="399240"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119"/>
                        </a:spcBef>
                      </a:pPr>
                      <a:r>
                        <a:rPr b="1" lang="pt-BR" sz="15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fseek()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221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Posiciona em um registro de um</a:t>
                      </a:r>
                      <a:r>
                        <a:rPr b="0" lang="pt-BR" sz="1400" spc="-2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4e4e4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113"/>
                        </a:spcBef>
                      </a:pPr>
                      <a:r>
                        <a:rPr b="1" lang="pt-BR" sz="15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fprintf()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b="0" lang="pt-BR" sz="1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Efetua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impressão formatada </a:t>
                      </a:r>
                      <a:r>
                        <a:rPr b="0" lang="pt-BR" sz="1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em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um</a:t>
                      </a:r>
                      <a:r>
                        <a:rPr b="0" lang="pt-BR" sz="1400" spc="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e4e4"/>
                    </a:solidFill>
                  </a:tcPr>
                </a:tc>
              </a:tr>
              <a:tr h="398520"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r>
                        <a:rPr b="1" lang="pt-BR" sz="15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fscanf()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b="0" lang="pt-BR" sz="1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Efetua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leitura formatada </a:t>
                      </a:r>
                      <a:r>
                        <a:rPr b="0" lang="pt-BR" sz="1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em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um</a:t>
                      </a:r>
                      <a:r>
                        <a:rPr b="0" lang="pt-BR" sz="1400" spc="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e4e4"/>
                    </a:solidFill>
                  </a:tcPr>
                </a:tc>
              </a:tr>
              <a:tr h="401040"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r>
                        <a:rPr b="1" lang="pt-BR" sz="15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feof()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b="0" lang="pt-BR" sz="1400" spc="-2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Verifica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 final de um</a:t>
                      </a:r>
                      <a:r>
                        <a:rPr b="0" lang="pt-BR" sz="1400" spc="9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e4e4"/>
                    </a:solidFill>
                  </a:tcPr>
                </a:tc>
              </a:tr>
              <a:tr h="412560"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119"/>
                        </a:spcBef>
                      </a:pPr>
                      <a:r>
                        <a:rPr b="1" lang="pt-BR" sz="15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fwrite()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218"/>
                        </a:spcBef>
                      </a:pPr>
                      <a:r>
                        <a:rPr b="0" lang="pt-BR" sz="1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Escreve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tipos maiores que 1 byte em um</a:t>
                      </a:r>
                      <a:r>
                        <a:rPr b="0" lang="pt-BR" sz="1400" spc="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e4e4"/>
                    </a:solidFill>
                  </a:tcPr>
                </a:tc>
              </a:tr>
              <a:tr h="405720"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119"/>
                        </a:spcBef>
                      </a:pPr>
                      <a:r>
                        <a:rPr b="1" lang="pt-BR" sz="1500" spc="-7" strike="noStrike">
                          <a:solidFill>
                            <a:srgbClr val="000000"/>
                          </a:solidFill>
                          <a:latin typeface="Courier New"/>
                        </a:rPr>
                        <a:t>fread()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221"/>
                        </a:spcBef>
                      </a:pPr>
                      <a:r>
                        <a:rPr b="0" lang="pt-BR" sz="1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Lê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tipos maiores que 1 </a:t>
                      </a:r>
                      <a:r>
                        <a:rPr b="0" lang="pt-BR" sz="1400" spc="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byte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 um</a:t>
                      </a:r>
                      <a:r>
                        <a:rPr b="0" lang="pt-BR" sz="1400" spc="-4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82" name="CustomShape 3"/>
          <p:cNvSpPr/>
          <p:nvPr/>
        </p:nvSpPr>
        <p:spPr>
          <a:xfrm>
            <a:off x="833040" y="1629360"/>
            <a:ext cx="7461720" cy="80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4240" indent="-340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53520"/>
                <a:tab algn="l" pos="354240"/>
              </a:tabLst>
            </a:pPr>
            <a:r>
              <a:rPr b="0" lang="pt-BR" sz="2600" spc="1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tabela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abaixo apresenta </a:t>
            </a:r>
            <a:r>
              <a:rPr b="0" lang="pt-BR" sz="2600" spc="-75" strike="noStrike">
                <a:solidFill>
                  <a:srgbClr val="000000"/>
                </a:solidFill>
                <a:latin typeface="Georgia"/>
                <a:ea typeface="DejaVu Sans"/>
              </a:rPr>
              <a:t>as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principais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funções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da 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linguagem </a:t>
            </a:r>
            <a:r>
              <a:rPr b="0" lang="pt-BR" sz="2600" spc="15" strike="noStrike">
                <a:solidFill>
                  <a:srgbClr val="000000"/>
                </a:solidFill>
                <a:latin typeface="Georgia"/>
                <a:ea typeface="DejaVu Sans"/>
              </a:rPr>
              <a:t>C </a:t>
            </a:r>
            <a:r>
              <a:rPr b="0" lang="pt-BR" sz="2600" spc="-60" strike="noStrike">
                <a:solidFill>
                  <a:srgbClr val="000000"/>
                </a:solidFill>
                <a:latin typeface="Georgia"/>
                <a:ea typeface="DejaVu Sans"/>
              </a:rPr>
              <a:t>para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manipulação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de</a:t>
            </a:r>
            <a:r>
              <a:rPr b="0" lang="pt-BR" sz="2600" spc="-12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arquivos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79760" y="911880"/>
            <a:ext cx="685404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400" spc="-7" strike="noStrike">
                <a:solidFill>
                  <a:srgbClr val="000000"/>
                </a:solidFill>
                <a:latin typeface="Calibri"/>
              </a:rPr>
              <a:t>Manipulação de Arquivo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em</a:t>
            </a:r>
            <a:r>
              <a:rPr b="0" lang="pt-BR" sz="4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20440" y="1629360"/>
            <a:ext cx="8331120" cy="37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7200" indent="-340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600" spc="15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sistema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entrada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e </a:t>
            </a:r>
            <a:r>
              <a:rPr b="0" lang="pt-BR" sz="2600" spc="-55" strike="noStrike">
                <a:solidFill>
                  <a:srgbClr val="000000"/>
                </a:solidFill>
                <a:latin typeface="Georgia"/>
                <a:ea typeface="DejaVu Sans"/>
              </a:rPr>
              <a:t>saída </a:t>
            </a:r>
            <a:r>
              <a:rPr b="0" lang="pt-BR" sz="2600" spc="-12" strike="noStrike">
                <a:solidFill>
                  <a:srgbClr val="000000"/>
                </a:solidFill>
                <a:latin typeface="Georgia"/>
                <a:ea typeface="DejaVu Sans"/>
              </a:rPr>
              <a:t>do </a:t>
            </a:r>
            <a:r>
              <a:rPr b="0" lang="pt-BR" sz="2600" spc="-80" strike="noStrike">
                <a:solidFill>
                  <a:srgbClr val="000000"/>
                </a:solidFill>
                <a:latin typeface="Georgia"/>
                <a:ea typeface="DejaVu Sans"/>
              </a:rPr>
              <a:t>ANSI </a:t>
            </a:r>
            <a:r>
              <a:rPr b="0" lang="pt-BR" sz="2600" spc="-12" strike="noStrike">
                <a:solidFill>
                  <a:srgbClr val="000000"/>
                </a:solidFill>
                <a:latin typeface="Georgia"/>
                <a:ea typeface="DejaVu Sans"/>
              </a:rPr>
              <a:t>C,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sendo 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composto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por uma série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funções,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cujos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protótipos 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estão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reunidos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em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stdio.h</a:t>
            </a:r>
            <a:endParaRPr b="0" lang="pt-BR" sz="26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1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600" spc="-86" strike="noStrike">
                <a:solidFill>
                  <a:srgbClr val="000000"/>
                </a:solidFill>
                <a:latin typeface="Georgia"/>
                <a:ea typeface="DejaVu Sans"/>
              </a:rPr>
              <a:t>Todas </a:t>
            </a:r>
            <a:r>
              <a:rPr b="0" lang="pt-BR" sz="2600" spc="-75" strike="noStrike">
                <a:solidFill>
                  <a:srgbClr val="000000"/>
                </a:solidFill>
                <a:latin typeface="Georgia"/>
                <a:ea typeface="DejaVu Sans"/>
              </a:rPr>
              <a:t>as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funções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relacionadas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anteriormente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trabalham  </a:t>
            </a:r>
            <a:r>
              <a:rPr b="0" lang="pt-BR" sz="2600" spc="-12" strike="noStrike">
                <a:solidFill>
                  <a:srgbClr val="000000"/>
                </a:solidFill>
                <a:latin typeface="Georgia"/>
                <a:ea typeface="DejaVu Sans"/>
              </a:rPr>
              <a:t>com </a:t>
            </a:r>
            <a:r>
              <a:rPr b="0" lang="pt-BR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600" spc="-7" strike="noStrike">
                <a:solidFill>
                  <a:srgbClr val="000000"/>
                </a:solidFill>
                <a:latin typeface="Georgia"/>
                <a:ea typeface="DejaVu Sans"/>
              </a:rPr>
              <a:t>conceito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de ponteiro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arquivo,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sendo definido 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usando </a:t>
            </a:r>
            <a:r>
              <a:rPr b="0" lang="pt-BR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comando</a:t>
            </a:r>
            <a:r>
              <a:rPr b="0" lang="pt-BR" sz="2600" spc="-7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typedef</a:t>
            </a:r>
            <a:endParaRPr b="0" lang="pt-BR" sz="2600" spc="-1" strike="noStrike">
              <a:latin typeface="Arial"/>
            </a:endParaRPr>
          </a:p>
          <a:p>
            <a:pPr marL="367200" indent="-340920">
              <a:lnSpc>
                <a:spcPct val="99000"/>
              </a:lnSpc>
              <a:spcBef>
                <a:spcPts val="805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600" spc="-80" strike="noStrike">
                <a:solidFill>
                  <a:srgbClr val="000000"/>
                </a:solidFill>
                <a:latin typeface="Georgia"/>
                <a:ea typeface="DejaVu Sans"/>
              </a:rPr>
              <a:t>Esta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definição também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está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no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arquivo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stdio.h,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e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um  ponteiro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arquivo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pode </a:t>
            </a:r>
            <a:r>
              <a:rPr b="0" lang="pt-BR" sz="2600" spc="-55" strike="noStrike">
                <a:solidFill>
                  <a:srgbClr val="000000"/>
                </a:solidFill>
                <a:latin typeface="Georgia"/>
                <a:ea typeface="DejaVu Sans"/>
              </a:rPr>
              <a:t>ser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declarado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da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seguinte  </a:t>
            </a:r>
            <a:r>
              <a:rPr b="0" lang="pt-BR" sz="2600" spc="-60" strike="noStrike">
                <a:solidFill>
                  <a:srgbClr val="000000"/>
                </a:solidFill>
                <a:latin typeface="Georgia"/>
                <a:ea typeface="DejaVu Sans"/>
              </a:rPr>
              <a:t>maneira: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895480" y="6178680"/>
            <a:ext cx="4841640" cy="454320"/>
          </a:xfrm>
          <a:prstGeom prst="rect">
            <a:avLst/>
          </a:prstGeom>
          <a:noFill/>
          <a:ln w="1257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44720">
              <a:lnSpc>
                <a:spcPct val="100000"/>
              </a:lnSpc>
              <a:spcBef>
                <a:spcPts val="99"/>
              </a:spcBef>
              <a:tabLst>
                <a:tab algn="l" pos="1454760"/>
              </a:tabLst>
            </a:pPr>
            <a:r>
              <a:rPr b="1" lang="pt-BR" sz="2900" spc="-7" strike="noStrike">
                <a:solidFill>
                  <a:srgbClr val="000000"/>
                </a:solidFill>
                <a:latin typeface="Courier New"/>
                <a:ea typeface="DejaVu Sans"/>
              </a:rPr>
              <a:t>FILE</a:t>
            </a:r>
            <a:r>
              <a:rPr b="1" lang="pt-BR" sz="2900" spc="-7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pt-BR" sz="2900" spc="-7" strike="noStrike">
                <a:solidFill>
                  <a:srgbClr val="000000"/>
                </a:solidFill>
                <a:latin typeface="Courier New"/>
                <a:ea typeface="DejaVu Sans"/>
              </a:rPr>
              <a:t>*</a:t>
            </a:r>
            <a:r>
              <a:rPr b="0" lang="pt-BR" sz="2800" spc="-7" strike="noStrike">
                <a:solidFill>
                  <a:srgbClr val="000000"/>
                </a:solidFill>
                <a:latin typeface="Courier New"/>
                <a:ea typeface="DejaVu Sans"/>
              </a:rPr>
              <a:t>Arquivo;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79760" y="911880"/>
            <a:ext cx="685404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400" spc="-7" strike="noStrike">
                <a:solidFill>
                  <a:srgbClr val="000000"/>
                </a:solidFill>
                <a:latin typeface="Calibri"/>
              </a:rPr>
              <a:t>Manipulação de Arquivo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em</a:t>
            </a:r>
            <a:r>
              <a:rPr b="0" lang="pt-BR" sz="4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20440" y="1629360"/>
            <a:ext cx="8381160" cy="328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7200" indent="-340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600" spc="-66" strike="noStrike">
                <a:solidFill>
                  <a:srgbClr val="000000"/>
                </a:solidFill>
                <a:latin typeface="Georgia"/>
                <a:ea typeface="DejaVu Sans"/>
              </a:rPr>
              <a:t>Pela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declaração </a:t>
            </a:r>
            <a:r>
              <a:rPr b="0" lang="pt-BR" sz="2600" spc="-12" strike="noStrike">
                <a:solidFill>
                  <a:srgbClr val="000000"/>
                </a:solidFill>
                <a:latin typeface="Georgia"/>
                <a:ea typeface="DejaVu Sans"/>
              </a:rPr>
              <a:t>do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ponteiro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anterior, </a:t>
            </a:r>
            <a:r>
              <a:rPr b="0" lang="pt-BR" sz="2600" spc="-66" strike="noStrike">
                <a:solidFill>
                  <a:srgbClr val="000000"/>
                </a:solidFill>
                <a:latin typeface="Georgia"/>
                <a:ea typeface="DejaVu Sans"/>
              </a:rPr>
              <a:t>passa a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existir uma  </a:t>
            </a:r>
            <a:r>
              <a:rPr b="0" lang="pt-BR" sz="2600" spc="-46" strike="noStrike">
                <a:solidFill>
                  <a:srgbClr val="000000"/>
                </a:solidFill>
                <a:latin typeface="Georgia"/>
                <a:ea typeface="DejaVu Sans"/>
              </a:rPr>
              <a:t>variável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nome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Arquivo,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que é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ponteiro </a:t>
            </a:r>
            <a:r>
              <a:rPr b="0" lang="pt-BR" sz="2600" spc="-60" strike="noStrike">
                <a:solidFill>
                  <a:srgbClr val="000000"/>
                </a:solidFill>
                <a:latin typeface="Georgia"/>
                <a:ea typeface="DejaVu Sans"/>
              </a:rPr>
              <a:t>para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um 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arquivo </a:t>
            </a:r>
            <a:r>
              <a:rPr b="0" lang="pt-BR" sz="2600" spc="-66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600" spc="-55" strike="noStrike">
                <a:solidFill>
                  <a:srgbClr val="000000"/>
                </a:solidFill>
                <a:latin typeface="Georgia"/>
                <a:ea typeface="DejaVu Sans"/>
              </a:rPr>
              <a:t>ser</a:t>
            </a:r>
            <a:r>
              <a:rPr b="0" lang="pt-BR" sz="2600" spc="3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manipulado</a:t>
            </a:r>
            <a:endParaRPr b="0" lang="pt-BR" sz="26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1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600" spc="15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ponteiro de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arquivo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une </a:t>
            </a:r>
            <a:r>
              <a:rPr b="0" lang="pt-BR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sistema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600" spc="-171" strike="noStrike">
                <a:solidFill>
                  <a:srgbClr val="000000"/>
                </a:solidFill>
                <a:latin typeface="Georgia"/>
                <a:ea typeface="DejaVu Sans"/>
              </a:rPr>
              <a:t>E/S </a:t>
            </a:r>
            <a:r>
              <a:rPr b="0" lang="pt-BR" sz="2600" spc="-66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um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buffer 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e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não aponta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diretamente </a:t>
            </a:r>
            <a:r>
              <a:rPr b="0" lang="pt-BR" sz="2600" spc="-60" strike="noStrike">
                <a:solidFill>
                  <a:srgbClr val="000000"/>
                </a:solidFill>
                <a:latin typeface="Georgia"/>
                <a:ea typeface="DejaVu Sans"/>
              </a:rPr>
              <a:t>para </a:t>
            </a:r>
            <a:r>
              <a:rPr b="0" lang="pt-BR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arquivo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em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disco,  </a:t>
            </a:r>
            <a:r>
              <a:rPr b="0" lang="pt-BR" sz="2600" spc="-12" strike="noStrike">
                <a:solidFill>
                  <a:srgbClr val="000000"/>
                </a:solidFill>
                <a:latin typeface="Georgia"/>
                <a:ea typeface="DejaVu Sans"/>
              </a:rPr>
              <a:t>contendo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informações sobre </a:t>
            </a:r>
            <a:r>
              <a:rPr b="0" lang="pt-BR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arquivo,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incluindo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nome, 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status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(aberto,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fechado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e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outros)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e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posição atual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sobre </a:t>
            </a:r>
            <a:r>
              <a:rPr b="0" lang="pt-BR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o 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arquivo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79760" y="911880"/>
            <a:ext cx="461844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400" spc="-7" strike="noStrike">
                <a:solidFill>
                  <a:srgbClr val="000000"/>
                </a:solidFill>
                <a:latin typeface="Calibri"/>
              </a:rPr>
              <a:t>Abrindo um</a:t>
            </a:r>
            <a:r>
              <a:rPr b="0" lang="pt-BR" sz="44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400" spc="-7" strike="noStrike">
                <a:solidFill>
                  <a:srgbClr val="000000"/>
                </a:solidFill>
                <a:latin typeface="Calibri"/>
              </a:rPr>
              <a:t>Arquivo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3040" y="1629360"/>
            <a:ext cx="8293680" cy="19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4240" indent="-340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53520"/>
                <a:tab algn="l" pos="354240"/>
              </a:tabLst>
            </a:pPr>
            <a:r>
              <a:rPr b="0" lang="pt-BR" sz="2600" spc="1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função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que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abre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um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arquivo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em </a:t>
            </a:r>
            <a:r>
              <a:rPr b="0" lang="pt-BR" sz="2600" spc="15" strike="noStrike">
                <a:solidFill>
                  <a:srgbClr val="000000"/>
                </a:solidFill>
                <a:latin typeface="Georgia"/>
                <a:ea typeface="DejaVu Sans"/>
              </a:rPr>
              <a:t>C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é </a:t>
            </a:r>
            <a:r>
              <a:rPr b="0" lang="pt-BR" sz="2600" spc="-66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função </a:t>
            </a:r>
            <a:r>
              <a:rPr b="1" i="1" lang="pt-BR" sz="2600" spc="-12" strike="noStrike">
                <a:solidFill>
                  <a:srgbClr val="000000"/>
                </a:solidFill>
                <a:latin typeface="Trebuchet MS"/>
                <a:ea typeface="DejaVu Sans"/>
              </a:rPr>
              <a:t>fopen()</a:t>
            </a:r>
            <a:r>
              <a:rPr b="0" lang="pt-BR" sz="2600" spc="-12" strike="noStrike">
                <a:solidFill>
                  <a:srgbClr val="000000"/>
                </a:solidFill>
                <a:latin typeface="Georgia"/>
                <a:ea typeface="DejaVu Sans"/>
              </a:rPr>
              <a:t>, 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que devolve </a:t>
            </a:r>
            <a:r>
              <a:rPr b="0" lang="pt-BR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valor </a:t>
            </a:r>
            <a:r>
              <a:rPr b="0" lang="pt-BR" sz="2600" spc="-86" strike="noStrike">
                <a:solidFill>
                  <a:srgbClr val="000000"/>
                </a:solidFill>
                <a:latin typeface="Georgia"/>
                <a:ea typeface="DejaVu Sans"/>
              </a:rPr>
              <a:t>NULL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(nulo) </a:t>
            </a:r>
            <a:r>
              <a:rPr b="0" lang="pt-BR" sz="2600" spc="-12" strike="noStrike">
                <a:solidFill>
                  <a:srgbClr val="000000"/>
                </a:solidFill>
                <a:latin typeface="Georgia"/>
                <a:ea typeface="DejaVu Sans"/>
              </a:rPr>
              <a:t>ou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um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ponteiro 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associado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ao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arquivo,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devendo </a:t>
            </a:r>
            <a:r>
              <a:rPr b="0" lang="pt-BR" sz="2600" spc="-55" strike="noStrike">
                <a:solidFill>
                  <a:srgbClr val="000000"/>
                </a:solidFill>
                <a:latin typeface="Georgia"/>
                <a:ea typeface="DejaVu Sans"/>
              </a:rPr>
              <a:t>ser </a:t>
            </a:r>
            <a:r>
              <a:rPr b="0" lang="pt-BR" sz="2600" spc="-52" strike="noStrike">
                <a:solidFill>
                  <a:srgbClr val="000000"/>
                </a:solidFill>
                <a:latin typeface="Georgia"/>
                <a:ea typeface="DejaVu Sans"/>
              </a:rPr>
              <a:t>passado </a:t>
            </a:r>
            <a:r>
              <a:rPr b="0" lang="pt-BR" sz="2600" spc="-60" strike="noStrike">
                <a:solidFill>
                  <a:srgbClr val="000000"/>
                </a:solidFill>
                <a:latin typeface="Georgia"/>
                <a:ea typeface="DejaVu Sans"/>
              </a:rPr>
              <a:t>para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função  </a:t>
            </a:r>
            <a:r>
              <a:rPr b="0" lang="pt-BR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nome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físico </a:t>
            </a:r>
            <a:r>
              <a:rPr b="0" lang="pt-BR" sz="2600" spc="-12" strike="noStrike">
                <a:solidFill>
                  <a:srgbClr val="000000"/>
                </a:solidFill>
                <a:latin typeface="Georgia"/>
                <a:ea typeface="DejaVu Sans"/>
              </a:rPr>
              <a:t>do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arquivo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e </a:t>
            </a:r>
            <a:r>
              <a:rPr b="0" lang="pt-BR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modo </a:t>
            </a:r>
            <a:r>
              <a:rPr b="0" lang="pt-BR" sz="2600" spc="-12" strike="noStrike">
                <a:solidFill>
                  <a:srgbClr val="000000"/>
                </a:solidFill>
                <a:latin typeface="Georgia"/>
                <a:ea typeface="DejaVu Sans"/>
              </a:rPr>
              <a:t>como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este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arquivo 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deve </a:t>
            </a:r>
            <a:r>
              <a:rPr b="0" lang="pt-BR" sz="2600" spc="-55" strike="noStrike">
                <a:solidFill>
                  <a:srgbClr val="000000"/>
                </a:solidFill>
                <a:latin typeface="Georgia"/>
                <a:ea typeface="DejaVu Sans"/>
              </a:rPr>
              <a:t>ser</a:t>
            </a:r>
            <a:r>
              <a:rPr b="0" lang="pt-BR" sz="2600" spc="-46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aberto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384200" y="4651920"/>
            <a:ext cx="7617960" cy="416520"/>
          </a:xfrm>
          <a:prstGeom prst="rect">
            <a:avLst/>
          </a:prstGeom>
          <a:noFill/>
          <a:ln w="1257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32120">
              <a:lnSpc>
                <a:spcPct val="100000"/>
              </a:lnSpc>
              <a:spcBef>
                <a:spcPts val="99"/>
              </a:spcBef>
            </a:pPr>
            <a:r>
              <a:rPr b="0" lang="pt-BR" sz="2650" spc="-1" strike="noStrike">
                <a:solidFill>
                  <a:srgbClr val="000000"/>
                </a:solidFill>
                <a:latin typeface="Courier New"/>
                <a:ea typeface="DejaVu Sans"/>
              </a:rPr>
              <a:t>Arquivo = </a:t>
            </a:r>
            <a:r>
              <a:rPr b="1" lang="pt-BR" sz="2500" spc="-7" strike="noStrike">
                <a:solidFill>
                  <a:srgbClr val="000000"/>
                </a:solidFill>
                <a:latin typeface="Courier New"/>
                <a:ea typeface="DejaVu Sans"/>
              </a:rPr>
              <a:t>fopen</a:t>
            </a:r>
            <a:r>
              <a:rPr b="1" lang="pt-BR" sz="2500" spc="-12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pt-BR" sz="2650" spc="-1" strike="noStrike">
                <a:solidFill>
                  <a:srgbClr val="000000"/>
                </a:solidFill>
                <a:latin typeface="Courier New"/>
                <a:ea typeface="DejaVu Sans"/>
              </a:rPr>
              <a:t>("texto.txt","w");</a:t>
            </a:r>
            <a:endParaRPr b="0" lang="pt-BR" sz="26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79760" y="911880"/>
            <a:ext cx="461844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400" spc="-7" strike="noStrike">
                <a:solidFill>
                  <a:srgbClr val="000000"/>
                </a:solidFill>
                <a:latin typeface="Calibri"/>
              </a:rPr>
              <a:t>Abrindo um</a:t>
            </a:r>
            <a:r>
              <a:rPr b="0" lang="pt-BR" sz="44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400" spc="-7" strike="noStrike">
                <a:solidFill>
                  <a:srgbClr val="000000"/>
                </a:solidFill>
                <a:latin typeface="Calibri"/>
              </a:rPr>
              <a:t>Arquivo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0440" y="1629360"/>
            <a:ext cx="8260560" cy="20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7200" indent="-340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600" spc="-12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acordo </a:t>
            </a:r>
            <a:r>
              <a:rPr b="0" lang="pt-BR" sz="2600" spc="-12" strike="noStrike">
                <a:solidFill>
                  <a:srgbClr val="000000"/>
                </a:solidFill>
                <a:latin typeface="Georgia"/>
                <a:ea typeface="DejaVu Sans"/>
              </a:rPr>
              <a:t>com </a:t>
            </a:r>
            <a:r>
              <a:rPr b="0" lang="pt-BR" sz="2600" spc="-66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instrução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anterior, está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sendo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aberto 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um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arquivo 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nome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“texto.txt”,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habilitado </a:t>
            </a:r>
            <a:r>
              <a:rPr b="0" lang="pt-BR" sz="2600" spc="-46" strike="noStrike">
                <a:solidFill>
                  <a:srgbClr val="000000"/>
                </a:solidFill>
                <a:latin typeface="Georgia"/>
                <a:ea typeface="DejaVu Sans"/>
              </a:rPr>
              <a:t>apenas </a:t>
            </a:r>
            <a:r>
              <a:rPr b="0" lang="pt-BR" sz="2600" spc="-60" strike="noStrike">
                <a:solidFill>
                  <a:srgbClr val="000000"/>
                </a:solidFill>
                <a:latin typeface="Georgia"/>
                <a:ea typeface="DejaVu Sans"/>
              </a:rPr>
              <a:t>para 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escrita</a:t>
            </a:r>
            <a:r>
              <a:rPr b="0" lang="pt-BR" sz="2600" spc="1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600" spc="-26" strike="noStrike">
                <a:solidFill>
                  <a:srgbClr val="000000"/>
                </a:solidFill>
                <a:latin typeface="Georgia"/>
                <a:ea typeface="DejaVu Sans"/>
              </a:rPr>
              <a:t>(w-write)</a:t>
            </a:r>
            <a:endParaRPr b="0" lang="pt-BR" sz="2600" spc="-1" strike="noStrike">
              <a:latin typeface="Arial"/>
            </a:endParaRPr>
          </a:p>
          <a:p>
            <a:pPr marL="367200" indent="-3409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66480"/>
                <a:tab algn="l" pos="367200"/>
              </a:tabLst>
            </a:pPr>
            <a:r>
              <a:rPr b="0" lang="pt-BR" sz="2600" spc="-75" strike="noStrike">
                <a:solidFill>
                  <a:srgbClr val="000000"/>
                </a:solidFill>
                <a:latin typeface="Georgia"/>
                <a:ea typeface="DejaVu Sans"/>
              </a:rPr>
              <a:t>Por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exemplo, pode-se codificar </a:t>
            </a:r>
            <a:r>
              <a:rPr b="0" lang="pt-BR" sz="2600" spc="-66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600" spc="-32" strike="noStrike">
                <a:solidFill>
                  <a:srgbClr val="000000"/>
                </a:solidFill>
                <a:latin typeface="Georgia"/>
                <a:ea typeface="DejaVu Sans"/>
              </a:rPr>
              <a:t>instrução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abertura 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600" spc="-35" strike="noStrike">
                <a:solidFill>
                  <a:srgbClr val="000000"/>
                </a:solidFill>
                <a:latin typeface="Georgia"/>
                <a:ea typeface="DejaVu Sans"/>
              </a:rPr>
              <a:t>arquivo </a:t>
            </a:r>
            <a:r>
              <a:rPr b="0" lang="pt-BR" sz="2600" spc="-41" strike="noStrike">
                <a:solidFill>
                  <a:srgbClr val="000000"/>
                </a:solidFill>
                <a:latin typeface="Georgia"/>
                <a:ea typeface="DejaVu Sans"/>
              </a:rPr>
              <a:t>da </a:t>
            </a:r>
            <a:r>
              <a:rPr b="0" lang="pt-BR" sz="2600" spc="-21" strike="noStrike">
                <a:solidFill>
                  <a:srgbClr val="000000"/>
                </a:solidFill>
                <a:latin typeface="Georgia"/>
                <a:ea typeface="DejaVu Sans"/>
              </a:rPr>
              <a:t>seguinte</a:t>
            </a:r>
            <a:r>
              <a:rPr b="0" lang="pt-BR" sz="2600" spc="-15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600" spc="-60" strike="noStrike">
                <a:solidFill>
                  <a:srgbClr val="000000"/>
                </a:solidFill>
                <a:latin typeface="Georgia"/>
                <a:ea typeface="DejaVu Sans"/>
              </a:rPr>
              <a:t>maneira: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65760" y="4574520"/>
            <a:ext cx="9445680" cy="741240"/>
          </a:xfrm>
          <a:prstGeom prst="rect">
            <a:avLst/>
          </a:prstGeom>
          <a:noFill/>
          <a:ln w="1257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367200">
              <a:lnSpc>
                <a:spcPct val="100000"/>
              </a:lnSpc>
              <a:spcBef>
                <a:spcPts val="91"/>
              </a:spcBef>
              <a:tabLst>
                <a:tab algn="l" pos="6340320"/>
              </a:tabLst>
            </a:pPr>
            <a:r>
              <a:rPr b="0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if ((Arquivo </a:t>
            </a: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b="1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fopen</a:t>
            </a:r>
            <a:r>
              <a:rPr b="0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("texto.txt","w"))</a:t>
            </a:r>
            <a:r>
              <a:rPr b="0" lang="pt-BR" sz="1600" spc="7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b="0" lang="pt-BR" sz="1600" spc="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NULL</a:t>
            </a:r>
            <a:r>
              <a:rPr b="0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r>
              <a:rPr b="0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pt-BR" sz="1600" spc="-1" strike="noStrike">
              <a:latin typeface="Arial"/>
            </a:endParaRPr>
          </a:p>
          <a:p>
            <a:pPr marL="572760">
              <a:lnSpc>
                <a:spcPct val="100000"/>
              </a:lnSpc>
              <a:tabLst>
                <a:tab algn="l" pos="6340320"/>
              </a:tabLst>
            </a:pPr>
            <a:r>
              <a:rPr b="0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printf("\n Arquivo TEXTO.TXT não pode ser aberto </a:t>
            </a: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r>
              <a:rPr b="0" lang="pt-BR" sz="1600" spc="-7" strike="noStrike">
                <a:solidFill>
                  <a:srgbClr val="000000"/>
                </a:solidFill>
                <a:latin typeface="Courier New"/>
                <a:ea typeface="DejaVu Sans"/>
              </a:rPr>
              <a:t>");  </a:t>
            </a:r>
            <a:endParaRPr b="0" lang="pt-BR" sz="1600" spc="-1" strike="noStrike">
              <a:latin typeface="Arial"/>
            </a:endParaRPr>
          </a:p>
          <a:p>
            <a:pPr marL="329040">
              <a:lnSpc>
                <a:spcPts val="1911"/>
              </a:lnSpc>
              <a:tabLst>
                <a:tab algn="l" pos="634032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79760" y="911880"/>
            <a:ext cx="461844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400" spc="-7" strike="noStrike">
                <a:solidFill>
                  <a:srgbClr val="000000"/>
                </a:solidFill>
                <a:latin typeface="Calibri"/>
              </a:rPr>
              <a:t>Abrindo um</a:t>
            </a:r>
            <a:r>
              <a:rPr b="0" lang="pt-BR" sz="44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400" spc="-7" strike="noStrike">
                <a:solidFill>
                  <a:srgbClr val="000000"/>
                </a:solidFill>
                <a:latin typeface="Calibri"/>
              </a:rPr>
              <a:t>Arquivo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3040" y="1559520"/>
            <a:ext cx="8289360" cy="9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4240" indent="-340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53520"/>
                <a:tab algn="l" pos="354240"/>
              </a:tabLst>
            </a:pPr>
            <a:r>
              <a:rPr b="0" lang="pt-BR" sz="2000" spc="-15" strike="noStrike">
                <a:solidFill>
                  <a:srgbClr val="000000"/>
                </a:solidFill>
                <a:latin typeface="Georgia"/>
                <a:ea typeface="DejaVu Sans"/>
              </a:rPr>
              <a:t>Além </a:t>
            </a:r>
            <a:r>
              <a:rPr b="0" lang="pt-BR" sz="2000" spc="-12" strike="noStrike">
                <a:solidFill>
                  <a:srgbClr val="000000"/>
                </a:solidFill>
                <a:latin typeface="Georgia"/>
                <a:ea typeface="DejaVu Sans"/>
              </a:rPr>
              <a:t>do modo </a:t>
            </a:r>
            <a:r>
              <a:rPr b="0" lang="pt-BR" sz="2000" spc="-15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000" spc="-26" strike="noStrike">
                <a:solidFill>
                  <a:srgbClr val="000000"/>
                </a:solidFill>
                <a:latin typeface="Georgia"/>
                <a:ea typeface="DejaVu Sans"/>
              </a:rPr>
              <a:t>escrita, </a:t>
            </a:r>
            <a:r>
              <a:rPr b="0" lang="pt-BR" sz="2000" spc="-52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000" spc="-21" strike="noStrike">
                <a:solidFill>
                  <a:srgbClr val="000000"/>
                </a:solidFill>
                <a:latin typeface="Georgia"/>
                <a:ea typeface="DejaVu Sans"/>
              </a:rPr>
              <a:t>linguagem </a:t>
            </a:r>
            <a:r>
              <a:rPr b="0" lang="pt-BR" sz="2000" spc="9" strike="noStrike">
                <a:solidFill>
                  <a:srgbClr val="000000"/>
                </a:solidFill>
                <a:latin typeface="Georgia"/>
                <a:ea typeface="DejaVu Sans"/>
              </a:rPr>
              <a:t>C </a:t>
            </a:r>
            <a:r>
              <a:rPr b="0" lang="pt-BR" sz="2000" spc="-26" strike="noStrike">
                <a:solidFill>
                  <a:srgbClr val="000000"/>
                </a:solidFill>
                <a:latin typeface="Georgia"/>
                <a:ea typeface="DejaVu Sans"/>
              </a:rPr>
              <a:t>permite </a:t>
            </a: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000" spc="-26" strike="noStrike">
                <a:solidFill>
                  <a:srgbClr val="000000"/>
                </a:solidFill>
                <a:latin typeface="Georgia"/>
                <a:ea typeface="DejaVu Sans"/>
              </a:rPr>
              <a:t>uso </a:t>
            </a:r>
            <a:r>
              <a:rPr b="0" lang="pt-BR" sz="2000" spc="-15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000" spc="-32" strike="noStrike">
                <a:solidFill>
                  <a:srgbClr val="000000"/>
                </a:solidFill>
                <a:latin typeface="Georgia"/>
                <a:ea typeface="DejaVu Sans"/>
              </a:rPr>
              <a:t>alguns </a:t>
            </a:r>
            <a:r>
              <a:rPr b="0" lang="pt-BR" sz="2000" spc="-35" strike="noStrike">
                <a:solidFill>
                  <a:srgbClr val="000000"/>
                </a:solidFill>
                <a:latin typeface="Georgia"/>
                <a:ea typeface="DejaVu Sans"/>
              </a:rPr>
              <a:t>valores  </a:t>
            </a:r>
            <a:r>
              <a:rPr b="0" lang="pt-BR" sz="2000" spc="-26" strike="noStrike">
                <a:solidFill>
                  <a:srgbClr val="000000"/>
                </a:solidFill>
                <a:latin typeface="Georgia"/>
                <a:ea typeface="DejaVu Sans"/>
              </a:rPr>
              <a:t>padronizados </a:t>
            </a:r>
            <a:r>
              <a:rPr b="0" lang="pt-BR" sz="2000" spc="-52" strike="noStrike">
                <a:solidFill>
                  <a:srgbClr val="000000"/>
                </a:solidFill>
                <a:latin typeface="Georgia"/>
                <a:ea typeface="DejaVu Sans"/>
              </a:rPr>
              <a:t>para </a:t>
            </a: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000" spc="-12" strike="noStrike">
                <a:solidFill>
                  <a:srgbClr val="000000"/>
                </a:solidFill>
                <a:latin typeface="Georgia"/>
                <a:ea typeface="DejaVu Sans"/>
              </a:rPr>
              <a:t>modo </a:t>
            </a:r>
            <a:r>
              <a:rPr b="0" lang="pt-BR" sz="2000" spc="-15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000" spc="-26" strike="noStrike">
                <a:solidFill>
                  <a:srgbClr val="000000"/>
                </a:solidFill>
                <a:latin typeface="Georgia"/>
                <a:ea typeface="DejaVu Sans"/>
              </a:rPr>
              <a:t>manipulação </a:t>
            </a:r>
            <a:r>
              <a:rPr b="0" lang="pt-BR" sz="2000" spc="-15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000" spc="-35" strike="noStrike">
                <a:solidFill>
                  <a:srgbClr val="000000"/>
                </a:solidFill>
                <a:latin typeface="Georgia"/>
                <a:ea typeface="DejaVu Sans"/>
              </a:rPr>
              <a:t>arquivos, </a:t>
            </a:r>
            <a:r>
              <a:rPr b="0" lang="pt-BR" sz="2000" spc="-21" strike="noStrike">
                <a:solidFill>
                  <a:srgbClr val="000000"/>
                </a:solidFill>
                <a:latin typeface="Georgia"/>
                <a:ea typeface="DejaVu Sans"/>
              </a:rPr>
              <a:t>conforme  </a:t>
            </a:r>
            <a:r>
              <a:rPr b="0" lang="pt-BR" sz="2000" spc="-32" strike="noStrike">
                <a:solidFill>
                  <a:srgbClr val="000000"/>
                </a:solidFill>
                <a:latin typeface="Georgia"/>
                <a:ea typeface="DejaVu Sans"/>
              </a:rPr>
              <a:t>mostra </a:t>
            </a:r>
            <a:r>
              <a:rPr b="0" lang="pt-BR" sz="2000" spc="-52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000" spc="-21" strike="noStrike">
                <a:solidFill>
                  <a:srgbClr val="000000"/>
                </a:solidFill>
                <a:latin typeface="Georgia"/>
                <a:ea typeface="DejaVu Sans"/>
              </a:rPr>
              <a:t>tabela</a:t>
            </a: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000" spc="-46" strike="noStrike">
                <a:solidFill>
                  <a:srgbClr val="000000"/>
                </a:solidFill>
                <a:latin typeface="Georgia"/>
                <a:ea typeface="DejaVu Sans"/>
              </a:rPr>
              <a:t>abaixo:</a:t>
            </a:r>
            <a:endParaRPr b="0" lang="pt-BR" sz="2000" spc="-1" strike="noStrike">
              <a:latin typeface="Arial"/>
            </a:endParaRPr>
          </a:p>
        </p:txBody>
      </p:sp>
      <p:graphicFrame>
        <p:nvGraphicFramePr>
          <p:cNvPr id="96" name="Table 3"/>
          <p:cNvGraphicFramePr/>
          <p:nvPr/>
        </p:nvGraphicFramePr>
        <p:xfrm>
          <a:off x="340200" y="2651760"/>
          <a:ext cx="9524160" cy="4717440"/>
        </p:xfrm>
        <a:graphic>
          <a:graphicData uri="http://schemas.openxmlformats.org/drawingml/2006/table">
            <a:tbl>
              <a:tblPr/>
              <a:tblGrid>
                <a:gridCol w="682920"/>
                <a:gridCol w="8841600"/>
              </a:tblGrid>
              <a:tr h="292320"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Modo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Significado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2320"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"r"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Abre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um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texto para leitura.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deve existir antes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ser</a:t>
                      </a:r>
                      <a:r>
                        <a:rPr b="0" lang="pt-BR" sz="1200" spc="15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aberto.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7760"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1001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"w"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1001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Abrir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um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texto para gravação. </a:t>
                      </a:r>
                      <a:r>
                        <a:rPr b="0" lang="pt-BR" sz="1200" spc="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não </a:t>
                      </a:r>
                      <a:r>
                        <a:rPr b="0" lang="pt-BR" sz="12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existir,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ele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será criado. </a:t>
                      </a:r>
                      <a:r>
                        <a:rPr b="0" lang="pt-BR" sz="1200" spc="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já </a:t>
                      </a:r>
                      <a:r>
                        <a:rPr b="0" lang="pt-BR" sz="12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existir,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conteúdo anterior será</a:t>
                      </a:r>
                      <a:r>
                        <a:rPr b="0" lang="pt-BR" sz="1200" spc="49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destruído.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8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marL="90000">
                        <a:lnSpc>
                          <a:spcPct val="100000"/>
                        </a:lnSpc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"a"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ts val="1341"/>
                        </a:lnSpc>
                        <a:spcBef>
                          <a:spcPts val="655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Abrir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um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texto para gravação.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Os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dados serão adicionados no fim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("append"), se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ele já </a:t>
                      </a:r>
                      <a:r>
                        <a:rPr b="0" lang="pt-BR" sz="12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existir,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ou um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novo arquivo será  criado,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caso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não existente</a:t>
                      </a:r>
                      <a:r>
                        <a:rPr b="0" lang="pt-BR" sz="1200" spc="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anteriormente.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"rb"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Abre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um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binário para leitura. Igual ao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modo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"r" </a:t>
                      </a:r>
                      <a:r>
                        <a:rPr b="0" lang="pt-BR" sz="12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anterior,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só que 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é</a:t>
                      </a:r>
                      <a:r>
                        <a:rPr b="0" lang="pt-BR" sz="1200" spc="4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binário.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2320"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8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"wb"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8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Cria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um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binário para escrita,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como no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modo "w" </a:t>
                      </a:r>
                      <a:r>
                        <a:rPr b="0" lang="pt-BR" sz="12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anterior,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só que 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é</a:t>
                      </a:r>
                      <a:r>
                        <a:rPr b="0" lang="pt-BR" sz="1200" spc="35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binário.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2320"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"ab"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Acrescenta dados binários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fim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arquivo, como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 modo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"a" </a:t>
                      </a:r>
                      <a:r>
                        <a:rPr b="0" lang="pt-BR" sz="12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anterior,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só que 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é</a:t>
                      </a:r>
                      <a:r>
                        <a:rPr b="0" lang="pt-BR" sz="1200" spc="2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binário.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2320"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"r+"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Abre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um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texto para leitura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gravação.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deve existir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pode ser</a:t>
                      </a:r>
                      <a:r>
                        <a:rPr b="0" lang="pt-BR" sz="1200" spc="9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modificado.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8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marL="90000">
                        <a:lnSpc>
                          <a:spcPct val="100000"/>
                        </a:lnSpc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"w+"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marL="90000">
                        <a:lnSpc>
                          <a:spcPct val="100000"/>
                        </a:lnSpc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Cria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um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texto para leitura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gravação. </a:t>
                      </a:r>
                      <a:r>
                        <a:rPr b="0" lang="pt-BR" sz="1200" spc="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</a:t>
                      </a:r>
                      <a:r>
                        <a:rPr b="0" lang="pt-BR" sz="12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existir,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conteúdo anterior será destruído.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não </a:t>
                      </a:r>
                      <a:r>
                        <a:rPr b="0" lang="pt-BR" sz="12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existir,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será</a:t>
                      </a:r>
                      <a:r>
                        <a:rPr b="0" lang="pt-BR" sz="1200" spc="8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criado.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8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marL="90000">
                        <a:lnSpc>
                          <a:spcPct val="100000"/>
                        </a:lnSpc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"a+"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ts val="1329"/>
                        </a:lnSpc>
                        <a:spcBef>
                          <a:spcPts val="666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Abre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um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texto para gravação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leitura. Os dados </a:t>
                      </a:r>
                      <a:r>
                        <a:rPr b="0" lang="pt-BR" sz="12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serão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adicionados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fim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 ele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já </a:t>
                      </a:r>
                      <a:r>
                        <a:rPr b="0" lang="pt-BR" sz="12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existir,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ou um novo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será  criado,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caso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não existente</a:t>
                      </a:r>
                      <a:r>
                        <a:rPr b="0" lang="pt-BR" sz="1200" spc="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anteriormente.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2320"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8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"r+b"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8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Abre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um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binário para leitura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escrita.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mesmo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que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"r+" acima,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só que 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é</a:t>
                      </a:r>
                      <a:r>
                        <a:rPr b="0" lang="pt-BR" sz="1200" spc="15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binário.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2320"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"w+b"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Cria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um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binário para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leitura e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escrita.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mesmo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que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"w+" acima,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só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que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é</a:t>
                      </a:r>
                      <a:r>
                        <a:rPr b="0" lang="pt-BR" sz="1200" spc="9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binário.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5920"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8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"a+b"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90000">
                        <a:lnSpc>
                          <a:spcPct val="100000"/>
                        </a:lnSpc>
                        <a:spcBef>
                          <a:spcPts val="408"/>
                        </a:spcBef>
                      </a:pP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Acrescenta dados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ou cria uma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binário para leitura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escrita.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mesmo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que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"a+" acima,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só que o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arquivo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é</a:t>
                      </a:r>
                      <a:r>
                        <a:rPr b="0" lang="pt-BR" sz="1200" spc="-15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pt-BR" sz="12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binário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79760" y="911880"/>
            <a:ext cx="5005080" cy="12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400" spc="-12" strike="noStrike">
                <a:solidFill>
                  <a:srgbClr val="000000"/>
                </a:solidFill>
                <a:latin typeface="Calibri"/>
              </a:rPr>
              <a:t>Fechando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um</a:t>
            </a:r>
            <a:r>
              <a:rPr b="0" lang="pt-BR" sz="4400" spc="-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400" spc="-7" strike="noStrike">
                <a:solidFill>
                  <a:srgbClr val="000000"/>
                </a:solidFill>
                <a:latin typeface="Calibri"/>
              </a:rPr>
              <a:t>Arquivo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3040" y="1559520"/>
            <a:ext cx="8193960" cy="12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4240" indent="-340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75000"/>
              <a:buFont typeface="Wingdings" charset="2"/>
              <a:buChar char=""/>
              <a:tabLst>
                <a:tab algn="l" pos="353520"/>
                <a:tab algn="l" pos="354240"/>
              </a:tabLst>
            </a:pPr>
            <a:r>
              <a:rPr b="0" lang="pt-BR" sz="2800" spc="-92" strike="noStrike">
                <a:solidFill>
                  <a:srgbClr val="000000"/>
                </a:solidFill>
                <a:latin typeface="Georgia"/>
                <a:ea typeface="DejaVu Sans"/>
              </a:rPr>
              <a:t>Para </a:t>
            </a: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esvaziamento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da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memória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de </a:t>
            </a:r>
            <a:r>
              <a:rPr b="0" lang="pt-BR" sz="2800" spc="-32" strike="noStrike">
                <a:solidFill>
                  <a:srgbClr val="000000"/>
                </a:solidFill>
                <a:latin typeface="Georgia"/>
                <a:ea typeface="DejaVu Sans"/>
              </a:rPr>
              <a:t>um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arquivo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é 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utilizada </a:t>
            </a:r>
            <a:r>
              <a:rPr b="0" lang="pt-BR" sz="2800" spc="-72" strike="noStrike">
                <a:solidFill>
                  <a:srgbClr val="000000"/>
                </a:solidFill>
                <a:latin typeface="Georgia"/>
                <a:ea typeface="DejaVu Sans"/>
              </a:rPr>
              <a:t>a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função </a:t>
            </a:r>
            <a:r>
              <a:rPr b="1" i="1" lang="pt-BR" sz="2800" spc="-26" strike="noStrike">
                <a:solidFill>
                  <a:srgbClr val="000000"/>
                </a:solidFill>
                <a:latin typeface="Trebuchet MS"/>
                <a:ea typeface="DejaVu Sans"/>
              </a:rPr>
              <a:t>fclose()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, 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que </a:t>
            </a:r>
            <a:r>
              <a:rPr b="0" lang="pt-BR" sz="2800" spc="-52" strike="noStrike">
                <a:solidFill>
                  <a:srgbClr val="000000"/>
                </a:solidFill>
                <a:latin typeface="Georgia"/>
                <a:ea typeface="DejaVu Sans"/>
              </a:rPr>
              <a:t>associa-se 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diretamente </a:t>
            </a:r>
            <a:r>
              <a:rPr b="0" lang="pt-BR" sz="2800" spc="-35" strike="noStrike">
                <a:solidFill>
                  <a:srgbClr val="000000"/>
                </a:solidFill>
                <a:latin typeface="Georgia"/>
                <a:ea typeface="DejaVu Sans"/>
              </a:rPr>
              <a:t>ao </a:t>
            </a:r>
            <a:r>
              <a:rPr b="0" lang="pt-BR" sz="2800" spc="-26" strike="noStrike">
                <a:solidFill>
                  <a:srgbClr val="000000"/>
                </a:solidFill>
                <a:latin typeface="Georgia"/>
                <a:ea typeface="DejaVu Sans"/>
              </a:rPr>
              <a:t>nome </a:t>
            </a:r>
            <a:r>
              <a:rPr b="0" lang="pt-BR" sz="2800" spc="-12" strike="noStrike">
                <a:solidFill>
                  <a:srgbClr val="000000"/>
                </a:solidFill>
                <a:latin typeface="Georgia"/>
                <a:ea typeface="DejaVu Sans"/>
              </a:rPr>
              <a:t>lógico </a:t>
            </a:r>
            <a:r>
              <a:rPr b="0" lang="pt-BR" sz="2800" spc="-15" strike="noStrike">
                <a:solidFill>
                  <a:srgbClr val="000000"/>
                </a:solidFill>
                <a:latin typeface="Georgia"/>
                <a:ea typeface="DejaVu Sans"/>
              </a:rPr>
              <a:t>do </a:t>
            </a:r>
            <a:r>
              <a:rPr b="0" lang="pt-BR" sz="2800" spc="-41" strike="noStrike">
                <a:solidFill>
                  <a:srgbClr val="000000"/>
                </a:solidFill>
                <a:latin typeface="Georgia"/>
                <a:ea typeface="DejaVu Sans"/>
              </a:rPr>
              <a:t>arquivo</a:t>
            </a:r>
            <a:r>
              <a:rPr b="0" lang="pt-BR" sz="2800" spc="-2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pt-BR" sz="2800" spc="-92" strike="noStrike">
                <a:solidFill>
                  <a:srgbClr val="000000"/>
                </a:solidFill>
                <a:latin typeface="Georgia"/>
                <a:ea typeface="DejaVu Sans"/>
              </a:rPr>
              <a:t>(STREAM)</a:t>
            </a:r>
            <a:r>
              <a:rPr b="0" lang="pt-BR" sz="1800" spc="-92" strike="noStrike">
                <a:solidFill>
                  <a:srgbClr val="000000"/>
                </a:solidFill>
                <a:latin typeface="Georgia"/>
                <a:ea typeface="DejaVu Sans"/>
              </a:rPr>
              <a:t>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023200" y="4335840"/>
            <a:ext cx="6349320" cy="515160"/>
          </a:xfrm>
          <a:prstGeom prst="rect">
            <a:avLst/>
          </a:prstGeom>
          <a:noFill/>
          <a:ln w="1257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62000">
              <a:lnSpc>
                <a:spcPct val="100000"/>
              </a:lnSpc>
              <a:spcBef>
                <a:spcPts val="99"/>
              </a:spcBef>
            </a:pPr>
            <a:r>
              <a:rPr b="1" lang="pt-BR" sz="3300" spc="-7" strike="noStrike">
                <a:solidFill>
                  <a:srgbClr val="000000"/>
                </a:solidFill>
                <a:latin typeface="Courier New"/>
                <a:ea typeface="DejaVu Sans"/>
              </a:rPr>
              <a:t>fclose</a:t>
            </a:r>
            <a:r>
              <a:rPr b="1" lang="pt-BR" sz="3300" spc="-80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pt-BR" sz="3200" spc="-7" strike="noStrike">
                <a:solidFill>
                  <a:srgbClr val="000000"/>
                </a:solidFill>
                <a:latin typeface="Courier New"/>
                <a:ea typeface="DejaVu Sans"/>
              </a:rPr>
              <a:t>(Arquivo);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2021-01-12T18:49:38Z</dcterms:created>
  <dc:creator>Jairo </dc:creator>
  <dc:description/>
  <dc:language>pt-BR</dc:language>
  <cp:lastModifiedBy/>
  <dcterms:modified xsi:type="dcterms:W3CDTF">2021-01-13T15:17:23Z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2010-08-20T00:00:00Z</vt:filetime>
  </property>
  <property fmtid="{D5CDD505-2E9C-101B-9397-08002B2CF9AE}" pid="4" name="Creator">
    <vt:lpwstr>Impress</vt:lpwstr>
  </property>
  <property fmtid="{D5CDD505-2E9C-101B-9397-08002B2CF9AE}" pid="5" name="HyperlinksChanged">
    <vt:bool>0</vt:bool>
  </property>
  <property fmtid="{D5CDD505-2E9C-101B-9397-08002B2CF9AE}" pid="6" name="LastSaved">
    <vt:filetime>2021-01-12T00:00:00Z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