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21"/>
  </p:notesMasterIdLst>
  <p:handoutMasterIdLst>
    <p:handoutMasterId r:id="rId22"/>
  </p:handoutMasterIdLst>
  <p:sldIdLst>
    <p:sldId id="699" r:id="rId6"/>
    <p:sldId id="686" r:id="rId7"/>
    <p:sldId id="687" r:id="rId8"/>
    <p:sldId id="701" r:id="rId9"/>
    <p:sldId id="703" r:id="rId10"/>
    <p:sldId id="700" r:id="rId11"/>
    <p:sldId id="702" r:id="rId12"/>
    <p:sldId id="689" r:id="rId13"/>
    <p:sldId id="692" r:id="rId14"/>
    <p:sldId id="693" r:id="rId15"/>
    <p:sldId id="694" r:id="rId16"/>
    <p:sldId id="695" r:id="rId17"/>
    <p:sldId id="691" r:id="rId18"/>
    <p:sldId id="704" r:id="rId19"/>
    <p:sldId id="705" r:id="rId2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 autoAdjust="0"/>
    <p:restoredTop sz="94780" autoAdjust="0"/>
  </p:normalViewPr>
  <p:slideViewPr>
    <p:cSldViewPr>
      <p:cViewPr varScale="1">
        <p:scale>
          <a:sx n="108" d="100"/>
          <a:sy n="108" d="100"/>
        </p:scale>
        <p:origin x="17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silabs.com/products/development-tools/software/usb-to-uart-bridge-vcp-drivers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26" Type="http://schemas.openxmlformats.org/officeDocument/2006/relationships/image" Target="../media/image30.png"/><Relationship Id="rId3" Type="http://schemas.openxmlformats.org/officeDocument/2006/relationships/image" Target="../media/image7.jpe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jpe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jpe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file:///D:\work\IOT\LeoIot\esp32\esp32.xlsx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72A0-5EAD-0C47-8867-8D9C50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IOT-</a:t>
            </a:r>
            <a:r>
              <a:rPr lang="en-US" dirty="0" err="1"/>
              <a:t>Samstag</a:t>
            </a:r>
            <a:r>
              <a:rPr lang="en-US" dirty="0"/>
              <a:t> 9.2.19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10952-3D16-9748-9621-5DB2CE800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2661320"/>
            <a:ext cx="8207375" cy="3215605"/>
          </a:xfrm>
        </p:spPr>
        <p:txBody>
          <a:bodyPr/>
          <a:lstStyle/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"Internet of things" </a:t>
            </a:r>
          </a:p>
          <a:p>
            <a:pPr marL="0" indent="0" algn="ctr">
              <a:buNone/>
            </a:pPr>
            <a:r>
              <a:rPr lang="en-US" sz="4000" b="1" dirty="0" err="1"/>
              <a:t>mit</a:t>
            </a:r>
            <a:r>
              <a:rPr lang="en-US" sz="4000" b="1" dirty="0"/>
              <a:t> </a:t>
            </a:r>
            <a:r>
              <a:rPr lang="en-US" sz="4000" b="1" dirty="0" err="1"/>
              <a:t>OpenHab</a:t>
            </a:r>
            <a:r>
              <a:rPr lang="en-US" sz="4000" b="1" dirty="0"/>
              <a:t> und ESP32</a:t>
            </a:r>
          </a:p>
        </p:txBody>
      </p:sp>
      <p:pic>
        <p:nvPicPr>
          <p:cNvPr id="2052" name="Picture 4" descr="Bildergebnis für willkommen">
            <a:extLst>
              <a:ext uri="{FF2B5EF4-FFF2-40B4-BE49-F238E27FC236}">
                <a16:creationId xmlns:a16="http://schemas.microsoft.com/office/drawing/2014/main" id="{82C209A0-D7B5-374E-BE71-8EE206E50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785020"/>
            <a:ext cx="5969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8FA1DB-D224-F945-8C74-C5500893B8A0}"/>
              </a:ext>
            </a:extLst>
          </p:cNvPr>
          <p:cNvCxnSpPr/>
          <p:nvPr/>
        </p:nvCxnSpPr>
        <p:spPr>
          <a:xfrm flipV="1">
            <a:off x="2365857" y="4209503"/>
            <a:ext cx="2160240" cy="57606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ED12F1-91C4-4B4C-BE39-6D8B8F75C60A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4209503"/>
            <a:ext cx="2160240" cy="57606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6A8E79-8109-E149-8554-86C046AFBBB4}"/>
              </a:ext>
            </a:extLst>
          </p:cNvPr>
          <p:cNvSpPr txBox="1"/>
          <p:nvPr/>
        </p:nvSpPr>
        <p:spPr>
          <a:xfrm>
            <a:off x="1162440" y="3561236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Intranet</a:t>
            </a:r>
          </a:p>
        </p:txBody>
      </p:sp>
    </p:spTree>
    <p:extLst>
      <p:ext uri="{BB962C8B-B14F-4D97-AF65-F5344CB8AC3E}">
        <p14:creationId xmlns:p14="http://schemas.microsoft.com/office/powerpoint/2010/main" val="224887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53F2D-3ED9-4CFD-ADE3-B3538CFB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VsCode</a:t>
            </a:r>
            <a:r>
              <a:rPr lang="de-DE" dirty="0"/>
              <a:t> in Verzeichnis starten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2E535-9ED2-490F-A69E-F6786B56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987E80D-9732-40FB-AF2C-FE98FA5E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8610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0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C9BA9-F5D3-4D07-B1F6-2407697D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VsCode</a:t>
            </a:r>
            <a:r>
              <a:rPr lang="de-DE" dirty="0"/>
              <a:t> Extension </a:t>
            </a:r>
            <a:r>
              <a:rPr lang="de-DE" dirty="0" err="1"/>
              <a:t>PlatformIO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F2724E-770A-444D-8056-74820E23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9B9B34-31B8-4DB3-82ED-6FA6F9112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93071"/>
            <a:ext cx="57626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2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5E7A5-A888-4446-8414-2F01ACC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PlatformIO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82A0D-2EE1-4E70-8FB6-EA8DBEC8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5C8CDBA-5027-4EAE-83BC-0BF6F170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7" y="1124745"/>
            <a:ext cx="8595346" cy="460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7492C-A1A4-4EB4-935A-FD8F609F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Treiber für </a:t>
            </a:r>
            <a:r>
              <a:rPr lang="de-DE" dirty="0" err="1"/>
              <a:t>Uart</a:t>
            </a:r>
            <a:r>
              <a:rPr lang="de-DE" dirty="0"/>
              <a:t> über USB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8A538-144C-4C3E-AFF8-24EE019A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/>
          <a:lstStyle/>
          <a:p>
            <a:r>
              <a:rPr lang="de-DE" sz="2400" dirty="0">
                <a:hlinkClick r:id="rId2"/>
              </a:rPr>
              <a:t>https://www.silabs.com/products/development-tools/software/usb-to-uart-bridge-vcp-drivers</a:t>
            </a:r>
            <a:endParaRPr lang="de-DE" sz="2400" dirty="0"/>
          </a:p>
          <a:p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F18ED5-ACDB-4F2D-9E55-314F34D6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48880"/>
            <a:ext cx="81724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5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7D721-F3F5-4855-982D-E94E21F5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FirstProject</a:t>
            </a:r>
            <a:r>
              <a:rPr lang="de-DE" dirty="0"/>
              <a:t> hochladen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64979-C892-488C-AB9D-32D7EE5B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Nach Auto-</a:t>
            </a:r>
            <a:r>
              <a:rPr lang="de-DE" dirty="0" err="1"/>
              <a:t>detected</a:t>
            </a:r>
            <a:endParaRPr lang="de-DE" dirty="0"/>
          </a:p>
          <a:p>
            <a:r>
              <a:rPr lang="de-DE" dirty="0"/>
              <a:t>Boot-Button drücken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0BBAF7-E521-4760-9634-91FF7BB7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1052736"/>
            <a:ext cx="5806505" cy="30751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3123023-AFA1-4591-AF1B-4575032C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440861"/>
            <a:ext cx="4992405" cy="366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8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2CDCC-F510-475E-9D8C-CED08994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Infrastruktur läuft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C17158-8207-4CD6-8C8E-5550A2E7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666794-B00F-4CAB-BF22-C7D1D9D3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3888430" cy="336161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955B0CD-03D2-496D-AB93-AF8DB352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80412">
            <a:off x="4901882" y="3578169"/>
            <a:ext cx="2995950" cy="141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7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CEBAB-F562-4BC3-8E93-A5FA59BB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671262"/>
          </a:xfrm>
        </p:spPr>
        <p:txBody>
          <a:bodyPr/>
          <a:lstStyle/>
          <a:p>
            <a:r>
              <a:rPr lang="de-DE" dirty="0"/>
              <a:t>INTRANET </a:t>
            </a:r>
            <a:r>
              <a:rPr lang="de-DE" dirty="0" err="1"/>
              <a:t>of</a:t>
            </a:r>
            <a:r>
              <a:rPr lang="de-DE" dirty="0"/>
              <a:t> Things – Technologie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F968EE-9A18-7042-B04B-D5A5AA8D0B85}"/>
              </a:ext>
            </a:extLst>
          </p:cNvPr>
          <p:cNvCxnSpPr/>
          <p:nvPr/>
        </p:nvCxnSpPr>
        <p:spPr>
          <a:xfrm>
            <a:off x="827584" y="5690283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F14EAF-8A57-184F-9811-55C6FFEC11A3}"/>
              </a:ext>
            </a:extLst>
          </p:cNvPr>
          <p:cNvCxnSpPr/>
          <p:nvPr/>
        </p:nvCxnSpPr>
        <p:spPr>
          <a:xfrm>
            <a:off x="827584" y="3551530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E67C5C-6FB7-F747-8BAE-E3407CCC2D28}"/>
              </a:ext>
            </a:extLst>
          </p:cNvPr>
          <p:cNvCxnSpPr/>
          <p:nvPr/>
        </p:nvCxnSpPr>
        <p:spPr>
          <a:xfrm>
            <a:off x="827584" y="2482153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87B43C-73E1-FD4A-9B2F-CCA2D6A6B738}"/>
              </a:ext>
            </a:extLst>
          </p:cNvPr>
          <p:cNvCxnSpPr/>
          <p:nvPr/>
        </p:nvCxnSpPr>
        <p:spPr>
          <a:xfrm>
            <a:off x="827584" y="1412776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380F11-F2E5-054F-ACF7-C06A38D98980}"/>
              </a:ext>
            </a:extLst>
          </p:cNvPr>
          <p:cNvSpPr txBox="1"/>
          <p:nvPr/>
        </p:nvSpPr>
        <p:spPr>
          <a:xfrm>
            <a:off x="181051" y="586798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284A4-FBA9-4C41-A04D-032E5C02E588}"/>
              </a:ext>
            </a:extLst>
          </p:cNvPr>
          <p:cNvSpPr txBox="1"/>
          <p:nvPr/>
        </p:nvSpPr>
        <p:spPr>
          <a:xfrm>
            <a:off x="181051" y="4798893"/>
            <a:ext cx="160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</a:t>
            </a:r>
          </a:p>
          <a:p>
            <a:r>
              <a:rPr lang="en-US" dirty="0"/>
              <a:t>PROTOKOLL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47DF22-B9A4-D64E-A44A-7D579CF38F01}"/>
              </a:ext>
            </a:extLst>
          </p:cNvPr>
          <p:cNvSpPr txBox="1"/>
          <p:nvPr/>
        </p:nvSpPr>
        <p:spPr>
          <a:xfrm>
            <a:off x="181051" y="3923764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627572-D026-FA47-A734-795CA094D685}"/>
              </a:ext>
            </a:extLst>
          </p:cNvPr>
          <p:cNvSpPr txBox="1"/>
          <p:nvPr/>
        </p:nvSpPr>
        <p:spPr>
          <a:xfrm>
            <a:off x="181051" y="2843644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REGELWERK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F673C1-E4DD-634E-AA62-FBB8240B5A5E}"/>
              </a:ext>
            </a:extLst>
          </p:cNvPr>
          <p:cNvSpPr txBox="1"/>
          <p:nvPr/>
        </p:nvSpPr>
        <p:spPr>
          <a:xfrm>
            <a:off x="181051" y="17635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90EFE0-528B-8E45-A0E8-CBC410CB7DD6}"/>
              </a:ext>
            </a:extLst>
          </p:cNvPr>
          <p:cNvSpPr txBox="1"/>
          <p:nvPr/>
        </p:nvSpPr>
        <p:spPr>
          <a:xfrm>
            <a:off x="181051" y="9087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24E137-1DD0-424B-BDAA-A69FB7765AAD}"/>
              </a:ext>
            </a:extLst>
          </p:cNvPr>
          <p:cNvCxnSpPr/>
          <p:nvPr/>
        </p:nvCxnSpPr>
        <p:spPr>
          <a:xfrm>
            <a:off x="827584" y="4620907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Ähnliches Foto">
            <a:extLst>
              <a:ext uri="{FF2B5EF4-FFF2-40B4-BE49-F238E27FC236}">
                <a16:creationId xmlns:a16="http://schemas.microsoft.com/office/drawing/2014/main" id="{676338C7-97AC-A947-9940-FF8CD372A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73" y="6024302"/>
            <a:ext cx="672356" cy="67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EB7A1A5-8A7B-944C-8FE6-96EEF9C97E70}"/>
              </a:ext>
            </a:extLst>
          </p:cNvPr>
          <p:cNvGrpSpPr/>
          <p:nvPr/>
        </p:nvGrpSpPr>
        <p:grpSpPr>
          <a:xfrm>
            <a:off x="2086653" y="5867980"/>
            <a:ext cx="1111020" cy="691291"/>
            <a:chOff x="1588772" y="5928937"/>
            <a:chExt cx="1111020" cy="691291"/>
          </a:xfrm>
        </p:grpSpPr>
        <p:pic>
          <p:nvPicPr>
            <p:cNvPr id="1028" name="Picture 4" descr="Bildergebnis für ESP8266">
              <a:extLst>
                <a:ext uri="{FF2B5EF4-FFF2-40B4-BE49-F238E27FC236}">
                  <a16:creationId xmlns:a16="http://schemas.microsoft.com/office/drawing/2014/main" id="{28A7FA68-A553-A847-83C1-0104766E8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772" y="5928937"/>
              <a:ext cx="469176" cy="469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Ähnliches Foto">
              <a:extLst>
                <a:ext uri="{FF2B5EF4-FFF2-40B4-BE49-F238E27FC236}">
                  <a16:creationId xmlns:a16="http://schemas.microsoft.com/office/drawing/2014/main" id="{D5DD2EB9-8C0D-CC41-A0A7-6C4A9D4822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4" t="20780" r="19805" b="18686"/>
            <a:stretch/>
          </p:blipFill>
          <p:spPr bwMode="auto">
            <a:xfrm>
              <a:off x="2125771" y="5975097"/>
              <a:ext cx="516392" cy="37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3175C2-AE10-2843-A7CC-2055827E42B7}"/>
                </a:ext>
              </a:extLst>
            </p:cNvPr>
            <p:cNvSpPr/>
            <p:nvPr/>
          </p:nvSpPr>
          <p:spPr>
            <a:xfrm>
              <a:off x="1588772" y="5928937"/>
              <a:ext cx="1111020" cy="6684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FBCA35-D6E8-D540-85B4-80F53F6E103D}"/>
                </a:ext>
              </a:extLst>
            </p:cNvPr>
            <p:cNvSpPr txBox="1"/>
            <p:nvPr/>
          </p:nvSpPr>
          <p:spPr>
            <a:xfrm>
              <a:off x="1774839" y="6312451"/>
              <a:ext cx="771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ESP …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24F57C3-D38D-3042-9CC2-47714AAA3A27}"/>
              </a:ext>
            </a:extLst>
          </p:cNvPr>
          <p:cNvSpPr/>
          <p:nvPr/>
        </p:nvSpPr>
        <p:spPr>
          <a:xfrm>
            <a:off x="6372200" y="6202187"/>
            <a:ext cx="2592288" cy="467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Ähnliches Foto">
            <a:extLst>
              <a:ext uri="{FF2B5EF4-FFF2-40B4-BE49-F238E27FC236}">
                <a16:creationId xmlns:a16="http://schemas.microsoft.com/office/drawing/2014/main" id="{3D6A5165-3953-AD43-8F5B-A64D7F8F5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78" y="5790705"/>
            <a:ext cx="1416939" cy="56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homematic logo">
            <a:extLst>
              <a:ext uri="{FF2B5EF4-FFF2-40B4-BE49-F238E27FC236}">
                <a16:creationId xmlns:a16="http://schemas.microsoft.com/office/drawing/2014/main" id="{A406967D-6D3C-D847-BAB5-4DBFC073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07" y="6242961"/>
            <a:ext cx="1772320" cy="42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Ähnliches Foto">
            <a:extLst>
              <a:ext uri="{FF2B5EF4-FFF2-40B4-BE49-F238E27FC236}">
                <a16:creationId xmlns:a16="http://schemas.microsoft.com/office/drawing/2014/main" id="{2E9C3DCD-C3D3-EC4E-BA1C-1AF5D6E1A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565" y="6376128"/>
            <a:ext cx="1196256" cy="34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dergebnis für loxone logo">
            <a:extLst>
              <a:ext uri="{FF2B5EF4-FFF2-40B4-BE49-F238E27FC236}">
                <a16:creationId xmlns:a16="http://schemas.microsoft.com/office/drawing/2014/main" id="{703FD88C-5619-1B4E-AE9B-CEE0EF8E8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38" y="5845321"/>
            <a:ext cx="1208272" cy="26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ldergebnis für logo wifi">
            <a:extLst>
              <a:ext uri="{FF2B5EF4-FFF2-40B4-BE49-F238E27FC236}">
                <a16:creationId xmlns:a16="http://schemas.microsoft.com/office/drawing/2014/main" id="{26CA8AB8-601C-874E-9348-503922401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157" y="4891616"/>
            <a:ext cx="442992" cy="4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ildergebnis für logo wifi">
            <a:extLst>
              <a:ext uri="{FF2B5EF4-FFF2-40B4-BE49-F238E27FC236}">
                <a16:creationId xmlns:a16="http://schemas.microsoft.com/office/drawing/2014/main" id="{E3150A6A-6921-DD4B-B45A-21BF98F59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41" y="4696454"/>
            <a:ext cx="750355" cy="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ildergebnis für icon radio">
            <a:extLst>
              <a:ext uri="{FF2B5EF4-FFF2-40B4-BE49-F238E27FC236}">
                <a16:creationId xmlns:a16="http://schemas.microsoft.com/office/drawing/2014/main" id="{E47A3ED3-8F5F-2B44-AA95-0AB5E320C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981" y="4780787"/>
            <a:ext cx="653770" cy="65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24274C3-6965-5C49-B48D-5F69510A5396}"/>
              </a:ext>
            </a:extLst>
          </p:cNvPr>
          <p:cNvSpPr txBox="1"/>
          <p:nvPr/>
        </p:nvSpPr>
        <p:spPr>
          <a:xfrm>
            <a:off x="3851920" y="4782107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433MHz</a:t>
            </a:r>
          </a:p>
          <a:p>
            <a:r>
              <a:rPr lang="en-US" dirty="0">
                <a:latin typeface="Arial Rounded MT Bold" panose="020F0704030504030204" pitchFamily="34" charset="77"/>
              </a:rPr>
              <a:t>868MHz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308611-CC12-4348-B0D6-4BF2DE83A547}"/>
              </a:ext>
            </a:extLst>
          </p:cNvPr>
          <p:cNvSpPr/>
          <p:nvPr/>
        </p:nvSpPr>
        <p:spPr>
          <a:xfrm>
            <a:off x="1798533" y="4727282"/>
            <a:ext cx="1341936" cy="753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90724A-D61E-4C41-894C-149A944798D2}"/>
              </a:ext>
            </a:extLst>
          </p:cNvPr>
          <p:cNvSpPr/>
          <p:nvPr/>
        </p:nvSpPr>
        <p:spPr>
          <a:xfrm>
            <a:off x="3265980" y="4727282"/>
            <a:ext cx="1671493" cy="753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26" descr="Bildergebnis für icon zigbee">
            <a:extLst>
              <a:ext uri="{FF2B5EF4-FFF2-40B4-BE49-F238E27FC236}">
                <a16:creationId xmlns:a16="http://schemas.microsoft.com/office/drawing/2014/main" id="{F318CD12-A02D-7443-BC75-7279707A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744840"/>
            <a:ext cx="1101790" cy="2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8B85D23-4AD9-224D-9E19-9D9F4D607A0B}"/>
              </a:ext>
            </a:extLst>
          </p:cNvPr>
          <p:cNvGrpSpPr/>
          <p:nvPr/>
        </p:nvGrpSpPr>
        <p:grpSpPr>
          <a:xfrm>
            <a:off x="5076056" y="4729031"/>
            <a:ext cx="759567" cy="753341"/>
            <a:chOff x="5143627" y="4729031"/>
            <a:chExt cx="759567" cy="753341"/>
          </a:xfrm>
        </p:grpSpPr>
        <p:pic>
          <p:nvPicPr>
            <p:cNvPr id="1048" name="Picture 24" descr="Bildergebnis für icon cable">
              <a:extLst>
                <a:ext uri="{FF2B5EF4-FFF2-40B4-BE49-F238E27FC236}">
                  <a16:creationId xmlns:a16="http://schemas.microsoft.com/office/drawing/2014/main" id="{5DA37AA8-0320-B549-95C8-F2A2E9163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8004" y="4729031"/>
              <a:ext cx="550815" cy="550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677F9A-DB36-B44D-80B3-1FC2FFC1257C}"/>
                </a:ext>
              </a:extLst>
            </p:cNvPr>
            <p:cNvSpPr txBox="1"/>
            <p:nvPr/>
          </p:nvSpPr>
          <p:spPr>
            <a:xfrm>
              <a:off x="5143627" y="5142069"/>
              <a:ext cx="759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Arial Rounded MT Bold" panose="020F0704030504030204" pitchFamily="34" charset="77"/>
                </a:rPr>
                <a:t>Kabel</a:t>
              </a:r>
              <a:endParaRPr lang="en-US" dirty="0">
                <a:latin typeface="Arial Rounded MT Bold" panose="020F0704030504030204" pitchFamily="34" charset="77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6E18E2-D9BF-934D-9A43-C5EB79BE1664}"/>
                </a:ext>
              </a:extLst>
            </p:cNvPr>
            <p:cNvSpPr/>
            <p:nvPr/>
          </p:nvSpPr>
          <p:spPr>
            <a:xfrm>
              <a:off x="5143627" y="4729031"/>
              <a:ext cx="759567" cy="7533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52" name="Picture 28" descr="domain, http, link, url, webpage, website, www icon">
            <a:extLst>
              <a:ext uri="{FF2B5EF4-FFF2-40B4-BE49-F238E27FC236}">
                <a16:creationId xmlns:a16="http://schemas.microsoft.com/office/drawing/2014/main" id="{0661E234-E749-F249-9F37-EFD1B3AFE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11" y="4972440"/>
            <a:ext cx="710019" cy="71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ildergebnis für icon ip">
            <a:extLst>
              <a:ext uri="{FF2B5EF4-FFF2-40B4-BE49-F238E27FC236}">
                <a16:creationId xmlns:a16="http://schemas.microsoft.com/office/drawing/2014/main" id="{EC417ABF-1F3A-C842-A33D-128A60522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29" y="5048999"/>
            <a:ext cx="486247" cy="48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bluetooth icon">
            <a:extLst>
              <a:ext uri="{FF2B5EF4-FFF2-40B4-BE49-F238E27FC236}">
                <a16:creationId xmlns:a16="http://schemas.microsoft.com/office/drawing/2014/main" id="{567A9195-2C0D-624B-B1E3-FF3B2D218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01" y="4775945"/>
            <a:ext cx="671293" cy="67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Bildergebnis für icon bluetooth low energy">
            <a:extLst>
              <a:ext uri="{FF2B5EF4-FFF2-40B4-BE49-F238E27FC236}">
                <a16:creationId xmlns:a16="http://schemas.microsoft.com/office/drawing/2014/main" id="{3F284573-EA1D-2544-9830-01E5AC4E0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348" y="4744840"/>
            <a:ext cx="753068" cy="7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Ähnliches Foto">
            <a:extLst>
              <a:ext uri="{FF2B5EF4-FFF2-40B4-BE49-F238E27FC236}">
                <a16:creationId xmlns:a16="http://schemas.microsoft.com/office/drawing/2014/main" id="{980C2634-580F-8D44-A58D-EC8A2DB4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09" y="3584106"/>
            <a:ext cx="1447471" cy="103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Ähnliches Foto">
            <a:extLst>
              <a:ext uri="{FF2B5EF4-FFF2-40B4-BE49-F238E27FC236}">
                <a16:creationId xmlns:a16="http://schemas.microsoft.com/office/drawing/2014/main" id="{6FE562F6-4615-D144-AB34-3F887D5C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59298"/>
            <a:ext cx="928470" cy="92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Bildergebnis für homematic logo">
            <a:extLst>
              <a:ext uri="{FF2B5EF4-FFF2-40B4-BE49-F238E27FC236}">
                <a16:creationId xmlns:a16="http://schemas.microsoft.com/office/drawing/2014/main" id="{2F88350F-3052-9C4D-9153-26D07C690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583" y="2710888"/>
            <a:ext cx="1772320" cy="42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D70D96-5BB8-3D41-BC7E-76E66EB5165E}"/>
              </a:ext>
            </a:extLst>
          </p:cNvPr>
          <p:cNvSpPr txBox="1"/>
          <p:nvPr/>
        </p:nvSpPr>
        <p:spPr>
          <a:xfrm>
            <a:off x="8153196" y="581246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FS20</a:t>
            </a:r>
          </a:p>
        </p:txBody>
      </p:sp>
      <p:pic>
        <p:nvPicPr>
          <p:cNvPr id="1064" name="Picture 40" descr="Ähnliches Foto">
            <a:extLst>
              <a:ext uri="{FF2B5EF4-FFF2-40B4-BE49-F238E27FC236}">
                <a16:creationId xmlns:a16="http://schemas.microsoft.com/office/drawing/2014/main" id="{301C4AF6-8372-5C44-B86B-F47D77EF9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33" y="2578531"/>
            <a:ext cx="760006" cy="76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upload.wikimedia.org/wikipedia/commons/thumb/c/c2/KNX_logo.svg/1069px-KNX_logo.svg.png">
            <a:extLst>
              <a:ext uri="{FF2B5EF4-FFF2-40B4-BE49-F238E27FC236}">
                <a16:creationId xmlns:a16="http://schemas.microsoft.com/office/drawing/2014/main" id="{0DBB4825-FF7A-664E-9EE8-E2EEA61E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881" y="4979009"/>
            <a:ext cx="683568" cy="32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A21651C-60AB-AD45-9294-F4CE64426197}"/>
              </a:ext>
            </a:extLst>
          </p:cNvPr>
          <p:cNvGrpSpPr/>
          <p:nvPr/>
        </p:nvGrpSpPr>
        <p:grpSpPr>
          <a:xfrm>
            <a:off x="3550041" y="2566857"/>
            <a:ext cx="1341936" cy="899969"/>
            <a:chOff x="1073538" y="1486367"/>
            <a:chExt cx="1341936" cy="899969"/>
          </a:xfrm>
        </p:grpSpPr>
        <p:pic>
          <p:nvPicPr>
            <p:cNvPr id="1068" name="Picture 44" descr="Bildergebnis für icon openhab">
              <a:extLst>
                <a:ext uri="{FF2B5EF4-FFF2-40B4-BE49-F238E27FC236}">
                  <a16:creationId xmlns:a16="http://schemas.microsoft.com/office/drawing/2014/main" id="{88445DDC-1E89-BC44-AB75-8E062DE66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783" y="1531612"/>
              <a:ext cx="532348" cy="527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5E3731-A7FE-CE43-BBB2-3860ADC6F72F}"/>
                </a:ext>
              </a:extLst>
            </p:cNvPr>
            <p:cNvSpPr txBox="1"/>
            <p:nvPr/>
          </p:nvSpPr>
          <p:spPr>
            <a:xfrm>
              <a:off x="1116747" y="2017004"/>
              <a:ext cx="12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Arial Rounded MT Bold" panose="020F0704030504030204" pitchFamily="34" charset="77"/>
                </a:rPr>
                <a:t>OpenHAB</a:t>
              </a:r>
              <a:endParaRPr lang="en-US" b="1" dirty="0">
                <a:latin typeface="Arial Rounded MT Bold" panose="020F0704030504030204" pitchFamily="34" charset="77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3AA9F3-F958-8640-BDEE-2794B354C9F6}"/>
                </a:ext>
              </a:extLst>
            </p:cNvPr>
            <p:cNvSpPr/>
            <p:nvPr/>
          </p:nvSpPr>
          <p:spPr>
            <a:xfrm>
              <a:off x="1073538" y="1486367"/>
              <a:ext cx="1341936" cy="894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utoShape 46" descr="Bildergebnis für icon smartphone">
            <a:extLst>
              <a:ext uri="{FF2B5EF4-FFF2-40B4-BE49-F238E27FC236}">
                <a16:creationId xmlns:a16="http://schemas.microsoft.com/office/drawing/2014/main" id="{47D829E9-BF2B-7A4C-AE2E-21E25EFA9F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7056" y="2994056"/>
            <a:ext cx="2651093" cy="265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4" name="Picture 50" descr="device, gesture, handheld, landscape, mobile, smartphone, touchscreen icon">
            <a:extLst>
              <a:ext uri="{FF2B5EF4-FFF2-40B4-BE49-F238E27FC236}">
                <a16:creationId xmlns:a16="http://schemas.microsoft.com/office/drawing/2014/main" id="{82ACBEBE-669A-514A-B3FA-E04B37A6E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19" y="1209006"/>
            <a:ext cx="1496392" cy="149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desktop, mac icon">
            <a:extLst>
              <a:ext uri="{FF2B5EF4-FFF2-40B4-BE49-F238E27FC236}">
                <a16:creationId xmlns:a16="http://schemas.microsoft.com/office/drawing/2014/main" id="{2C42B0AA-972E-2C49-9852-D10E461E9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33" y="1392082"/>
            <a:ext cx="961176" cy="9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Ähnliches Foto">
            <a:extLst>
              <a:ext uri="{FF2B5EF4-FFF2-40B4-BE49-F238E27FC236}">
                <a16:creationId xmlns:a16="http://schemas.microsoft.com/office/drawing/2014/main" id="{5FBB0AAA-0F0A-EC41-A975-3F2CBF3E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145" y="1331570"/>
            <a:ext cx="1087070" cy="108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Display icon. It's a logo of the number &quot;88&quot;. It is placed within a square and the numbers are displayed in digital format.">
            <a:extLst>
              <a:ext uri="{FF2B5EF4-FFF2-40B4-BE49-F238E27FC236}">
                <a16:creationId xmlns:a16="http://schemas.microsoft.com/office/drawing/2014/main" id="{366ECBF3-1CE7-E941-B246-3FA5D5ED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322" y="1487998"/>
            <a:ext cx="847630" cy="84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dashboard icon">
            <a:extLst>
              <a:ext uri="{FF2B5EF4-FFF2-40B4-BE49-F238E27FC236}">
                <a16:creationId xmlns:a16="http://schemas.microsoft.com/office/drawing/2014/main" id="{2FA265EA-D3E2-3E4F-8754-B16A6C944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738" y="1448972"/>
            <a:ext cx="860107" cy="10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Bildergebnis für icon alexa">
            <a:extLst>
              <a:ext uri="{FF2B5EF4-FFF2-40B4-BE49-F238E27FC236}">
                <a16:creationId xmlns:a16="http://schemas.microsoft.com/office/drawing/2014/main" id="{978C41D9-017C-E640-9338-644BDA45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79" y="858948"/>
            <a:ext cx="542940" cy="54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Bildergebnis für conrad connect iot">
            <a:extLst>
              <a:ext uri="{FF2B5EF4-FFF2-40B4-BE49-F238E27FC236}">
                <a16:creationId xmlns:a16="http://schemas.microsoft.com/office/drawing/2014/main" id="{C9104A68-9C28-8A4B-9E19-7AB4ED71B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90" y="868609"/>
            <a:ext cx="1004700" cy="5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Ähnliches Foto">
            <a:extLst>
              <a:ext uri="{FF2B5EF4-FFF2-40B4-BE49-F238E27FC236}">
                <a16:creationId xmlns:a16="http://schemas.microsoft.com/office/drawing/2014/main" id="{E233F515-F3B3-034E-B1BF-DE1AD207D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109" y="951712"/>
            <a:ext cx="1634028" cy="34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Bildergebnis für firebase">
            <a:extLst>
              <a:ext uri="{FF2B5EF4-FFF2-40B4-BE49-F238E27FC236}">
                <a16:creationId xmlns:a16="http://schemas.microsoft.com/office/drawing/2014/main" id="{149BACA9-C1B8-E443-8BEF-A1C8D7D17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" t="25772" r="4519" b="31757"/>
          <a:stretch/>
        </p:blipFill>
        <p:spPr bwMode="auto">
          <a:xfrm>
            <a:off x="4808104" y="948349"/>
            <a:ext cx="1131486" cy="2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4" descr="Ähnliches Foto">
            <a:extLst>
              <a:ext uri="{FF2B5EF4-FFF2-40B4-BE49-F238E27FC236}">
                <a16:creationId xmlns:a16="http://schemas.microsoft.com/office/drawing/2014/main" id="{F7D595E3-CBEA-5145-83D5-1BFEAF8E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49" y="924638"/>
            <a:ext cx="1196256" cy="34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4C5BEC-DCFC-2341-AB12-70A74FEF3FA5}"/>
              </a:ext>
            </a:extLst>
          </p:cNvPr>
          <p:cNvSpPr txBox="1"/>
          <p:nvPr/>
        </p:nvSpPr>
        <p:spPr>
          <a:xfrm>
            <a:off x="7279170" y="968587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 Rounded MT Bold" panose="020F0704030504030204" pitchFamily="34" charset="77"/>
              </a:rPr>
              <a:t>EWeLink</a:t>
            </a:r>
            <a:endParaRPr lang="en-US" dirty="0">
              <a:latin typeface="Arial Rounded MT Bold" panose="020F0704030504030204" pitchFamily="34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790CFA-27CD-BF43-902A-FA38FA464BF9}"/>
              </a:ext>
            </a:extLst>
          </p:cNvPr>
          <p:cNvSpPr/>
          <p:nvPr/>
        </p:nvSpPr>
        <p:spPr>
          <a:xfrm>
            <a:off x="6059561" y="893238"/>
            <a:ext cx="2314319" cy="44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6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C73F7-8FF9-43D0-B3F7-85BE144D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D4A7B-6070-4CD8-A92E-0078937A5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/>
          <a:lstStyle/>
          <a:p>
            <a:r>
              <a:rPr lang="de-DE" sz="1800" dirty="0"/>
              <a:t>Montag - ESP</a:t>
            </a:r>
          </a:p>
          <a:p>
            <a:pPr lvl="1"/>
            <a:r>
              <a:rPr lang="de-DE" sz="1800" dirty="0"/>
              <a:t>Einstieg in die Programmierung von IOT-Devices</a:t>
            </a:r>
          </a:p>
          <a:p>
            <a:pPr lvl="2"/>
            <a:r>
              <a:rPr lang="de-DE" sz="1800" dirty="0"/>
              <a:t>Infrastruktur zur Programmierung des ESP32</a:t>
            </a:r>
          </a:p>
          <a:p>
            <a:pPr lvl="1"/>
            <a:r>
              <a:rPr lang="de-DE" sz="1800" dirty="0"/>
              <a:t>Verwendung von Bibliotheken für Standardaufgaben</a:t>
            </a:r>
          </a:p>
          <a:p>
            <a:pPr lvl="2"/>
            <a:r>
              <a:rPr lang="de-DE" sz="1800" dirty="0" err="1"/>
              <a:t>HttpServer</a:t>
            </a:r>
            <a:r>
              <a:rPr lang="de-DE" sz="1800" dirty="0"/>
              <a:t>, </a:t>
            </a:r>
            <a:r>
              <a:rPr lang="de-DE" sz="1800" dirty="0" err="1"/>
              <a:t>ArduinoJson</a:t>
            </a:r>
            <a:r>
              <a:rPr lang="de-DE" sz="1800" dirty="0"/>
              <a:t>, </a:t>
            </a:r>
            <a:r>
              <a:rPr lang="de-DE" sz="1800" dirty="0" err="1"/>
              <a:t>WiFiManager</a:t>
            </a:r>
            <a:r>
              <a:rPr lang="de-DE" sz="1800" dirty="0"/>
              <a:t>, …</a:t>
            </a:r>
          </a:p>
          <a:p>
            <a:pPr lvl="1"/>
            <a:r>
              <a:rPr lang="de-DE" sz="1800" dirty="0"/>
              <a:t>Vernetzen der Devices mit dem MQTT-Broker</a:t>
            </a:r>
          </a:p>
          <a:p>
            <a:r>
              <a:rPr lang="de-DE" sz="1800" dirty="0"/>
              <a:t>Dienstag - </a:t>
            </a:r>
            <a:r>
              <a:rPr lang="de-DE" sz="1800" dirty="0" err="1"/>
              <a:t>OpenHab</a:t>
            </a:r>
            <a:endParaRPr lang="de-DE" sz="1800" dirty="0"/>
          </a:p>
          <a:p>
            <a:pPr lvl="1"/>
            <a:r>
              <a:rPr lang="de-DE" sz="1800" dirty="0"/>
              <a:t>Installation auf </a:t>
            </a:r>
            <a:r>
              <a:rPr lang="de-DE" sz="1800" dirty="0" err="1"/>
              <a:t>Raspi</a:t>
            </a:r>
            <a:r>
              <a:rPr lang="de-DE" sz="1800" dirty="0"/>
              <a:t> und per Docker</a:t>
            </a:r>
          </a:p>
          <a:p>
            <a:pPr lvl="1"/>
            <a:r>
              <a:rPr lang="de-DE" sz="1800" dirty="0"/>
              <a:t>Konfiguration einfacher Szenarien</a:t>
            </a:r>
          </a:p>
          <a:p>
            <a:pPr lvl="2"/>
            <a:r>
              <a:rPr lang="de-DE" sz="1400" dirty="0" err="1"/>
              <a:t>Bindings</a:t>
            </a:r>
            <a:r>
              <a:rPr lang="de-DE" sz="1400" dirty="0"/>
              <a:t>, Items, </a:t>
            </a:r>
            <a:r>
              <a:rPr lang="de-DE" sz="1400" dirty="0" err="1"/>
              <a:t>Persistence</a:t>
            </a:r>
            <a:r>
              <a:rPr lang="de-DE" sz="1400" dirty="0"/>
              <a:t>, …</a:t>
            </a:r>
          </a:p>
          <a:p>
            <a:r>
              <a:rPr lang="de-DE" sz="1800" dirty="0"/>
              <a:t>Mittwoch – weitere Themen</a:t>
            </a:r>
          </a:p>
          <a:p>
            <a:pPr lvl="1"/>
            <a:r>
              <a:rPr lang="de-DE" sz="1800" dirty="0"/>
              <a:t>Bluetooth Low Energy am Beispiel </a:t>
            </a:r>
            <a:r>
              <a:rPr lang="de-DE" sz="1800" dirty="0" err="1"/>
              <a:t>MiFlora</a:t>
            </a:r>
            <a:endParaRPr lang="de-DE" sz="1800" dirty="0"/>
          </a:p>
          <a:p>
            <a:pPr lvl="2"/>
            <a:r>
              <a:rPr lang="de-DE" sz="1600" dirty="0"/>
              <a:t>ESP32 als BLE-Gateway</a:t>
            </a:r>
          </a:p>
          <a:p>
            <a:pPr lvl="2"/>
            <a:r>
              <a:rPr lang="de-DE" sz="1600" dirty="0"/>
              <a:t>Abfrage per Android unter </a:t>
            </a:r>
            <a:r>
              <a:rPr lang="de-DE" sz="1600" dirty="0" err="1"/>
              <a:t>Kotlin</a:t>
            </a:r>
            <a:endParaRPr lang="de-DE" sz="1600" dirty="0"/>
          </a:p>
          <a:p>
            <a:pPr lvl="2"/>
            <a:endParaRPr lang="de-DE" sz="14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215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AE0CB-DC06-46E6-A43E-3C9C2BFE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ESP32 – </a:t>
            </a:r>
            <a:r>
              <a:rPr lang="de-DE" b="0" dirty="0" err="1"/>
              <a:t>NodeMCU</a:t>
            </a:r>
            <a:r>
              <a:rPr lang="de-DE" b="0" dirty="0"/>
              <a:t> ESP32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D3C6E3-44F7-4CBA-AAD6-D1BA3D80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5626968" cy="4525963"/>
          </a:xfrm>
        </p:spPr>
        <p:txBody>
          <a:bodyPr/>
          <a:lstStyle/>
          <a:p>
            <a:r>
              <a:rPr lang="de-DE" sz="2400" dirty="0"/>
              <a:t>Ultra-Low-Power 32Bit-Microcontroller von </a:t>
            </a:r>
            <a:r>
              <a:rPr lang="de-DE" sz="2400" dirty="0" err="1"/>
              <a:t>Espressif</a:t>
            </a:r>
            <a:endParaRPr lang="de-DE" sz="2400" dirty="0"/>
          </a:p>
          <a:p>
            <a:pPr lvl="1"/>
            <a:r>
              <a:rPr lang="de-DE" sz="2400" dirty="0"/>
              <a:t>Zwei Kerne</a:t>
            </a:r>
          </a:p>
          <a:p>
            <a:pPr lvl="1"/>
            <a:r>
              <a:rPr lang="de-DE" sz="2400" dirty="0"/>
              <a:t>Ein ULP-Kern</a:t>
            </a:r>
          </a:p>
          <a:p>
            <a:r>
              <a:rPr lang="de-DE" sz="2400" dirty="0" err="1"/>
              <a:t>Clockspeed</a:t>
            </a:r>
            <a:r>
              <a:rPr lang="de-DE" sz="2400" dirty="0"/>
              <a:t>: 160-240 MHz</a:t>
            </a:r>
          </a:p>
          <a:p>
            <a:r>
              <a:rPr lang="de-DE" sz="2400" dirty="0"/>
              <a:t>Flashspeicher: 4MB</a:t>
            </a:r>
          </a:p>
          <a:p>
            <a:r>
              <a:rPr lang="de-DE" sz="2400" dirty="0"/>
              <a:t>Digital IO: 11</a:t>
            </a:r>
          </a:p>
          <a:p>
            <a:r>
              <a:rPr lang="de-DE" sz="2400" dirty="0"/>
              <a:t>Analog In: 12 Bit viele Channels</a:t>
            </a:r>
          </a:p>
          <a:p>
            <a:r>
              <a:rPr lang="de-DE" sz="2400" dirty="0"/>
              <a:t>Analog Out: PWM, 2 Channels direkt</a:t>
            </a:r>
          </a:p>
          <a:p>
            <a:r>
              <a:rPr lang="de-DE" sz="2400" dirty="0" err="1"/>
              <a:t>Intergriertes</a:t>
            </a:r>
            <a:r>
              <a:rPr lang="de-DE" sz="2400" dirty="0"/>
              <a:t> Wifi-Modul und BLE</a:t>
            </a:r>
          </a:p>
          <a:p>
            <a:endParaRPr lang="de-DE" sz="2400" dirty="0"/>
          </a:p>
          <a:p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D89340-DA3A-4592-9683-8CD5E386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844824"/>
            <a:ext cx="2592286" cy="189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9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3BEAF-A56B-49C9-823A-2D108E1F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NodeMCU</a:t>
            </a:r>
            <a:r>
              <a:rPr lang="de-DE" dirty="0"/>
              <a:t> ESP32 </a:t>
            </a:r>
            <a:r>
              <a:rPr lang="de-DE" dirty="0" err="1"/>
              <a:t>Pinout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139736-7B75-4456-9D2D-0085995B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81E915-0039-4AB5-82CA-157C221A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80728"/>
            <a:ext cx="7128792" cy="54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4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AE0CB-DC06-46E6-A43E-3C9C2BFE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ESP8266 – </a:t>
            </a:r>
            <a:r>
              <a:rPr lang="de-DE" dirty="0" err="1"/>
              <a:t>Wemos</a:t>
            </a:r>
            <a:r>
              <a:rPr lang="de-DE" dirty="0"/>
              <a:t> D1 mini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D3C6E3-44F7-4CBA-AAD6-D1BA3D80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525963"/>
          </a:xfrm>
        </p:spPr>
        <p:txBody>
          <a:bodyPr/>
          <a:lstStyle/>
          <a:p>
            <a:r>
              <a:rPr lang="de-DE" dirty="0"/>
              <a:t>Sehr ähnliches Programmiermodell</a:t>
            </a:r>
          </a:p>
          <a:p>
            <a:pPr lvl="1"/>
            <a:r>
              <a:rPr lang="de-DE" dirty="0"/>
              <a:t>Low-Power 32Bit-Microcontroller von </a:t>
            </a:r>
            <a:r>
              <a:rPr lang="de-DE" dirty="0" err="1"/>
              <a:t>Espressif</a:t>
            </a:r>
            <a:endParaRPr lang="de-DE" dirty="0"/>
          </a:p>
          <a:p>
            <a:pPr lvl="1"/>
            <a:r>
              <a:rPr lang="de-DE" dirty="0" err="1"/>
              <a:t>Clockspeed</a:t>
            </a:r>
            <a:r>
              <a:rPr lang="de-DE" dirty="0"/>
              <a:t>: 60-160 MHz</a:t>
            </a:r>
          </a:p>
          <a:p>
            <a:pPr lvl="1"/>
            <a:r>
              <a:rPr lang="de-DE" dirty="0"/>
              <a:t>Flashspeicher: 4MB</a:t>
            </a:r>
          </a:p>
          <a:p>
            <a:pPr lvl="1"/>
            <a:r>
              <a:rPr lang="de-DE" dirty="0"/>
              <a:t>Digital IO: 11</a:t>
            </a:r>
          </a:p>
          <a:p>
            <a:pPr lvl="1"/>
            <a:r>
              <a:rPr lang="de-DE" dirty="0"/>
              <a:t>Analog In: 1</a:t>
            </a:r>
          </a:p>
          <a:p>
            <a:pPr lvl="1"/>
            <a:r>
              <a:rPr lang="de-DE" dirty="0" err="1"/>
              <a:t>Intergriertes</a:t>
            </a:r>
            <a:r>
              <a:rPr lang="de-DE" dirty="0"/>
              <a:t> Wifi-Modul</a:t>
            </a:r>
          </a:p>
          <a:p>
            <a:endParaRPr lang="de-DE" dirty="0"/>
          </a:p>
          <a:p>
            <a:r>
              <a:rPr lang="de-DE" dirty="0"/>
              <a:t>Wenn es für ESP32 keine</a:t>
            </a:r>
            <a:br>
              <a:rPr lang="de-DE" dirty="0"/>
            </a:br>
            <a:r>
              <a:rPr lang="de-DE" dirty="0"/>
              <a:t>Library gibt (</a:t>
            </a:r>
            <a:r>
              <a:rPr lang="de-DE" dirty="0" err="1"/>
              <a:t>NeoPixels</a:t>
            </a:r>
            <a:r>
              <a:rPr lang="de-DE" dirty="0"/>
              <a:t>-Matrix)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D3FEC5-E668-497A-9DD5-A0F53D43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330910"/>
            <a:ext cx="2736304" cy="36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8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89EBA-4FFD-4E9F-8DC5-98417BC2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ESP32 </a:t>
            </a:r>
            <a:r>
              <a:rPr lang="de-DE" dirty="0" err="1"/>
              <a:t>Wemos</a:t>
            </a:r>
            <a:r>
              <a:rPr lang="de-DE" dirty="0"/>
              <a:t> Mini </a:t>
            </a:r>
            <a:r>
              <a:rPr lang="de-DE" dirty="0" err="1"/>
              <a:t>Pinout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52C24A-54C5-46E6-B697-7BAD1701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509120"/>
            <a:ext cx="8229600" cy="1180728"/>
          </a:xfrm>
        </p:spPr>
        <p:txBody>
          <a:bodyPr/>
          <a:lstStyle/>
          <a:p>
            <a:r>
              <a:rPr lang="de-DE" sz="2000" dirty="0"/>
              <a:t>Nicht alle Pins sind frei verfügbar</a:t>
            </a:r>
          </a:p>
          <a:p>
            <a:pPr lvl="1"/>
            <a:r>
              <a:rPr lang="de-DE" sz="2000" dirty="0">
                <a:hlinkClick r:id="rId2" action="ppaction://hlinkfile"/>
              </a:rPr>
              <a:t>Tabelle von Andreas </a:t>
            </a:r>
            <a:r>
              <a:rPr lang="de-DE" sz="2000" dirty="0" err="1">
                <a:hlinkClick r:id="rId2" action="ppaction://hlinkfile"/>
              </a:rPr>
              <a:t>Spiess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820C99B-3753-4DF2-85EE-ACCF44777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24" y="980728"/>
            <a:ext cx="9144000" cy="320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3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16A7C-8941-41E4-93E9-6763E22A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Infrastruktur aufsetzen und 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27F9C-B5E6-4BEC-9361-0FE7E030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525963"/>
          </a:xfrm>
        </p:spPr>
        <p:txBody>
          <a:bodyPr/>
          <a:lstStyle/>
          <a:p>
            <a:r>
              <a:rPr lang="de-DE" dirty="0" err="1"/>
              <a:t>VisualStudioCode</a:t>
            </a:r>
            <a:endParaRPr lang="de-DE" dirty="0"/>
          </a:p>
          <a:p>
            <a:r>
              <a:rPr lang="de-DE" dirty="0" err="1"/>
              <a:t>PlatformIO</a:t>
            </a:r>
            <a:endParaRPr lang="de-DE" dirty="0"/>
          </a:p>
          <a:p>
            <a:r>
              <a:rPr lang="de-DE" dirty="0"/>
              <a:t>ESP32 </a:t>
            </a:r>
          </a:p>
          <a:p>
            <a:pPr lvl="1"/>
            <a:r>
              <a:rPr lang="de-DE" dirty="0"/>
              <a:t>Treiber für Windows und Mac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FA9F8F-5A28-4659-BBFD-305AB2B9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310" y="1166909"/>
            <a:ext cx="2232248" cy="138280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7C7C7DB-C2F7-48C3-BBB6-34B6EFFA27D3}"/>
              </a:ext>
            </a:extLst>
          </p:cNvPr>
          <p:cNvSpPr txBox="1"/>
          <p:nvPr/>
        </p:nvSpPr>
        <p:spPr>
          <a:xfrm rot="20109396">
            <a:off x="225894" y="565358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17168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A4F50-B935-4F64-9E92-0F3CE000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CodeEditor</a:t>
            </a:r>
            <a:r>
              <a:rPr lang="de-DE" dirty="0"/>
              <a:t> </a:t>
            </a:r>
            <a:r>
              <a:rPr lang="de-DE" dirty="0" err="1"/>
              <a:t>VsCode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106507-5DBA-4566-867D-A5B7A8291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/>
          <a:lstStyle/>
          <a:p>
            <a:r>
              <a:rPr lang="de-DE" sz="2400" dirty="0" err="1"/>
              <a:t>CrossPlattform</a:t>
            </a:r>
            <a:endParaRPr lang="de-DE" sz="2400" dirty="0"/>
          </a:p>
          <a:p>
            <a:r>
              <a:rPr lang="de-DE" sz="2400" dirty="0"/>
              <a:t>Erweiterbar</a:t>
            </a:r>
          </a:p>
          <a:p>
            <a:r>
              <a:rPr lang="de-DE" sz="2400" dirty="0"/>
              <a:t>In JavaScript geschrieben</a:t>
            </a:r>
          </a:p>
          <a:p>
            <a:pPr lvl="1"/>
            <a:r>
              <a:rPr lang="de-DE" sz="2100" dirty="0"/>
              <a:t>Basiert auf </a:t>
            </a:r>
            <a:r>
              <a:rPr lang="de-DE" sz="2100" dirty="0" err="1"/>
              <a:t>Electron</a:t>
            </a:r>
            <a:endParaRPr lang="de-DE" sz="2100" dirty="0"/>
          </a:p>
          <a:p>
            <a:pPr lvl="1"/>
            <a:r>
              <a:rPr lang="de-DE" sz="2100" dirty="0"/>
              <a:t>Verwendet </a:t>
            </a:r>
            <a:r>
              <a:rPr lang="de-DE" sz="2100" dirty="0" err="1"/>
              <a:t>WebBrowser</a:t>
            </a:r>
            <a:r>
              <a:rPr lang="de-DE" sz="2100" dirty="0"/>
              <a:t> </a:t>
            </a:r>
            <a:r>
              <a:rPr lang="de-DE" sz="2100" dirty="0" err="1"/>
              <a:t>Chromium</a:t>
            </a:r>
            <a:r>
              <a:rPr lang="de-DE" sz="2100" dirty="0"/>
              <a:t> und node.js</a:t>
            </a:r>
          </a:p>
          <a:p>
            <a:r>
              <a:rPr lang="de-DE" sz="2400" dirty="0"/>
              <a:t>Mit Menüeintrag in </a:t>
            </a:r>
            <a:r>
              <a:rPr lang="de-DE" sz="2400" dirty="0" err="1"/>
              <a:t>FileExplorer</a:t>
            </a:r>
            <a:r>
              <a:rPr lang="de-DE" sz="2400" dirty="0"/>
              <a:t> installieren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9D2E8A-2947-4F2F-97A3-758D342B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221088"/>
            <a:ext cx="232482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44969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Bildschirmpräsentation (4:3)</PresentationFormat>
  <Paragraphs>92</Paragraphs>
  <Slides>15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15</vt:i4>
      </vt:variant>
    </vt:vector>
  </HeadingPairs>
  <TitlesOfParts>
    <vt:vector size="25" baseType="lpstr">
      <vt:lpstr>Arial</vt:lpstr>
      <vt:lpstr>Arial Rounded MT Bold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IOT-Samstag 9.2.19</vt:lpstr>
      <vt:lpstr>INTRANET of Things – Technologie Stack</vt:lpstr>
      <vt:lpstr>Inhalt</vt:lpstr>
      <vt:lpstr>ESP32 – NodeMCU ESP32 </vt:lpstr>
      <vt:lpstr>NodeMCU ESP32 Pinout</vt:lpstr>
      <vt:lpstr>ESP8266 – Wemos D1 mini</vt:lpstr>
      <vt:lpstr>ESP32 Wemos Mini Pinout</vt:lpstr>
      <vt:lpstr>Infrastruktur aufsetzen und testen</vt:lpstr>
      <vt:lpstr>CodeEditor VsCode</vt:lpstr>
      <vt:lpstr>VsCode in Verzeichnis starten</vt:lpstr>
      <vt:lpstr>VsCode Extension PlatformIO</vt:lpstr>
      <vt:lpstr>PlatformIO</vt:lpstr>
      <vt:lpstr>Treiber für Uart über USB</vt:lpstr>
      <vt:lpstr>App FirstProject hochladen</vt:lpstr>
      <vt:lpstr>Infrastruktur läuft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566</cp:revision>
  <dcterms:created xsi:type="dcterms:W3CDTF">2011-08-18T07:37:01Z</dcterms:created>
  <dcterms:modified xsi:type="dcterms:W3CDTF">2019-02-08T08:24:19Z</dcterms:modified>
</cp:coreProperties>
</file>