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33"/>
  </p:notesMasterIdLst>
  <p:handoutMasterIdLst>
    <p:handoutMasterId r:id="rId34"/>
  </p:handoutMasterIdLst>
  <p:sldIdLst>
    <p:sldId id="686" r:id="rId6"/>
    <p:sldId id="703" r:id="rId7"/>
    <p:sldId id="704" r:id="rId8"/>
    <p:sldId id="706" r:id="rId9"/>
    <p:sldId id="707" r:id="rId10"/>
    <p:sldId id="708" r:id="rId11"/>
    <p:sldId id="713" r:id="rId12"/>
    <p:sldId id="709" r:id="rId13"/>
    <p:sldId id="714" r:id="rId14"/>
    <p:sldId id="715" r:id="rId15"/>
    <p:sldId id="697" r:id="rId16"/>
    <p:sldId id="720" r:id="rId17"/>
    <p:sldId id="719" r:id="rId18"/>
    <p:sldId id="723" r:id="rId19"/>
    <p:sldId id="724" r:id="rId20"/>
    <p:sldId id="725" r:id="rId21"/>
    <p:sldId id="721" r:id="rId22"/>
    <p:sldId id="726" r:id="rId23"/>
    <p:sldId id="698" r:id="rId24"/>
    <p:sldId id="711" r:id="rId25"/>
    <p:sldId id="696" r:id="rId26"/>
    <p:sldId id="699" r:id="rId27"/>
    <p:sldId id="695" r:id="rId28"/>
    <p:sldId id="700" r:id="rId29"/>
    <p:sldId id="701" r:id="rId30"/>
    <p:sldId id="702" r:id="rId31"/>
    <p:sldId id="722" r:id="rId32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4780" autoAdjust="0"/>
  </p:normalViewPr>
  <p:slideViewPr>
    <p:cSldViewPr>
      <p:cViewPr varScale="1">
        <p:scale>
          <a:sx n="108" d="100"/>
          <a:sy n="108" d="100"/>
        </p:scale>
        <p:origin x="17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08.02.2019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02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08.02.2019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9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en.wikipedia.org/wiki/.bss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CEBAB-F562-4BC3-8E93-A5FA59BB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Erstes Projekt zum Test der Infrastruktur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942768-C8C9-4161-816A-6143D81F2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de-DE" sz="2400" dirty="0"/>
              <a:t>BUILTIN_LED im Sekundentakt blinken lassen</a:t>
            </a:r>
          </a:p>
          <a:p>
            <a:r>
              <a:rPr lang="de-DE" sz="2400" dirty="0"/>
              <a:t>Ausgabe des LED-Zustandes über den seriellen Monitor</a:t>
            </a:r>
          </a:p>
          <a:p>
            <a:r>
              <a:rPr lang="de-DE" sz="2400" dirty="0"/>
              <a:t>Kennenlernen der Infrastruktur</a:t>
            </a:r>
          </a:p>
          <a:p>
            <a:r>
              <a:rPr lang="de-DE" sz="2400" dirty="0"/>
              <a:t>Erste kleine Programmschritte</a:t>
            </a:r>
          </a:p>
          <a:p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30B161C-12EF-4B52-BEF7-12AC7302534D}"/>
              </a:ext>
            </a:extLst>
          </p:cNvPr>
          <p:cNvSpPr txBox="1"/>
          <p:nvPr/>
        </p:nvSpPr>
        <p:spPr>
          <a:xfrm rot="20109396">
            <a:off x="225894" y="5437565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99380A-B9CE-474E-8FDB-59CCBA78C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74461">
            <a:off x="4558947" y="3444319"/>
            <a:ext cx="3744416" cy="175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6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D6A75-50D9-4115-8572-E3555B64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Upload des Programms auf den ESP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4A361B-0B98-44B7-B86C-373402BE9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F42E36-97E3-4FAA-9C30-68CA9E10A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99" y="1671424"/>
            <a:ext cx="8611802" cy="508706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0ABAF44-ED49-41A7-A31B-BC85FD12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084137"/>
            <a:ext cx="4153480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2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4E639-C978-4723-ACAC-B869994F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A2A33-37C0-4946-A69D-47671ABF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4525963"/>
          </a:xfrm>
        </p:spPr>
        <p:txBody>
          <a:bodyPr/>
          <a:lstStyle/>
          <a:p>
            <a:r>
              <a:rPr lang="de-DE" sz="2400" dirty="0" err="1"/>
              <a:t>Intellisense</a:t>
            </a:r>
            <a:endParaRPr lang="de-DE" sz="2400" dirty="0"/>
          </a:p>
          <a:p>
            <a:r>
              <a:rPr lang="de-DE" sz="2400" dirty="0" err="1"/>
              <a:t>ShortCuts</a:t>
            </a:r>
            <a:r>
              <a:rPr lang="de-DE" sz="2400" dirty="0"/>
              <a:t> für wichtige Aufgaben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51430B-46A6-4DD7-97A8-00065B703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416824" cy="4256801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30E2D4D6-23CC-4598-AB34-11589264E207}"/>
              </a:ext>
            </a:extLst>
          </p:cNvPr>
          <p:cNvSpPr/>
          <p:nvPr/>
        </p:nvSpPr>
        <p:spPr>
          <a:xfrm>
            <a:off x="1115616" y="2132856"/>
            <a:ext cx="201622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A4292220-BE58-40DE-A746-D7770A35EE46}"/>
              </a:ext>
            </a:extLst>
          </p:cNvPr>
          <p:cNvSpPr/>
          <p:nvPr/>
        </p:nvSpPr>
        <p:spPr>
          <a:xfrm>
            <a:off x="1475656" y="2780928"/>
            <a:ext cx="2232248" cy="5058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123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7805A-6A5A-4FCC-A720-DAEE9822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beim Hochladen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234D2-ACE8-48D3-9F9B-EFC658F5F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/>
          <a:lstStyle/>
          <a:p>
            <a:r>
              <a:rPr lang="de-DE" sz="2400" dirty="0"/>
              <a:t>USB </a:t>
            </a:r>
            <a:r>
              <a:rPr lang="de-DE" sz="2400" dirty="0" err="1"/>
              <a:t>to</a:t>
            </a:r>
            <a:r>
              <a:rPr lang="de-DE" sz="2400" dirty="0"/>
              <a:t> UART-Bridge installiert?</a:t>
            </a:r>
          </a:p>
          <a:p>
            <a:pPr lvl="1"/>
            <a:r>
              <a:rPr lang="de-DE" sz="2400" dirty="0"/>
              <a:t>Es gibt vom Modul abhängig unterschiedliche Chipsätze</a:t>
            </a:r>
          </a:p>
          <a:p>
            <a:r>
              <a:rPr lang="de-DE" sz="2400" dirty="0"/>
              <a:t>USB-Kabel minderer Qualität?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257A1C3-0894-4A61-8B1E-93FD03DEF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996952"/>
            <a:ext cx="628069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8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CDABF-280C-47C9-BD8F-31E1CD05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Wenn LED nicht blinkt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83E54-E215-4CCE-8806-36AD39E73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de-DE" sz="2400" dirty="0"/>
              <a:t>Probleme beim Hochladen</a:t>
            </a:r>
          </a:p>
          <a:p>
            <a:pPr lvl="1"/>
            <a:r>
              <a:rPr lang="de-DE" sz="2100" dirty="0"/>
              <a:t>Serieller Monitor ist noch offen</a:t>
            </a:r>
          </a:p>
          <a:p>
            <a:r>
              <a:rPr lang="de-DE" sz="2400" dirty="0"/>
              <a:t>Bei ESP32-Modulen ist LED an unterschiedlichen PINS angeschlossen</a:t>
            </a:r>
          </a:p>
          <a:p>
            <a:pPr lvl="1"/>
            <a:r>
              <a:rPr lang="de-DE" sz="2400" dirty="0"/>
              <a:t>ESP8266 definiert BUILTIN_LED</a:t>
            </a:r>
          </a:p>
          <a:p>
            <a:pPr lvl="1"/>
            <a:r>
              <a:rPr lang="de-DE" sz="2400" dirty="0"/>
              <a:t>Im </a:t>
            </a:r>
            <a:r>
              <a:rPr lang="de-DE" sz="2400"/>
              <a:t>Web forschen (Pins 2,5,21,…)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3142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BF654-6C9E-4DDC-A960-84A20EE0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Bekannte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932A1-17B3-4778-BD74-7E020F41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de-DE" sz="2400" dirty="0"/>
              <a:t>Bibliothek nicht auffindbar</a:t>
            </a:r>
          </a:p>
          <a:p>
            <a:pPr lvl="1"/>
            <a:r>
              <a:rPr lang="de-DE" sz="2400" dirty="0" err="1"/>
              <a:t>Compiliert</a:t>
            </a:r>
            <a:r>
              <a:rPr lang="de-DE" sz="2400" dirty="0"/>
              <a:t> nicht </a:t>
            </a:r>
            <a:r>
              <a:rPr lang="de-DE" sz="2400" dirty="0">
                <a:sym typeface="Wingdings" panose="05000000000000000000" pitchFamily="2" charset="2"/>
              </a:rPr>
              <a:t> Bibliothekspfade prüfen</a:t>
            </a:r>
          </a:p>
          <a:p>
            <a:pPr lvl="1"/>
            <a:r>
              <a:rPr lang="de-DE" sz="2400" dirty="0">
                <a:sym typeface="Wingdings" panose="05000000000000000000" pitchFamily="2" charset="2"/>
              </a:rPr>
              <a:t>Keine </a:t>
            </a:r>
            <a:r>
              <a:rPr lang="de-DE" sz="2400" dirty="0" err="1">
                <a:sym typeface="Wingdings" panose="05000000000000000000" pitchFamily="2" charset="2"/>
              </a:rPr>
              <a:t>Intellisense</a:t>
            </a:r>
            <a:r>
              <a:rPr lang="de-DE" sz="2400" dirty="0">
                <a:sym typeface="Wingdings" panose="05000000000000000000" pitchFamily="2" charset="2"/>
              </a:rPr>
              <a:t>  VS-Code AEG</a:t>
            </a:r>
          </a:p>
          <a:p>
            <a:pPr lvl="2"/>
            <a:r>
              <a:rPr lang="de-DE" sz="2100" dirty="0" err="1">
                <a:sym typeface="Wingdings" panose="05000000000000000000" pitchFamily="2" charset="2"/>
              </a:rPr>
              <a:t>Rebuild</a:t>
            </a:r>
            <a:r>
              <a:rPr lang="de-DE" sz="2100" dirty="0">
                <a:sym typeface="Wingdings" panose="05000000000000000000" pitchFamily="2" charset="2"/>
              </a:rPr>
              <a:t> </a:t>
            </a:r>
            <a:r>
              <a:rPr lang="de-DE" sz="2100" dirty="0" err="1">
                <a:sym typeface="Wingdings" panose="05000000000000000000" pitchFamily="2" charset="2"/>
              </a:rPr>
              <a:t>Intellisense</a:t>
            </a:r>
            <a:r>
              <a:rPr lang="de-DE" sz="2100" dirty="0">
                <a:sym typeface="Wingdings" panose="05000000000000000000" pitchFamily="2" charset="2"/>
              </a:rPr>
              <a:t> Index</a:t>
            </a:r>
            <a:endParaRPr lang="de-DE" sz="2100" dirty="0"/>
          </a:p>
          <a:p>
            <a:r>
              <a:rPr lang="de-DE" sz="2400" dirty="0"/>
              <a:t>Sonderzeichen im Pfad</a:t>
            </a:r>
          </a:p>
          <a:p>
            <a:r>
              <a:rPr lang="de-DE" sz="2400" dirty="0"/>
              <a:t>Verbundenes Laufwerk öffnen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44805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E3AC4-E913-43F5-82FF-127FB393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Erster Kontakt zum ESP </a:t>
            </a:r>
            <a:r>
              <a:rPr lang="de-DE" sz="2800" dirty="0">
                <a:sym typeface="Wingdings" panose="05000000000000000000" pitchFamily="2" charset="2"/>
              </a:rPr>
              <a:t> Serieller Monitor</a:t>
            </a:r>
            <a:endParaRPr lang="de-DE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61C662-7AE9-4BB7-BD19-A0158E6E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4525963"/>
          </a:xfrm>
        </p:spPr>
        <p:txBody>
          <a:bodyPr/>
          <a:lstStyle/>
          <a:p>
            <a:r>
              <a:rPr lang="de-DE" dirty="0"/>
              <a:t>Fehlersuche per Tracing</a:t>
            </a:r>
          </a:p>
        </p:txBody>
      </p:sp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107388B6-49DE-414D-A798-07E371D8CA1E}"/>
              </a:ext>
            </a:extLst>
          </p:cNvPr>
          <p:cNvSpPr/>
          <p:nvPr/>
        </p:nvSpPr>
        <p:spPr>
          <a:xfrm>
            <a:off x="3635896" y="5013176"/>
            <a:ext cx="36004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6A12B0-1462-4F0C-91CF-330826BD7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6075282" cy="45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4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18F43-15CC-46D2-81D9-0DAD8BEF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Terminal und Upload teilen sich 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77ADB-4353-4EBA-9A34-2E256054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Seriellen Monitor vor Upload immer beenden</a:t>
            </a:r>
          </a:p>
          <a:p>
            <a:pPr lvl="1"/>
            <a:r>
              <a:rPr lang="de-DE" dirty="0"/>
              <a:t>Teilen sich die serielle Schnittstelle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FE7131-20D2-4BB0-BABA-B81756AB1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089523"/>
            <a:ext cx="6781800" cy="771525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466855A9-DDD5-4804-81C4-36E8065B643D}"/>
              </a:ext>
            </a:extLst>
          </p:cNvPr>
          <p:cNvSpPr/>
          <p:nvPr/>
        </p:nvSpPr>
        <p:spPr>
          <a:xfrm>
            <a:off x="6300192" y="3099551"/>
            <a:ext cx="36004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831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92109-6A0E-447B-B87B-2C349ACC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Unleserlicher Output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C4D87E-CA21-4EB5-A18D-C2AC4B46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de-DE" sz="2000" dirty="0"/>
              <a:t>Baudrate des seriellen Monitors stimmt nicht mit Setup im Programm überein  (9600bps)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246343-4D87-4BA6-AAF8-D8F65BFF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56" y="2132856"/>
            <a:ext cx="8043688" cy="158417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B4A73A6-DB9A-4841-B0E4-F3AE35A98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701221"/>
            <a:ext cx="3939166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08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CA2F2-991A-4B2C-BB81-4977231C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 über platformio.ini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4478DE3-4546-4E6D-888F-E329D6782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412776"/>
            <a:ext cx="447574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09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6BA42-B6FF-4897-8D7D-05CDD35E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Wichtigste Shortcuts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E1FBD0-CACC-426B-B702-F6E0F72C6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r>
              <a:rPr lang="de-DE" sz="2000" dirty="0"/>
              <a:t>F12			Navigation zur Quelle</a:t>
            </a:r>
          </a:p>
          <a:p>
            <a:r>
              <a:rPr lang="de-DE" sz="2000" dirty="0"/>
              <a:t>Alt-o	Wechsel 	Header-File </a:t>
            </a:r>
            <a:r>
              <a:rPr lang="de-DE" sz="2000" dirty="0">
                <a:sym typeface="Wingdings" panose="05000000000000000000" pitchFamily="2" charset="2"/>
              </a:rPr>
              <a:t> CPP-File</a:t>
            </a:r>
          </a:p>
          <a:p>
            <a:r>
              <a:rPr lang="de-DE" sz="2000" dirty="0">
                <a:sym typeface="Wingdings" panose="05000000000000000000" pitchFamily="2" charset="2"/>
              </a:rPr>
              <a:t>Alt-Cursor </a:t>
            </a:r>
            <a:r>
              <a:rPr lang="de-DE" sz="2000" dirty="0" err="1">
                <a:sym typeface="Wingdings" panose="05000000000000000000" pitchFamily="2" charset="2"/>
              </a:rPr>
              <a:t>Left</a:t>
            </a:r>
            <a:r>
              <a:rPr lang="de-DE" sz="2000" dirty="0">
                <a:sym typeface="Wingdings" panose="05000000000000000000" pitchFamily="2" charset="2"/>
              </a:rPr>
              <a:t>	zurück</a:t>
            </a:r>
          </a:p>
          <a:p>
            <a:r>
              <a:rPr lang="de-DE" sz="2000" dirty="0">
                <a:sym typeface="Wingdings" panose="05000000000000000000" pitchFamily="2" charset="2"/>
              </a:rPr>
              <a:t>Alt-Cursor </a:t>
            </a:r>
            <a:r>
              <a:rPr lang="de-DE" sz="2000" dirty="0" err="1">
                <a:sym typeface="Wingdings" panose="05000000000000000000" pitchFamily="2" charset="2"/>
              </a:rPr>
              <a:t>right</a:t>
            </a:r>
            <a:r>
              <a:rPr lang="de-DE" sz="2000" dirty="0">
                <a:sym typeface="Wingdings" panose="05000000000000000000" pitchFamily="2" charset="2"/>
              </a:rPr>
              <a:t>	vor</a:t>
            </a:r>
          </a:p>
          <a:p>
            <a:r>
              <a:rPr lang="de-DE" sz="2000" dirty="0">
                <a:sym typeface="Wingdings" panose="05000000000000000000" pitchFamily="2" charset="2"/>
              </a:rPr>
              <a:t>Strg-#		Zeilenkommentar </a:t>
            </a:r>
            <a:r>
              <a:rPr lang="de-DE" sz="2000" dirty="0" err="1">
                <a:sym typeface="Wingdings" panose="05000000000000000000" pitchFamily="2" charset="2"/>
              </a:rPr>
              <a:t>togglen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EC177C-409B-4C7A-9929-21B44890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74" y="5140765"/>
            <a:ext cx="4712090" cy="7833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45E3E53-AED1-40B1-B091-76F5C6149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74" y="3068960"/>
            <a:ext cx="7995736" cy="1611262"/>
          </a:xfrm>
          <a:prstGeom prst="rect">
            <a:avLst/>
          </a:prstGeom>
        </p:spPr>
      </p:pic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F3BBE5A7-DC55-4137-A85E-21EA3EC6EBA2}"/>
              </a:ext>
            </a:extLst>
          </p:cNvPr>
          <p:cNvSpPr/>
          <p:nvPr/>
        </p:nvSpPr>
        <p:spPr>
          <a:xfrm>
            <a:off x="1115616" y="4392190"/>
            <a:ext cx="288032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1AA6D35E-0004-4D22-9BE0-02A651ABDB49}"/>
              </a:ext>
            </a:extLst>
          </p:cNvPr>
          <p:cNvSpPr/>
          <p:nvPr/>
        </p:nvSpPr>
        <p:spPr>
          <a:xfrm>
            <a:off x="1835696" y="5112270"/>
            <a:ext cx="158417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16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3BEA8-FF74-4E3E-A5B0-42B102B4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anlegen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F4BA68-30DE-47FB-ACEF-ABDBFD89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de-DE" dirty="0"/>
              <a:t>Projektverzeichnis anlegen</a:t>
            </a:r>
          </a:p>
          <a:p>
            <a:r>
              <a:rPr lang="de-DE" dirty="0"/>
              <a:t>Über CLI in Verzeichnis wechseln</a:t>
            </a:r>
          </a:p>
          <a:p>
            <a:r>
              <a:rPr lang="de-DE" dirty="0" err="1"/>
              <a:t>VsCode</a:t>
            </a:r>
            <a:r>
              <a:rPr lang="de-DE" dirty="0"/>
              <a:t> mit </a:t>
            </a:r>
            <a:r>
              <a:rPr lang="de-DE" dirty="0" err="1"/>
              <a:t>code</a:t>
            </a:r>
            <a:r>
              <a:rPr lang="de-DE" dirty="0"/>
              <a:t> . starten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96C4C6B-C925-40CE-8CE4-3991F8F4A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212976"/>
            <a:ext cx="4905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28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5060E-7C38-4CF8-B76C-4ED013A3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Shortcuts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856F8B-B274-4529-B92F-CB7861BE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de-DE" sz="2400" dirty="0"/>
              <a:t>F1			open </a:t>
            </a:r>
            <a:r>
              <a:rPr lang="de-DE" sz="2400" dirty="0" err="1"/>
              <a:t>command</a:t>
            </a:r>
            <a:r>
              <a:rPr lang="de-DE" sz="2400" dirty="0"/>
              <a:t> </a:t>
            </a:r>
            <a:r>
              <a:rPr lang="de-DE" sz="2400" dirty="0" err="1"/>
              <a:t>palette</a:t>
            </a:r>
            <a:endParaRPr lang="de-DE" sz="2400" dirty="0"/>
          </a:p>
          <a:p>
            <a:r>
              <a:rPr lang="de-DE" sz="2400" dirty="0"/>
              <a:t>F11			</a:t>
            </a:r>
            <a:r>
              <a:rPr lang="de-DE" sz="2400" dirty="0" err="1"/>
              <a:t>toggle</a:t>
            </a:r>
            <a:r>
              <a:rPr lang="de-DE" sz="2400" dirty="0"/>
              <a:t> Fullscreen</a:t>
            </a:r>
          </a:p>
          <a:p>
            <a:r>
              <a:rPr lang="de-DE" sz="2400" dirty="0" err="1"/>
              <a:t>Ctrl</a:t>
            </a:r>
            <a:r>
              <a:rPr lang="de-DE" sz="2400" dirty="0"/>
              <a:t> +/-		zoom in/out</a:t>
            </a:r>
          </a:p>
          <a:p>
            <a:r>
              <a:rPr lang="de-DE" sz="2400" dirty="0" err="1"/>
              <a:t>Ctrl</a:t>
            </a:r>
            <a:r>
              <a:rPr lang="de-DE" sz="2400" dirty="0"/>
              <a:t>-ö		Internal terminal</a:t>
            </a:r>
          </a:p>
          <a:p>
            <a:r>
              <a:rPr lang="de-DE" sz="2400" dirty="0"/>
              <a:t>Alt-Shift f		</a:t>
            </a:r>
            <a:r>
              <a:rPr lang="de-DE" sz="2400" dirty="0" err="1"/>
              <a:t>format</a:t>
            </a:r>
            <a:r>
              <a:rPr lang="de-DE" sz="2400" dirty="0"/>
              <a:t> </a:t>
            </a:r>
            <a:r>
              <a:rPr lang="de-DE" sz="2400" dirty="0" err="1"/>
              <a:t>document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 err="1"/>
              <a:t>Ctrl</a:t>
            </a:r>
            <a:r>
              <a:rPr lang="de-DE" sz="2400" dirty="0"/>
              <a:t>-k </a:t>
            </a:r>
            <a:r>
              <a:rPr lang="de-DE" sz="2400" dirty="0" err="1"/>
              <a:t>Ctrl</a:t>
            </a:r>
            <a:r>
              <a:rPr lang="de-DE" sz="2400" dirty="0"/>
              <a:t>-s		</a:t>
            </a:r>
            <a:r>
              <a:rPr lang="de-DE" sz="2400" dirty="0" err="1"/>
              <a:t>show</a:t>
            </a:r>
            <a:r>
              <a:rPr lang="de-DE" sz="2400" dirty="0"/>
              <a:t> </a:t>
            </a:r>
            <a:r>
              <a:rPr lang="de-DE" sz="2400" dirty="0" err="1"/>
              <a:t>shortcuts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63805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A6A36-4F2C-4307-AE7D-84389546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937777-ACC6-40A9-A271-BC8FF7663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de-DE" dirty="0"/>
              <a:t>Target: ESP8266 mit 80 </a:t>
            </a:r>
            <a:r>
              <a:rPr lang="de-DE" dirty="0" err="1"/>
              <a:t>kByte</a:t>
            </a:r>
            <a:r>
              <a:rPr lang="de-DE" dirty="0"/>
              <a:t> RAM und 4 Mbyte Flash</a:t>
            </a:r>
          </a:p>
          <a:p>
            <a:r>
              <a:rPr lang="de-DE" dirty="0"/>
              <a:t>Basisbibliotheken einbinden</a:t>
            </a:r>
          </a:p>
          <a:p>
            <a:r>
              <a:rPr lang="de-DE" dirty="0" err="1"/>
              <a:t>Compilieren</a:t>
            </a:r>
            <a:r>
              <a:rPr lang="de-DE" dirty="0"/>
              <a:t>, Linken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17C9C5-6EE6-450C-8F8F-D7F498D24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968" y="113198"/>
            <a:ext cx="2124075" cy="6000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DFBE9DE-E3B3-46B5-8E66-59624F500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429000"/>
            <a:ext cx="890971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13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DF56D-D7B6-4A75-8915-FEB35D11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- Ergebnis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1AF64-2642-4D87-964C-335D70460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980728"/>
            <a:ext cx="8229600" cy="4525963"/>
          </a:xfrm>
        </p:spPr>
        <p:txBody>
          <a:bodyPr/>
          <a:lstStyle/>
          <a:p>
            <a:r>
              <a:rPr lang="de-DE" sz="2000" dirty="0"/>
              <a:t>Flash: </a:t>
            </a:r>
            <a:r>
              <a:rPr lang="de-DE" sz="2000" dirty="0">
                <a:sym typeface="Wingdings" panose="05000000000000000000" pitchFamily="2" charset="2"/>
              </a:rPr>
              <a:t>Programmcode 221996 Bytes von 1MB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Flash wird auch für andere Zwecke verwendet (SPIFFS, OTA, …)</a:t>
            </a:r>
            <a:endParaRPr lang="de-DE" sz="1800" dirty="0"/>
          </a:p>
          <a:p>
            <a:r>
              <a:rPr lang="de-DE" sz="2000" dirty="0"/>
              <a:t>Daten verwendet für statische Variablen und für Stack und Heap</a:t>
            </a:r>
          </a:p>
          <a:p>
            <a:pPr lvl="1"/>
            <a:r>
              <a:rPr lang="de-DE" sz="1700" dirty="0"/>
              <a:t>80 </a:t>
            </a:r>
            <a:r>
              <a:rPr lang="de-DE" sz="1700" dirty="0" err="1"/>
              <a:t>kByte</a:t>
            </a:r>
            <a:r>
              <a:rPr lang="de-DE" sz="1700" dirty="0"/>
              <a:t> RAM ist nicht viel (rund 38% braucht schon </a:t>
            </a:r>
            <a:r>
              <a:rPr lang="de-DE" sz="1700" dirty="0" err="1"/>
              <a:t>Blinky</a:t>
            </a:r>
            <a:r>
              <a:rPr lang="de-DE" sz="1700" dirty="0"/>
              <a:t>)</a:t>
            </a:r>
          </a:p>
          <a:p>
            <a:pPr lvl="1"/>
            <a:r>
              <a:rPr lang="de-DE" sz="1700" dirty="0"/>
              <a:t>Dynamische Speicherverwaltung neigt zu Fragmentierung</a:t>
            </a:r>
          </a:p>
          <a:p>
            <a:pPr lvl="2"/>
            <a:r>
              <a:rPr lang="de-DE" sz="1400" dirty="0"/>
              <a:t>Kein </a:t>
            </a:r>
            <a:r>
              <a:rPr lang="de-DE" sz="1400" dirty="0" err="1"/>
              <a:t>GarbageCollector</a:t>
            </a:r>
            <a:r>
              <a:rPr lang="de-DE" sz="1400" dirty="0"/>
              <a:t> </a:t>
            </a:r>
            <a:r>
              <a:rPr lang="de-DE" sz="1400" dirty="0">
                <a:sym typeface="Wingdings" panose="05000000000000000000" pitchFamily="2" charset="2"/>
              </a:rPr>
              <a:t> Gefahr von </a:t>
            </a:r>
            <a:r>
              <a:rPr lang="de-DE" sz="1400" dirty="0" err="1">
                <a:sym typeface="Wingdings" panose="05000000000000000000" pitchFamily="2" charset="2"/>
              </a:rPr>
              <a:t>Memoryleaks</a:t>
            </a:r>
            <a:endParaRPr lang="de-DE" sz="1400" dirty="0"/>
          </a:p>
          <a:p>
            <a:pPr lvl="1"/>
            <a:r>
              <a:rPr lang="de-DE" sz="1700" dirty="0"/>
              <a:t>BSS für statisch allozierte Daten</a:t>
            </a:r>
          </a:p>
          <a:p>
            <a:pPr lvl="2"/>
            <a:r>
              <a:rPr lang="de-DE" sz="1700" dirty="0">
                <a:hlinkClick r:id="rId2"/>
              </a:rPr>
              <a:t>https://en.wikipedia.org/wiki/.bss</a:t>
            </a:r>
            <a:endParaRPr lang="de-DE" sz="1700" dirty="0"/>
          </a:p>
          <a:p>
            <a:pPr lvl="1"/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58D39E9-7435-406B-8996-10D99FB62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0" y="4221088"/>
            <a:ext cx="8838982" cy="1512168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1A5B5097-0EA1-483A-800E-FB5FA61B2F06}"/>
              </a:ext>
            </a:extLst>
          </p:cNvPr>
          <p:cNvSpPr/>
          <p:nvPr/>
        </p:nvSpPr>
        <p:spPr>
          <a:xfrm>
            <a:off x="35496" y="5157192"/>
            <a:ext cx="936104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2001F991-5829-49C6-AAB8-2BBFAC0AAEB6}"/>
              </a:ext>
            </a:extLst>
          </p:cNvPr>
          <p:cNvSpPr/>
          <p:nvPr/>
        </p:nvSpPr>
        <p:spPr>
          <a:xfrm>
            <a:off x="1403648" y="5157192"/>
            <a:ext cx="1800200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2356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2787BEA8-4BCB-4E2C-80E4-2883B1F66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52" y="2348880"/>
            <a:ext cx="7771228" cy="30050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82276F-FE07-434C-A00A-3A0134E7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Deploy and Run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39990-F650-4D9A-99F0-F5A24933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525963"/>
          </a:xfrm>
        </p:spPr>
        <p:txBody>
          <a:bodyPr/>
          <a:lstStyle/>
          <a:p>
            <a:r>
              <a:rPr lang="de-DE" sz="2400" dirty="0"/>
              <a:t>Virtual-</a:t>
            </a:r>
            <a:r>
              <a:rPr lang="de-DE" sz="2400" dirty="0" err="1"/>
              <a:t>ComPort</a:t>
            </a:r>
            <a:r>
              <a:rPr lang="de-DE" sz="2400" dirty="0"/>
              <a:t> wird automatisch erkannt</a:t>
            </a:r>
          </a:p>
          <a:p>
            <a:pPr lvl="1"/>
            <a:r>
              <a:rPr lang="de-DE" sz="2400" dirty="0"/>
              <a:t>Wenn nicht </a:t>
            </a:r>
            <a:r>
              <a:rPr lang="de-DE" sz="2400" dirty="0">
                <a:sym typeface="Wingdings" panose="05000000000000000000" pitchFamily="2" charset="2"/>
              </a:rPr>
              <a:t> Treiberinstallation prüfen</a:t>
            </a:r>
            <a:endParaRPr lang="de-DE" sz="2400" dirty="0"/>
          </a:p>
        </p:txBody>
      </p:sp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660F0C5A-A45F-4D24-9721-2F3AAF5B0876}"/>
              </a:ext>
            </a:extLst>
          </p:cNvPr>
          <p:cNvSpPr/>
          <p:nvPr/>
        </p:nvSpPr>
        <p:spPr>
          <a:xfrm>
            <a:off x="2123728" y="5065888"/>
            <a:ext cx="43204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997C716B-C651-4C98-9ABE-258B996D69BE}"/>
              </a:ext>
            </a:extLst>
          </p:cNvPr>
          <p:cNvSpPr/>
          <p:nvPr/>
        </p:nvSpPr>
        <p:spPr>
          <a:xfrm>
            <a:off x="323528" y="2689624"/>
            <a:ext cx="244827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9042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E3AC4-E913-43F5-82FF-127FB393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Erster Kontakt zum ESP </a:t>
            </a:r>
            <a:r>
              <a:rPr lang="de-DE" sz="2800" dirty="0">
                <a:sym typeface="Wingdings" panose="05000000000000000000" pitchFamily="2" charset="2"/>
              </a:rPr>
              <a:t> Serieller Monitor</a:t>
            </a:r>
            <a:endParaRPr lang="de-DE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61C662-7AE9-4BB7-BD19-A0158E6E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4525963"/>
          </a:xfrm>
        </p:spPr>
        <p:txBody>
          <a:bodyPr/>
          <a:lstStyle/>
          <a:p>
            <a:r>
              <a:rPr lang="de-DE" dirty="0"/>
              <a:t>Fehlersuche per Tracing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D285C28-53FD-4D52-BBE8-A880C3CCB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343150"/>
            <a:ext cx="5172075" cy="2914650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107388B6-49DE-414D-A798-07E371D8CA1E}"/>
              </a:ext>
            </a:extLst>
          </p:cNvPr>
          <p:cNvSpPr/>
          <p:nvPr/>
        </p:nvSpPr>
        <p:spPr>
          <a:xfrm>
            <a:off x="3635896" y="5013176"/>
            <a:ext cx="36004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234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18F43-15CC-46D2-81D9-0DAD8BEF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Terminal und Upload teilen sich 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77ADB-4353-4EBA-9A34-2E256054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Seriellen Monitor vor Upload immer beenden</a:t>
            </a:r>
          </a:p>
          <a:p>
            <a:pPr lvl="1"/>
            <a:r>
              <a:rPr lang="de-DE" dirty="0"/>
              <a:t>Teilen sich die serielle Schnittstelle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FE7131-20D2-4BB0-BABA-B81756AB1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089523"/>
            <a:ext cx="6781800" cy="771525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466855A9-DDD5-4804-81C4-36E8065B643D}"/>
              </a:ext>
            </a:extLst>
          </p:cNvPr>
          <p:cNvSpPr/>
          <p:nvPr/>
        </p:nvSpPr>
        <p:spPr>
          <a:xfrm>
            <a:off x="6300192" y="3099551"/>
            <a:ext cx="36004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678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CA2F2-991A-4B2C-BB81-4977231C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 über platformio.ini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BD62111-7941-4E77-BD7E-84B4A65F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8413"/>
            <a:ext cx="6336704" cy="368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78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59668-672D-4BF4-856C-9E1E3A1B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AB737E-4817-452D-AD50-35C9F3515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C5B022-14F9-41CD-B77B-B613E4170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464038"/>
            <a:ext cx="5040560" cy="392992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9E1B92-778C-493C-AFA5-4CDE990C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80412">
            <a:off x="4901882" y="3578169"/>
            <a:ext cx="2995950" cy="141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6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4829E72-5938-4EA8-B447-CB2C6EFF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31566"/>
            <a:ext cx="7344816" cy="52777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3484B02-8FD2-4BFF-9E86-6169BB21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PlatformIO</a:t>
            </a:r>
            <a:r>
              <a:rPr lang="de-DE" dirty="0"/>
              <a:t> - Home</a:t>
            </a:r>
          </a:p>
        </p:txBody>
      </p:sp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0174B118-ADFE-45D2-BF80-00F51B089B83}"/>
              </a:ext>
            </a:extLst>
          </p:cNvPr>
          <p:cNvSpPr/>
          <p:nvPr/>
        </p:nvSpPr>
        <p:spPr>
          <a:xfrm>
            <a:off x="1259632" y="5805263"/>
            <a:ext cx="1080120" cy="4666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6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827E4-326C-44E7-B591-AA1BD165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 über 500 Boards unterstützt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CC4A6E-E948-4EF0-A98A-7D5219E78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83BFE9-E455-4D89-8347-84D05AF5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481137"/>
            <a:ext cx="57435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8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35496-6A93-497B-B450-ECAB3BB1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Espressif</a:t>
            </a:r>
            <a:r>
              <a:rPr lang="de-DE" dirty="0"/>
              <a:t> ESP32 </a:t>
            </a:r>
            <a:r>
              <a:rPr lang="de-DE" dirty="0" err="1"/>
              <a:t>Dev</a:t>
            </a:r>
            <a:r>
              <a:rPr lang="de-DE" dirty="0"/>
              <a:t> Module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BA135-277B-4142-BFD3-F60CB68BB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907D611-AFDC-4A0A-8F43-5BE8163E9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75" y="1090286"/>
            <a:ext cx="5734850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4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A1DBA-6176-469B-A68D-16DDE705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verwenden als Basis Arduino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1A6ECC-B847-471C-B1D2-B96FC53E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4525963"/>
          </a:xfrm>
        </p:spPr>
        <p:txBody>
          <a:bodyPr/>
          <a:lstStyle/>
          <a:p>
            <a:r>
              <a:rPr lang="de-DE" dirty="0"/>
              <a:t>Jede Menge Libraries und Beispiele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9E971A-6418-4878-A572-1F3753995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99" y="2060848"/>
            <a:ext cx="529018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1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313B-7D5C-422F-AA00-1EAB0510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Geeignetes Verzeichnis auswählen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F18780-29CB-4C97-8BA2-B97A9375E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4525963"/>
          </a:xfrm>
        </p:spPr>
        <p:txBody>
          <a:bodyPr/>
          <a:lstStyle/>
          <a:p>
            <a:r>
              <a:rPr lang="de-DE" dirty="0"/>
              <a:t>Vorsicht bei Sonderzeichen im Pfad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04222C8-A65B-41DF-9FDB-1AFEA1F31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1988840"/>
            <a:ext cx="8006939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3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73A69-6E8F-40A4-8B2F-FF8AD0E6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Generierte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605FBC-6F8E-486F-B422-04E211D2B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525963"/>
          </a:xfrm>
        </p:spPr>
        <p:txBody>
          <a:bodyPr/>
          <a:lstStyle/>
          <a:p>
            <a:r>
              <a:rPr lang="de-DE" dirty="0"/>
              <a:t>Minimales </a:t>
            </a:r>
            <a:r>
              <a:rPr lang="de-DE" dirty="0" err="1"/>
              <a:t>Arduinoprogramm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F8AC4BA-C5CD-459F-AD55-B25B43FD2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9144000" cy="349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0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FDCB8-0651-494A-8778-365EFC0D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Läuft Infrastruktur </a:t>
            </a:r>
            <a:r>
              <a:rPr lang="de-DE" dirty="0" err="1"/>
              <a:t>Build</a:t>
            </a:r>
            <a:r>
              <a:rPr lang="de-DE" dirty="0" err="1">
                <a:sym typeface="Wingdings" panose="05000000000000000000" pitchFamily="2" charset="2"/>
              </a:rPr>
              <a:t>Run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6870C-E543-445F-90EA-1EEDF368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63277"/>
            <a:ext cx="8229600" cy="4525963"/>
          </a:xfrm>
        </p:spPr>
        <p:txBody>
          <a:bodyPr/>
          <a:lstStyle/>
          <a:p>
            <a:r>
              <a:rPr lang="de-DE" sz="2400" dirty="0"/>
              <a:t>Symbolleiste in Statusbar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Bibliotheken werden automatisch eingebunden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D2F6A1-ECF9-4B95-9AE0-02957DA83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529194"/>
            <a:ext cx="4270910" cy="113387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FCEC5D8-092B-4917-99D6-F22CC87F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60" y="3480180"/>
            <a:ext cx="8432879" cy="233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21544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364</Words>
  <Application>Microsoft Office PowerPoint</Application>
  <PresentationFormat>Bildschirmpräsentation (4:3)</PresentationFormat>
  <Paragraphs>91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27</vt:i4>
      </vt:variant>
    </vt:vector>
  </HeadingPairs>
  <TitlesOfParts>
    <vt:vector size="36" baseType="lpstr">
      <vt:lpstr>Arial</vt:lpstr>
      <vt:lpstr>Calibri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Erstes Projekt zum Test der Infrastruktur</vt:lpstr>
      <vt:lpstr>Projekt anlegen</vt:lpstr>
      <vt:lpstr>PlatformIO - Home</vt:lpstr>
      <vt:lpstr>Aktuell über 500 Boards unterstützt</vt:lpstr>
      <vt:lpstr>Espressif ESP32 Dev Module</vt:lpstr>
      <vt:lpstr>Wir verwenden als Basis Arduino</vt:lpstr>
      <vt:lpstr>Geeignetes Verzeichnis auswählen</vt:lpstr>
      <vt:lpstr>Generierte Anwendung</vt:lpstr>
      <vt:lpstr>Läuft Infrastruktur BuildRun</vt:lpstr>
      <vt:lpstr>Upload des Programms auf den ESP</vt:lpstr>
      <vt:lpstr>Codieren</vt:lpstr>
      <vt:lpstr>Probleme beim Hochladen</vt:lpstr>
      <vt:lpstr>Wenn LED nicht blinkt</vt:lpstr>
      <vt:lpstr>Bekannte Probleme</vt:lpstr>
      <vt:lpstr>Erster Kontakt zum ESP  Serieller Monitor</vt:lpstr>
      <vt:lpstr>Terminal und Upload teilen sich Port</vt:lpstr>
      <vt:lpstr>Unleserlicher Output</vt:lpstr>
      <vt:lpstr>Konfiguration über platformio.ini</vt:lpstr>
      <vt:lpstr>Wichtigste Shortcuts</vt:lpstr>
      <vt:lpstr>Weitere Shortcuts </vt:lpstr>
      <vt:lpstr>Build</vt:lpstr>
      <vt:lpstr>Build - Ergebnis</vt:lpstr>
      <vt:lpstr>Deploy and Run</vt:lpstr>
      <vt:lpstr>Erster Kontakt zum ESP  Serieller Monitor</vt:lpstr>
      <vt:lpstr>Terminal und Upload teilen sich Port</vt:lpstr>
      <vt:lpstr>Konfiguration über platformio.ini</vt:lpstr>
      <vt:lpstr>Ergebnis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Gerald Köck</cp:lastModifiedBy>
  <cp:revision>566</cp:revision>
  <dcterms:created xsi:type="dcterms:W3CDTF">2011-08-18T07:37:01Z</dcterms:created>
  <dcterms:modified xsi:type="dcterms:W3CDTF">2019-02-08T08:24:16Z</dcterms:modified>
</cp:coreProperties>
</file>