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3"/>
  </p:notesMasterIdLst>
  <p:handoutMasterIdLst>
    <p:handoutMasterId r:id="rId24"/>
  </p:handoutMasterIdLst>
  <p:sldIdLst>
    <p:sldId id="747" r:id="rId6"/>
    <p:sldId id="719" r:id="rId7"/>
    <p:sldId id="749" r:id="rId8"/>
    <p:sldId id="750" r:id="rId9"/>
    <p:sldId id="735" r:id="rId10"/>
    <p:sldId id="753" r:id="rId11"/>
    <p:sldId id="736" r:id="rId12"/>
    <p:sldId id="738" r:id="rId13"/>
    <p:sldId id="739" r:id="rId14"/>
    <p:sldId id="740" r:id="rId15"/>
    <p:sldId id="742" r:id="rId16"/>
    <p:sldId id="743" r:id="rId17"/>
    <p:sldId id="744" r:id="rId18"/>
    <p:sldId id="745" r:id="rId19"/>
    <p:sldId id="746" r:id="rId20"/>
    <p:sldId id="748" r:id="rId21"/>
    <p:sldId id="752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eigener</a:t>
            </a:r>
            <a:r>
              <a:rPr lang="en-US" dirty="0"/>
              <a:t> Libraries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9779A-62CD-0B41-8F54-A84B069D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073" y="-171400"/>
            <a:ext cx="8207375" cy="460816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600" b="1" dirty="0" err="1"/>
              <a:t>InternLED</a:t>
            </a:r>
            <a:endParaRPr lang="en-US" sz="6600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ED72AC2-710B-4D50-9B66-BA9F15FB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351184"/>
            <a:ext cx="3744416" cy="17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470F-3530-4123-9F52-9B11C571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 im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A2D3DE-0D8A-4084-AB41-778590FFE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dirty="0"/>
              <a:t>Zur verwendeten Klasse </a:t>
            </a:r>
            <a:r>
              <a:rPr lang="de-DE" dirty="0">
                <a:sym typeface="Wingdings" panose="05000000000000000000" pitchFamily="2" charset="2"/>
              </a:rPr>
              <a:t> Cursor und F12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Wechsel </a:t>
            </a:r>
            <a:r>
              <a:rPr lang="de-DE" dirty="0" err="1">
                <a:sym typeface="Wingdings" panose="05000000000000000000" pitchFamily="2" charset="2"/>
              </a:rPr>
              <a:t>cpp</a:t>
            </a:r>
            <a:r>
              <a:rPr lang="de-DE" dirty="0">
                <a:sym typeface="Wingdings" panose="05000000000000000000" pitchFamily="2" charset="2"/>
              </a:rPr>
              <a:t>  h mit Alt-o (bzw. am Mac ⌥-o)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765DCA-7077-4644-ADB5-73DFA8C0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03383"/>
            <a:ext cx="5520613" cy="10081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5E7C4F-0ADD-4FF3-A82D-4BBDA277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9212"/>
            <a:ext cx="59340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9F8D8-CFF7-45E9-8347-38E667BC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 - Headerdatei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645EC-0F25-47CC-987E-C8CCFF0E1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103687" cy="4608165"/>
          </a:xfrm>
        </p:spPr>
        <p:txBody>
          <a:bodyPr/>
          <a:lstStyle/>
          <a:p>
            <a:r>
              <a:rPr lang="de-DE" sz="2400" dirty="0" err="1"/>
              <a:t>InternLed</a:t>
            </a:r>
            <a:r>
              <a:rPr lang="de-DE" sz="2400" dirty="0"/>
              <a:t> ist Singleton</a:t>
            </a:r>
          </a:p>
          <a:p>
            <a:pPr lvl="1"/>
            <a:r>
              <a:rPr lang="de-DE" sz="2200" dirty="0"/>
              <a:t>Nutzmethoden</a:t>
            </a:r>
          </a:p>
          <a:p>
            <a:pPr lvl="1"/>
            <a:endParaRPr lang="de-DE" sz="2200" dirty="0"/>
          </a:p>
          <a:p>
            <a:r>
              <a:rPr lang="de-DE" sz="2400" dirty="0"/>
              <a:t>Interne Hilfsmethoden sind </a:t>
            </a:r>
            <a:r>
              <a:rPr lang="de-DE" sz="2400" dirty="0" err="1"/>
              <a:t>public</a:t>
            </a:r>
            <a:r>
              <a:rPr lang="de-DE" sz="2400" dirty="0"/>
              <a:t>, um Zugriff in C-</a:t>
            </a:r>
            <a:r>
              <a:rPr lang="de-DE" sz="2400" dirty="0" err="1"/>
              <a:t>Callbackfunktion</a:t>
            </a:r>
            <a:r>
              <a:rPr lang="de-DE" sz="2400" dirty="0"/>
              <a:t> per Singleton zu ermöglichen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915F7B-C4E6-44B1-9020-9FCF2051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08719"/>
            <a:ext cx="4479899" cy="5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1390-ED23-4EE4-9992-B128EA20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9A6AB-094B-45FB-856A-4A96C332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Konstruktor, Getter und Setter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B7FDEE-84A5-493B-B86A-2ACC53E3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5070"/>
            <a:ext cx="8229600" cy="21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C7EC6-4CEC-476A-809C-CAAFA1C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Blinken mit Start/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B4D7F-6522-4C4E-9635-EAAB5040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3239591" cy="4608165"/>
          </a:xfrm>
        </p:spPr>
        <p:txBody>
          <a:bodyPr/>
          <a:lstStyle/>
          <a:p>
            <a:r>
              <a:rPr lang="de-DE" dirty="0"/>
              <a:t>C-Funktionen</a:t>
            </a:r>
          </a:p>
          <a:p>
            <a:pPr lvl="1"/>
            <a:r>
              <a:rPr lang="de-DE" dirty="0" err="1"/>
              <a:t>flip</a:t>
            </a:r>
            <a:r>
              <a:rPr lang="de-DE" dirty="0"/>
              <a:t>()</a:t>
            </a:r>
          </a:p>
          <a:p>
            <a:r>
              <a:rPr lang="de-DE" dirty="0" err="1"/>
              <a:t>Instanzmethoden</a:t>
            </a:r>
            <a:endParaRPr lang="de-DE" dirty="0"/>
          </a:p>
          <a:p>
            <a:pPr lvl="1"/>
            <a:r>
              <a:rPr lang="de-DE" dirty="0" err="1"/>
              <a:t>blinkFast</a:t>
            </a:r>
            <a:r>
              <a:rPr lang="de-DE" dirty="0"/>
              <a:t>()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519D5F-E46E-4D31-98D7-63DEE04F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628800"/>
            <a:ext cx="530843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83F25-C553-4B83-9B41-D0177821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Blinken mit Zähler – Callback-Funktion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03C8B-0F82-4F83-9048-7A8DB425F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8808F6-1ECC-4AAB-BD52-99415009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84337"/>
            <a:ext cx="8579296" cy="497701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02E94221-520C-4709-9FCF-15574E8FAB1E}"/>
              </a:ext>
            </a:extLst>
          </p:cNvPr>
          <p:cNvSpPr/>
          <p:nvPr/>
        </p:nvSpPr>
        <p:spPr>
          <a:xfrm>
            <a:off x="1115616" y="5301208"/>
            <a:ext cx="51125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5C172D9C-AA06-499A-AA04-88A5981CF8CC}"/>
              </a:ext>
            </a:extLst>
          </p:cNvPr>
          <p:cNvSpPr/>
          <p:nvPr/>
        </p:nvSpPr>
        <p:spPr>
          <a:xfrm>
            <a:off x="251520" y="2132856"/>
            <a:ext cx="17281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D29FEACC-4ADA-47E7-BC00-CDF475FF7898}"/>
              </a:ext>
            </a:extLst>
          </p:cNvPr>
          <p:cNvSpPr/>
          <p:nvPr/>
        </p:nvSpPr>
        <p:spPr>
          <a:xfrm>
            <a:off x="611560" y="4293096"/>
            <a:ext cx="9361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3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46314-5F9C-4800-AFC0-5DAE6620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initial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64726-2265-48FB-8678-FE8B28DC8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Anzahl und Dauer der Perioden sind in Feldern 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B0408-1A16-4005-9883-87DAB019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718318" cy="3960440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6908300A-B345-4FB5-BAD2-FB934A583950}"/>
              </a:ext>
            </a:extLst>
          </p:cNvPr>
          <p:cNvSpPr/>
          <p:nvPr/>
        </p:nvSpPr>
        <p:spPr>
          <a:xfrm>
            <a:off x="1115616" y="2276872"/>
            <a:ext cx="61206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51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9158A-77A2-4CAB-B813-E7EF827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ist Standard C-Funktion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88984-786D-49B9-843F-34B626C72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80728"/>
            <a:ext cx="8207375" cy="4608165"/>
          </a:xfrm>
        </p:spPr>
        <p:txBody>
          <a:bodyPr/>
          <a:lstStyle/>
          <a:p>
            <a:r>
              <a:rPr lang="de-DE" sz="2000" dirty="0"/>
              <a:t>Für Zugriff auf Felder benötigt Callback-Funktion Singleton mit Getter/Setter auf eigentlich private Felder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FC61C1-462A-4E75-9296-348C3459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" y="1988840"/>
            <a:ext cx="8969261" cy="4104803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8012E296-3F6F-4454-9254-8564D99C457E}"/>
              </a:ext>
            </a:extLst>
          </p:cNvPr>
          <p:cNvSpPr/>
          <p:nvPr/>
        </p:nvSpPr>
        <p:spPr>
          <a:xfrm>
            <a:off x="323528" y="2780928"/>
            <a:ext cx="49685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77B80C53-7A76-4DA4-93FE-E3B9E39A1558}"/>
              </a:ext>
            </a:extLst>
          </p:cNvPr>
          <p:cNvSpPr/>
          <p:nvPr/>
        </p:nvSpPr>
        <p:spPr>
          <a:xfrm>
            <a:off x="827584" y="4509120"/>
            <a:ext cx="35283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CF19735-8C97-42CE-83EF-0676B08C665B}"/>
              </a:ext>
            </a:extLst>
          </p:cNvPr>
          <p:cNvSpPr/>
          <p:nvPr/>
        </p:nvSpPr>
        <p:spPr>
          <a:xfrm>
            <a:off x="1043608" y="5301208"/>
            <a:ext cx="53285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84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48A89-A5EB-425F-94B2-C43C5B94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im seriellen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25293-81A0-4F92-BC1F-5444768CF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745A43-9F45-48C2-98D2-1A2B5583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00808"/>
            <a:ext cx="4032446" cy="27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eigener 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908720"/>
            <a:ext cx="8370623" cy="4631777"/>
          </a:xfrm>
        </p:spPr>
        <p:txBody>
          <a:bodyPr/>
          <a:lstStyle/>
          <a:p>
            <a:r>
              <a:rPr lang="de-DE" sz="2400" dirty="0"/>
              <a:t>Ziele</a:t>
            </a:r>
          </a:p>
          <a:p>
            <a:pPr lvl="1"/>
            <a:r>
              <a:rPr lang="de-DE" sz="2200" dirty="0"/>
              <a:t>Kapselung von wiederverwendbaren Funktionalitäten in C++-Klassen</a:t>
            </a:r>
          </a:p>
          <a:p>
            <a:pPr lvl="2"/>
            <a:r>
              <a:rPr lang="de-DE" sz="2000" dirty="0"/>
              <a:t>Codeverdopplung durch </a:t>
            </a:r>
            <a:r>
              <a:rPr lang="de-DE" sz="2000" dirty="0" err="1"/>
              <a:t>copy</a:t>
            </a:r>
            <a:r>
              <a:rPr lang="de-DE" sz="2000" dirty="0"/>
              <a:t> &amp; </a:t>
            </a:r>
            <a:r>
              <a:rPr lang="de-DE" sz="2000" dirty="0" err="1"/>
              <a:t>paste</a:t>
            </a:r>
            <a:r>
              <a:rPr lang="de-DE" sz="2000" dirty="0"/>
              <a:t> verhindern</a:t>
            </a:r>
          </a:p>
          <a:p>
            <a:pPr lvl="1"/>
            <a:r>
              <a:rPr lang="de-DE" sz="2200" dirty="0"/>
              <a:t>Vermeidung globaler Elemente (Funktionen, Variablen)</a:t>
            </a:r>
          </a:p>
          <a:p>
            <a:pPr lvl="1"/>
            <a:endParaRPr lang="de-DE" sz="2200" dirty="0"/>
          </a:p>
          <a:p>
            <a:r>
              <a:rPr lang="de-DE" sz="2400" dirty="0" err="1"/>
              <a:t>InternLed</a:t>
            </a:r>
            <a:endParaRPr lang="de-DE" sz="2400" dirty="0"/>
          </a:p>
          <a:p>
            <a:pPr lvl="1"/>
            <a:r>
              <a:rPr lang="de-DE" sz="2200" dirty="0"/>
              <a:t>Interne Led zur „</a:t>
            </a:r>
            <a:r>
              <a:rPr lang="de-DE" sz="2200" dirty="0" err="1"/>
              <a:t>Notification</a:t>
            </a:r>
            <a:r>
              <a:rPr lang="de-DE" sz="2200" dirty="0"/>
              <a:t>“ einsetzen</a:t>
            </a:r>
          </a:p>
          <a:p>
            <a:pPr lvl="2"/>
            <a:r>
              <a:rPr lang="de-DE" sz="2000" dirty="0"/>
              <a:t>Schnelles Blinken, langsames Blinken</a:t>
            </a:r>
          </a:p>
          <a:p>
            <a:pPr lvl="2"/>
            <a:r>
              <a:rPr lang="de-DE" sz="2000" dirty="0"/>
              <a:t>Starten und Stoppen oder bestimmte Anzahl von Blinkvorgängen</a:t>
            </a:r>
          </a:p>
          <a:p>
            <a:pPr lvl="1"/>
            <a:r>
              <a:rPr lang="de-DE" sz="2200" dirty="0" err="1"/>
              <a:t>Tickerklasse</a:t>
            </a:r>
            <a:r>
              <a:rPr lang="de-DE" sz="2200" dirty="0"/>
              <a:t> kapselt </a:t>
            </a:r>
            <a:r>
              <a:rPr lang="de-DE" sz="2200" dirty="0" err="1"/>
              <a:t>Timer</a:t>
            </a:r>
            <a:r>
              <a:rPr lang="de-DE" sz="2200" dirty="0"/>
              <a:t>-Interrupt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E3F55-196F-4B84-B1B9-C26DB9886736}"/>
              </a:ext>
            </a:extLst>
          </p:cNvPr>
          <p:cNvSpPr txBox="1"/>
          <p:nvPr/>
        </p:nvSpPr>
        <p:spPr>
          <a:xfrm rot="20109396">
            <a:off x="225894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5453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1CADE-BFC1-419E-BFA1-1E98069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Verwaltung der 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7B058-93EE-42A1-9D4A-888F35754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Erleichtert die Zusammenarbeit im Team</a:t>
            </a:r>
          </a:p>
          <a:p>
            <a:r>
              <a:rPr lang="de-DE" dirty="0"/>
              <a:t>Externe Bibliotheken werden auch lokal verwaltet</a:t>
            </a:r>
          </a:p>
          <a:p>
            <a:pPr lvl="1"/>
            <a:r>
              <a:rPr lang="de-DE" dirty="0"/>
              <a:t>Auch ohne Internet verwendbar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9FBD52-7C57-4131-AF65-8AB31703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5126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4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702D-362A-4516-9F77-55D316D1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thirtparty</a:t>
            </a:r>
            <a:r>
              <a:rPr lang="de-DE" dirty="0"/>
              <a:t>-Libraries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44E1F-0532-467D-AE24-6B90C8AC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A58E86-1DDA-4F53-AB7A-6833C9EE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02265"/>
            <a:ext cx="4104456" cy="43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ED72-6BF7-43D2-95CB-F996484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r>
              <a:rPr lang="de-DE" dirty="0"/>
              <a:t> – Libraries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339F22-D6DE-455C-8513-7646F9466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1728192"/>
          </a:xfrm>
        </p:spPr>
        <p:txBody>
          <a:bodyPr/>
          <a:lstStyle/>
          <a:p>
            <a:r>
              <a:rPr lang="de-DE" sz="2400" dirty="0"/>
              <a:t>Nicht nur projektspezifisch</a:t>
            </a:r>
          </a:p>
          <a:p>
            <a:r>
              <a:rPr lang="de-DE" sz="2400" dirty="0"/>
              <a:t>Eigenes Bibliotheksverzeichnis</a:t>
            </a:r>
          </a:p>
          <a:p>
            <a:pPr lvl="1"/>
            <a:r>
              <a:rPr lang="de-DE" sz="2000" dirty="0"/>
              <a:t>Mehrere Verzeichnisse sind möglich</a:t>
            </a:r>
          </a:p>
          <a:p>
            <a:pPr lvl="1"/>
            <a:r>
              <a:rPr lang="de-DE" sz="2000" dirty="0"/>
              <a:t>Konfiguration für Windows, Linux und Mac parallel möglich</a:t>
            </a:r>
          </a:p>
          <a:p>
            <a:pPr marL="541337" lvl="1" indent="0">
              <a:buNone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80DA57-B07A-4BDE-9080-F456A919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95" y="2745666"/>
            <a:ext cx="732574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424EF-F0CB-41B7-A3D4-67C10631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– Netzlaufwerk P: mappen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A0557-7707-41D0-B14A-32DE892E8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08720"/>
            <a:ext cx="8207375" cy="4608165"/>
          </a:xfrm>
        </p:spPr>
        <p:txBody>
          <a:bodyPr/>
          <a:lstStyle/>
          <a:p>
            <a:r>
              <a:rPr lang="de-DE" dirty="0"/>
              <a:t>Alternativ mit </a:t>
            </a:r>
            <a:r>
              <a:rPr lang="de-DE" dirty="0" err="1"/>
              <a:t>subst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9CC54-FC24-407C-8A01-970D40B0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7154273" cy="135273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308944-FEC3-402D-B860-34682DCF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43990"/>
            <a:ext cx="6048672" cy="33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7AA43-74FC-4DA1-B77E-7ED0E0AF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 Bibliothek ein 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9A053F-2FE2-4C81-BE7E-F86D87F09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13123"/>
            <a:ext cx="4823767" cy="4608165"/>
          </a:xfrm>
        </p:spPr>
        <p:txBody>
          <a:bodyPr/>
          <a:lstStyle/>
          <a:p>
            <a:r>
              <a:rPr lang="de-DE" dirty="0" err="1"/>
              <a:t>src</a:t>
            </a:r>
            <a:r>
              <a:rPr lang="de-DE" dirty="0"/>
              <a:t> mit Headerdatei und Codedatei</a:t>
            </a:r>
          </a:p>
          <a:p>
            <a:pPr lvl="1"/>
            <a:r>
              <a:rPr lang="de-DE" dirty="0"/>
              <a:t>Name muss dem Bibliotheksnamen entsprechen</a:t>
            </a:r>
          </a:p>
          <a:p>
            <a:r>
              <a:rPr lang="de-DE" dirty="0"/>
              <a:t>Doku mit md-Doku</a:t>
            </a:r>
          </a:p>
          <a:p>
            <a:r>
              <a:rPr lang="de-DE" dirty="0" err="1"/>
              <a:t>Testapps</a:t>
            </a:r>
            <a:r>
              <a:rPr lang="de-DE" dirty="0"/>
              <a:t> demonstrieren die Verwendung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68FAE6-BCFB-483A-85CF-7677524F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556792"/>
            <a:ext cx="2775807" cy="41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596D1-D709-4164-9AC7-FCC82761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Testprogramm liegt in anderem Folder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1138F-13D1-4A92-994B-9BB809020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3083"/>
            <a:ext cx="8207375" cy="4608165"/>
          </a:xfrm>
        </p:spPr>
        <p:txBody>
          <a:bodyPr/>
          <a:lstStyle/>
          <a:p>
            <a:r>
              <a:rPr lang="de-DE" sz="2400" dirty="0"/>
              <a:t>Verweis auf Bibliothek</a:t>
            </a:r>
          </a:p>
          <a:p>
            <a:r>
              <a:rPr lang="de-DE" sz="2400" dirty="0"/>
              <a:t>#</a:t>
            </a:r>
            <a:r>
              <a:rPr lang="de-DE" sz="2400" dirty="0" err="1"/>
              <a:t>define</a:t>
            </a:r>
            <a:r>
              <a:rPr lang="de-DE" sz="2400" dirty="0"/>
              <a:t> für </a:t>
            </a:r>
            <a:r>
              <a:rPr lang="de-DE" sz="2400" dirty="0" err="1"/>
              <a:t>Builtin</a:t>
            </a:r>
            <a:r>
              <a:rPr lang="de-DE" sz="2400" dirty="0"/>
              <a:t>-LED</a:t>
            </a:r>
          </a:p>
          <a:p>
            <a:r>
              <a:rPr lang="de-DE" sz="2400" dirty="0"/>
              <a:t>Singleton </a:t>
            </a:r>
            <a:r>
              <a:rPr lang="de-DE" sz="2400" dirty="0" err="1"/>
              <a:t>InternLed</a:t>
            </a:r>
            <a:r>
              <a:rPr lang="de-DE" sz="2400" dirty="0"/>
              <a:t> mit LED-Pin initialisieren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45E9B0-3F1E-4167-9E7A-DFA80973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17279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35FF-2C00-427F-9E2A-6F7684E8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 prüft Funktionalität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2BBE6-A737-40E7-9C1E-16197EBA7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321F95-7A1D-41FE-AEB2-13BF59B3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59950"/>
            <a:ext cx="5400600" cy="48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7522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Bildschirmpräsentation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Erstellen eigener Libraries </vt:lpstr>
      <vt:lpstr>Erstellen eigener Bibliotheken</vt:lpstr>
      <vt:lpstr>Strukturierte Verwaltung der Bibliotheken</vt:lpstr>
      <vt:lpstr>Beispiel thirtparty-Libraries</vt:lpstr>
      <vt:lpstr>PlatformIO – Libraries konfigurieren</vt:lpstr>
      <vt:lpstr>Windows – Netzlaufwerk P: mappen </vt:lpstr>
      <vt:lpstr>Je Bibliothek ein Verzeichnis</vt:lpstr>
      <vt:lpstr>Testprogramm liegt in anderem Folder</vt:lpstr>
      <vt:lpstr>Hauptprogramm prüft Funktionalität</vt:lpstr>
      <vt:lpstr>Navigation im Code</vt:lpstr>
      <vt:lpstr>Bibliothek - Headerdatei</vt:lpstr>
      <vt:lpstr>Implementierung</vt:lpstr>
      <vt:lpstr>Blinken mit Start/Stop</vt:lpstr>
      <vt:lpstr>Blinken mit Zähler – Callback-Funktion</vt:lpstr>
      <vt:lpstr>Callback initial starten</vt:lpstr>
      <vt:lpstr>Callback ist Standard C-Funktion</vt:lpstr>
      <vt:lpstr>Ausgabe im seriellen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594</cp:revision>
  <dcterms:created xsi:type="dcterms:W3CDTF">2011-08-18T07:37:01Z</dcterms:created>
  <dcterms:modified xsi:type="dcterms:W3CDTF">2019-02-08T08:43:16Z</dcterms:modified>
</cp:coreProperties>
</file>