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8"/>
  </p:notesMasterIdLst>
  <p:handoutMasterIdLst>
    <p:handoutMasterId r:id="rId9"/>
  </p:handoutMasterIdLst>
  <p:sldIdLst>
    <p:sldId id="673" r:id="rId2"/>
    <p:sldId id="678" r:id="rId3"/>
    <p:sldId id="675" r:id="rId4"/>
    <p:sldId id="674" r:id="rId5"/>
    <p:sldId id="676" r:id="rId6"/>
    <p:sldId id="677" r:id="rId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20.06.2019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20.06.2019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08397-9501-41F1-9B9F-453EFC72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7CEDD-5245-492B-A4AD-E6B4DF64E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Powersensor TA12-100</a:t>
            </a:r>
          </a:p>
        </p:txBody>
      </p:sp>
    </p:spTree>
    <p:extLst>
      <p:ext uri="{BB962C8B-B14F-4D97-AF65-F5344CB8AC3E}">
        <p14:creationId xmlns:p14="http://schemas.microsoft.com/office/powerpoint/2010/main" val="395475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161B4-E72A-48A4-8B19-689FC5B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 der Sensorverwaltung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8190F-CE7F-45EE-AE3C-2B2ACFC1B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DE" sz="2000" dirty="0"/>
              <a:t>Abstrakte Basisklasse übernimmt:</a:t>
            </a:r>
          </a:p>
          <a:p>
            <a:pPr lvl="1"/>
            <a:r>
              <a:rPr lang="de-DE" sz="1800" dirty="0"/>
              <a:t>Kommunikation über MQTT</a:t>
            </a:r>
          </a:p>
          <a:p>
            <a:pPr lvl="2"/>
            <a:r>
              <a:rPr lang="de-DE" sz="1800" dirty="0"/>
              <a:t>Berücksichtigung Threshold, Übertragung mindestens alle 15 Minuten</a:t>
            </a:r>
          </a:p>
          <a:p>
            <a:pPr lvl="1"/>
            <a:r>
              <a:rPr lang="de-DE" sz="1800" dirty="0"/>
              <a:t>Überprüft auf minimale und maximale Werte für den Sensor</a:t>
            </a:r>
          </a:p>
          <a:p>
            <a:pPr lvl="1"/>
            <a:r>
              <a:rPr lang="de-DE" sz="1800" dirty="0"/>
              <a:t>Statische Hilfsmethoden</a:t>
            </a:r>
          </a:p>
          <a:p>
            <a:pPr lvl="2"/>
            <a:r>
              <a:rPr lang="de-DE" sz="1800" dirty="0" err="1"/>
              <a:t>getPinState</a:t>
            </a:r>
            <a:r>
              <a:rPr lang="de-DE" sz="1800" dirty="0"/>
              <a:t>()</a:t>
            </a:r>
          </a:p>
          <a:p>
            <a:r>
              <a:rPr lang="de-DE" sz="2000" dirty="0"/>
              <a:t>Aufgaben konkreter Sensoren</a:t>
            </a:r>
          </a:p>
          <a:p>
            <a:pPr lvl="1"/>
            <a:r>
              <a:rPr lang="de-DE" sz="1800" dirty="0"/>
              <a:t>Aktuellen Messwert ermitteln</a:t>
            </a:r>
          </a:p>
          <a:p>
            <a:pPr lvl="2"/>
            <a:r>
              <a:rPr lang="de-DE" sz="1800" dirty="0"/>
              <a:t>Bei weniger zeitkritischen Sensorabfragen </a:t>
            </a:r>
            <a:r>
              <a:rPr lang="de-DE" sz="1800" dirty="0">
                <a:sym typeface="Wingdings" panose="05000000000000000000" pitchFamily="2" charset="2"/>
              </a:rPr>
              <a:t> Sensorwert direkt auslesen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Bei zeitaufwändigen Ermittlungen  im Hintergrund messen und über Variable zur Verfügung stellen</a:t>
            </a:r>
            <a:endParaRPr lang="de-DE" sz="1800" dirty="0"/>
          </a:p>
          <a:p>
            <a:pPr lvl="1"/>
            <a:r>
              <a:rPr lang="de-DE" sz="1800" dirty="0"/>
              <a:t>Überschreiben </a:t>
            </a:r>
            <a:r>
              <a:rPr lang="de-DE" sz="1800" dirty="0" err="1"/>
              <a:t>measure</a:t>
            </a:r>
            <a:r>
              <a:rPr lang="de-DE" sz="1800" dirty="0"/>
              <a:t>() </a:t>
            </a:r>
            <a:r>
              <a:rPr lang="de-DE" sz="1800" dirty="0">
                <a:sym typeface="Wingdings" panose="05000000000000000000" pitchFamily="2" charset="2"/>
              </a:rPr>
              <a:t> mit </a:t>
            </a:r>
            <a:r>
              <a:rPr lang="de-DE" sz="1800" dirty="0" err="1">
                <a:sym typeface="Wingdings" panose="05000000000000000000" pitchFamily="2" charset="2"/>
              </a:rPr>
              <a:t>setMeasurement</a:t>
            </a:r>
            <a:r>
              <a:rPr lang="de-DE" sz="1800" dirty="0">
                <a:sym typeface="Wingdings" panose="05000000000000000000" pitchFamily="2" charset="2"/>
              </a:rPr>
              <a:t>() konkreten Messwert setzen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934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496CB-E09C-412F-BC39-AC2EEF52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9FC1C-C4C0-4393-9DA6-589795902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HLW8012 </a:t>
            </a:r>
            <a:r>
              <a:rPr lang="de-DE" dirty="0">
                <a:sym typeface="Wingdings" panose="05000000000000000000" pitchFamily="2" charset="2"/>
              </a:rPr>
              <a:t> keine vollständige galvanische Trennung 230V  Logik (FI fällt unter Umständen)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Keine Schülerprojekte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r>
              <a:rPr lang="de-DE" dirty="0"/>
              <a:t>TA12-100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Vollständige galvanische Trennung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58AC4A-BD39-4FBF-9292-6823E66D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58" y="2735876"/>
            <a:ext cx="3347864" cy="1673932"/>
          </a:xfrm>
          <a:prstGeom prst="rect">
            <a:avLst/>
          </a:prstGeom>
        </p:spPr>
      </p:pic>
      <p:sp>
        <p:nvSpPr>
          <p:cNvPr id="5" name="AutoShape 2" descr="Electricity Meter">
            <a:extLst>
              <a:ext uri="{FF2B5EF4-FFF2-40B4-BE49-F238E27FC236}">
                <a16:creationId xmlns:a16="http://schemas.microsoft.com/office/drawing/2014/main" id="{DB8DF152-EEA8-4B96-B268-C501851C9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7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FD9C7F-225D-412D-927A-8F0E5BC2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325122"/>
            <a:ext cx="2438267" cy="24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41B69-3771-40E7-BC9F-CD912A7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TA12-100 - Bezugsquelle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853A9-E589-496B-B8EC-CA76E1BD0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6DEC21-6B51-4054-8090-AED27BD3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13115"/>
            <a:ext cx="7776864" cy="36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1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090CA-3627-45A1-A8C0-5988A8E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8F2D1B-489B-4E88-AA8B-334B1A251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041" y="980728"/>
            <a:ext cx="8207375" cy="4608165"/>
          </a:xfrm>
        </p:spPr>
        <p:txBody>
          <a:bodyPr/>
          <a:lstStyle/>
          <a:p>
            <a:r>
              <a:rPr lang="de-DE" sz="2000" dirty="0"/>
              <a:t>ADC1 (Channel 6) über GPIO34</a:t>
            </a:r>
          </a:p>
          <a:p>
            <a:r>
              <a:rPr lang="de-DE" sz="2000" dirty="0"/>
              <a:t>GND</a:t>
            </a:r>
          </a:p>
          <a:p>
            <a:r>
              <a:rPr lang="de-DE" sz="2000" dirty="0"/>
              <a:t>N wird nicht beschaltet</a:t>
            </a:r>
          </a:p>
          <a:p>
            <a:endParaRPr lang="de-DE" sz="2000" dirty="0"/>
          </a:p>
          <a:p>
            <a:r>
              <a:rPr lang="de-DE" sz="2000" dirty="0"/>
              <a:t>Phase 2 * durch Kern führen</a:t>
            </a:r>
          </a:p>
          <a:p>
            <a:r>
              <a:rPr lang="de-DE" sz="2000" dirty="0"/>
              <a:t>Messbereich </a:t>
            </a:r>
            <a:br>
              <a:rPr lang="de-DE" sz="2000" dirty="0"/>
            </a:br>
            <a:r>
              <a:rPr lang="de-DE" sz="2000" dirty="0"/>
              <a:t>erweitern </a:t>
            </a:r>
            <a:r>
              <a:rPr lang="de-DE" sz="2000" dirty="0">
                <a:sym typeface="Wingdings" panose="05000000000000000000" pitchFamily="2" charset="2"/>
              </a:rPr>
              <a:t>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1 * durch Kern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B19147-7977-4DA1-AF0A-2C13B2BB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46794"/>
            <a:ext cx="6660232" cy="38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40683-C0D0-4417-8CD3-705FD61E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Power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605B4-3115-4F51-B6E0-B76D7A049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400" dirty="0"/>
              <a:t>In einem Hintergrundtask wird die Leistung alle Sekunden gemessen</a:t>
            </a:r>
          </a:p>
          <a:p>
            <a:pPr lvl="1"/>
            <a:r>
              <a:rPr lang="de-DE" sz="2000" dirty="0"/>
              <a:t>Bei 50 Hz </a:t>
            </a:r>
            <a:r>
              <a:rPr lang="de-DE" sz="2000" dirty="0">
                <a:sym typeface="Wingdings" panose="05000000000000000000" pitchFamily="2" charset="2"/>
              </a:rPr>
              <a:t> Periodendauer 20 </a:t>
            </a:r>
            <a:r>
              <a:rPr lang="de-DE" sz="2000" dirty="0" err="1">
                <a:sym typeface="Wingdings" panose="05000000000000000000" pitchFamily="2" charset="2"/>
              </a:rPr>
              <a:t>ms</a:t>
            </a:r>
            <a:endParaRPr lang="de-DE" sz="2000" dirty="0">
              <a:sym typeface="Wingdings" panose="05000000000000000000" pitchFamily="2" charset="2"/>
            </a:endParaRPr>
          </a:p>
          <a:p>
            <a:pPr lvl="2"/>
            <a:r>
              <a:rPr lang="de-DE" sz="2000" dirty="0">
                <a:sym typeface="Wingdings" panose="05000000000000000000" pitchFamily="2" charset="2"/>
              </a:rPr>
              <a:t>Zwei Perioden lang messen</a:t>
            </a:r>
          </a:p>
          <a:p>
            <a:pPr lvl="2"/>
            <a:r>
              <a:rPr lang="de-DE" sz="2000" dirty="0">
                <a:sym typeface="Wingdings" panose="05000000000000000000" pitchFamily="2" charset="2"/>
              </a:rPr>
              <a:t>Empirisch ermittelt  1000 Messungen</a:t>
            </a:r>
          </a:p>
          <a:p>
            <a:pPr lvl="1"/>
            <a:r>
              <a:rPr lang="de-DE" sz="2000" dirty="0" err="1">
                <a:sym typeface="Wingdings" panose="05000000000000000000" pitchFamily="2" charset="2"/>
              </a:rPr>
              <a:t>Aufintegrieren</a:t>
            </a:r>
            <a:r>
              <a:rPr lang="de-DE" sz="2000" dirty="0">
                <a:sym typeface="Wingdings" panose="05000000000000000000" pitchFamily="2" charset="2"/>
              </a:rPr>
              <a:t> der Messwerte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Über Proportionalitätskonstante auf Leistung umrechnen</a:t>
            </a:r>
          </a:p>
          <a:p>
            <a:pPr lvl="2"/>
            <a:r>
              <a:rPr lang="de-DE" sz="2000" dirty="0">
                <a:sym typeface="Wingdings" panose="05000000000000000000" pitchFamily="2" charset="2"/>
              </a:rPr>
              <a:t>Mit Leistungsmessgerät vergleichen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Letzter Messwert Wert steht zur Abfrage bereit</a:t>
            </a:r>
          </a:p>
          <a:p>
            <a:pPr lvl="1"/>
            <a:r>
              <a:rPr lang="de-DE" sz="2200" dirty="0">
                <a:sym typeface="Wingdings" panose="05000000000000000000" pitchFamily="2" charset="2"/>
              </a:rPr>
              <a:t>-1 im Fehlerfall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3523572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Bildschirmpräsentation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2_Larissa</vt:lpstr>
      <vt:lpstr>Sensoren</vt:lpstr>
      <vt:lpstr>Grundkonzept der Sensorverwaltung</vt:lpstr>
      <vt:lpstr>Power-Sensor</vt:lpstr>
      <vt:lpstr>TA12-100 - Bezugsquelle</vt:lpstr>
      <vt:lpstr>Beschaltung</vt:lpstr>
      <vt:lpstr>Library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477</cp:revision>
  <dcterms:created xsi:type="dcterms:W3CDTF">2011-08-18T07:37:01Z</dcterms:created>
  <dcterms:modified xsi:type="dcterms:W3CDTF">2019-06-20T15:16:10Z</dcterms:modified>
</cp:coreProperties>
</file>