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 initials="P." lastIdx="2" clrIdx="0">
    <p:extLst>
      <p:ext uri="{19B8F6BF-5375-455C-9EA6-DF929625EA0E}">
        <p15:presenceInfo xmlns:p15="http://schemas.microsoft.com/office/powerpoint/2012/main" userId="45e15d7ed735e8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1" autoAdjust="0"/>
    <p:restoredTop sz="94611" autoAdjust="0"/>
  </p:normalViewPr>
  <p:slideViewPr>
    <p:cSldViewPr snapToGrid="0">
      <p:cViewPr varScale="1">
        <p:scale>
          <a:sx n="103" d="100"/>
          <a:sy n="103" d="100"/>
        </p:scale>
        <p:origin x="15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16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2-04T03:05:35.565" idx="1">
    <p:pos x="10" y="10"/>
    <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2-04T03:25:03.476" idx="2">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B98AB-A385-4E8F-BC31-8409630D1E86}" type="datetimeFigureOut">
              <a:rPr lang="el-GR" smtClean="0"/>
              <a:t>9/4/2023</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326A3-A64C-4BD3-862E-0F5EE826C274}" type="slidenum">
              <a:rPr lang="el-GR" smtClean="0"/>
              <a:t>‹#›</a:t>
            </a:fld>
            <a:endParaRPr lang="el-GR"/>
          </a:p>
        </p:txBody>
      </p:sp>
    </p:spTree>
    <p:extLst>
      <p:ext uri="{BB962C8B-B14F-4D97-AF65-F5344CB8AC3E}">
        <p14:creationId xmlns:p14="http://schemas.microsoft.com/office/powerpoint/2010/main" val="372176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B8A326A3-A64C-4BD3-862E-0F5EE826C274}" type="slidenum">
              <a:rPr lang="el-GR" smtClean="0"/>
              <a:t>2</a:t>
            </a:fld>
            <a:endParaRPr lang="el-GR"/>
          </a:p>
        </p:txBody>
      </p:sp>
    </p:spTree>
    <p:extLst>
      <p:ext uri="{BB962C8B-B14F-4D97-AF65-F5344CB8AC3E}">
        <p14:creationId xmlns:p14="http://schemas.microsoft.com/office/powerpoint/2010/main" val="220192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B8A326A3-A64C-4BD3-862E-0F5EE826C274}" type="slidenum">
              <a:rPr lang="el-GR" smtClean="0"/>
              <a:t>13</a:t>
            </a:fld>
            <a:endParaRPr lang="el-GR"/>
          </a:p>
        </p:txBody>
      </p:sp>
    </p:spTree>
    <p:extLst>
      <p:ext uri="{BB962C8B-B14F-4D97-AF65-F5344CB8AC3E}">
        <p14:creationId xmlns:p14="http://schemas.microsoft.com/office/powerpoint/2010/main" val="220791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C062C2AE-DDBF-47DB-9073-B30EDABE1A2E}" type="datetimeFigureOut">
              <a:rPr lang="el-GR" smtClean="0"/>
              <a:t>9/4/2023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DEE3749-B7E5-4D4A-A189-5E5272E2655C}" type="slidenum">
              <a:rPr lang="el-GR" smtClean="0"/>
              <a:t>‹#›</a:t>
            </a:fld>
            <a:endParaRPr lang="el-GR"/>
          </a:p>
        </p:txBody>
      </p:sp>
    </p:spTree>
    <p:extLst>
      <p:ext uri="{BB962C8B-B14F-4D97-AF65-F5344CB8AC3E}">
        <p14:creationId xmlns:p14="http://schemas.microsoft.com/office/powerpoint/2010/main" val="79870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10"/>
          </p:nvPr>
        </p:nvSpPr>
        <p:spPr/>
        <p:txBody>
          <a:bodyPr/>
          <a:lstStyle/>
          <a:p>
            <a:fld id="{C062C2AE-DDBF-47DB-9073-B30EDABE1A2E}" type="datetimeFigureOut">
              <a:rPr lang="el-GR" smtClean="0"/>
              <a:t>9/4/2023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DEE3749-B7E5-4D4A-A189-5E5272E2655C}" type="slidenum">
              <a:rPr lang="el-GR" smtClean="0"/>
              <a:t>‹#›</a:t>
            </a:fld>
            <a:endParaRPr lang="el-GR"/>
          </a:p>
        </p:txBody>
      </p:sp>
    </p:spTree>
    <p:extLst>
      <p:ext uri="{BB962C8B-B14F-4D97-AF65-F5344CB8AC3E}">
        <p14:creationId xmlns:p14="http://schemas.microsoft.com/office/powerpoint/2010/main" val="259578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10"/>
          </p:nvPr>
        </p:nvSpPr>
        <p:spPr/>
        <p:txBody>
          <a:bodyPr/>
          <a:lstStyle/>
          <a:p>
            <a:fld id="{C062C2AE-DDBF-47DB-9073-B30EDABE1A2E}" type="datetimeFigureOut">
              <a:rPr lang="el-GR" smtClean="0"/>
              <a:t>9/4/2023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DEE3749-B7E5-4D4A-A189-5E5272E2655C}" type="slidenum">
              <a:rPr lang="el-GR" smtClean="0"/>
              <a:t>‹#›</a:t>
            </a:fld>
            <a:endParaRPr lang="el-GR"/>
          </a:p>
        </p:txBody>
      </p:sp>
    </p:spTree>
    <p:extLst>
      <p:ext uri="{BB962C8B-B14F-4D97-AF65-F5344CB8AC3E}">
        <p14:creationId xmlns:p14="http://schemas.microsoft.com/office/powerpoint/2010/main" val="586043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10"/>
          </p:nvPr>
        </p:nvSpPr>
        <p:spPr/>
        <p:txBody>
          <a:bodyPr/>
          <a:lstStyle/>
          <a:p>
            <a:fld id="{C062C2AE-DDBF-47DB-9073-B30EDABE1A2E}" type="datetimeFigureOut">
              <a:rPr lang="el-GR" smtClean="0"/>
              <a:t>9/4/2023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DEE3749-B7E5-4D4A-A189-5E5272E2655C}" type="slidenum">
              <a:rPr lang="el-GR" smtClean="0"/>
              <a:t>‹#›</a:t>
            </a:fld>
            <a:endParaRPr lang="el-GR"/>
          </a:p>
        </p:txBody>
      </p:sp>
    </p:spTree>
    <p:extLst>
      <p:ext uri="{BB962C8B-B14F-4D97-AF65-F5344CB8AC3E}">
        <p14:creationId xmlns:p14="http://schemas.microsoft.com/office/powerpoint/2010/main" val="182280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Επεξεργασία στυλ υποδείγματος κειμένου</a:t>
            </a:r>
          </a:p>
        </p:txBody>
      </p:sp>
      <p:sp>
        <p:nvSpPr>
          <p:cNvPr id="4" name="Date Placeholder 3"/>
          <p:cNvSpPr>
            <a:spLocks noGrp="1"/>
          </p:cNvSpPr>
          <p:nvPr>
            <p:ph type="dt" sz="half" idx="10"/>
          </p:nvPr>
        </p:nvSpPr>
        <p:spPr/>
        <p:txBody>
          <a:bodyPr/>
          <a:lstStyle/>
          <a:p>
            <a:fld id="{C062C2AE-DDBF-47DB-9073-B30EDABE1A2E}" type="datetimeFigureOut">
              <a:rPr lang="el-GR" smtClean="0"/>
              <a:t>9/4/2023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DEE3749-B7E5-4D4A-A189-5E5272E2655C}" type="slidenum">
              <a:rPr lang="el-GR" smtClean="0"/>
              <a:t>‹#›</a:t>
            </a:fld>
            <a:endParaRPr lang="el-GR"/>
          </a:p>
        </p:txBody>
      </p:sp>
    </p:spTree>
    <p:extLst>
      <p:ext uri="{BB962C8B-B14F-4D97-AF65-F5344CB8AC3E}">
        <p14:creationId xmlns:p14="http://schemas.microsoft.com/office/powerpoint/2010/main" val="366663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5" name="Date Placeholder 4"/>
          <p:cNvSpPr>
            <a:spLocks noGrp="1"/>
          </p:cNvSpPr>
          <p:nvPr>
            <p:ph type="dt" sz="half" idx="10"/>
          </p:nvPr>
        </p:nvSpPr>
        <p:spPr/>
        <p:txBody>
          <a:bodyPr/>
          <a:lstStyle/>
          <a:p>
            <a:fld id="{C062C2AE-DDBF-47DB-9073-B30EDABE1A2E}" type="datetimeFigureOut">
              <a:rPr lang="el-GR" smtClean="0"/>
              <a:t>9/4/2023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5DEE3749-B7E5-4D4A-A189-5E5272E2655C}" type="slidenum">
              <a:rPr lang="el-GR" smtClean="0"/>
              <a:t>‹#›</a:t>
            </a:fld>
            <a:endParaRPr lang="el-GR"/>
          </a:p>
        </p:txBody>
      </p:sp>
    </p:spTree>
    <p:extLst>
      <p:ext uri="{BB962C8B-B14F-4D97-AF65-F5344CB8AC3E}">
        <p14:creationId xmlns:p14="http://schemas.microsoft.com/office/powerpoint/2010/main" val="3671038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Επεξεργασία στυλ υποδείγματος κειμένου</a:t>
            </a:r>
          </a:p>
        </p:txBody>
      </p:sp>
      <p:sp>
        <p:nvSpPr>
          <p:cNvPr id="4" name="Content Placeholder 3"/>
          <p:cNvSpPr>
            <a:spLocks noGrp="1"/>
          </p:cNvSpPr>
          <p:nvPr>
            <p:ph sz="half" idx="2"/>
          </p:nvPr>
        </p:nvSpPr>
        <p:spPr>
          <a:xfrm>
            <a:off x="839788" y="2505075"/>
            <a:ext cx="5157787" cy="3684588"/>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Επεξεργασία στυλ υποδείγματος κειμένου</a:t>
            </a:r>
          </a:p>
        </p:txBody>
      </p:sp>
      <p:sp>
        <p:nvSpPr>
          <p:cNvPr id="6" name="Content Placeholder 5"/>
          <p:cNvSpPr>
            <a:spLocks noGrp="1"/>
          </p:cNvSpPr>
          <p:nvPr>
            <p:ph sz="quarter" idx="4"/>
          </p:nvPr>
        </p:nvSpPr>
        <p:spPr>
          <a:xfrm>
            <a:off x="6172200" y="2505075"/>
            <a:ext cx="5183188" cy="3684588"/>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7" name="Date Placeholder 6"/>
          <p:cNvSpPr>
            <a:spLocks noGrp="1"/>
          </p:cNvSpPr>
          <p:nvPr>
            <p:ph type="dt" sz="half" idx="10"/>
          </p:nvPr>
        </p:nvSpPr>
        <p:spPr/>
        <p:txBody>
          <a:bodyPr/>
          <a:lstStyle/>
          <a:p>
            <a:fld id="{C062C2AE-DDBF-47DB-9073-B30EDABE1A2E}" type="datetimeFigureOut">
              <a:rPr lang="el-GR" smtClean="0"/>
              <a:t>9/4/2023</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5DEE3749-B7E5-4D4A-A189-5E5272E2655C}" type="slidenum">
              <a:rPr lang="el-GR" smtClean="0"/>
              <a:t>‹#›</a:t>
            </a:fld>
            <a:endParaRPr lang="el-GR"/>
          </a:p>
        </p:txBody>
      </p:sp>
    </p:spTree>
    <p:extLst>
      <p:ext uri="{BB962C8B-B14F-4D97-AF65-F5344CB8AC3E}">
        <p14:creationId xmlns:p14="http://schemas.microsoft.com/office/powerpoint/2010/main" val="246494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C062C2AE-DDBF-47DB-9073-B30EDABE1A2E}" type="datetimeFigureOut">
              <a:rPr lang="el-GR" smtClean="0"/>
              <a:t>9/4/2023</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5DEE3749-B7E5-4D4A-A189-5E5272E2655C}" type="slidenum">
              <a:rPr lang="el-GR" smtClean="0"/>
              <a:t>‹#›</a:t>
            </a:fld>
            <a:endParaRPr lang="el-GR"/>
          </a:p>
        </p:txBody>
      </p:sp>
    </p:spTree>
    <p:extLst>
      <p:ext uri="{BB962C8B-B14F-4D97-AF65-F5344CB8AC3E}">
        <p14:creationId xmlns:p14="http://schemas.microsoft.com/office/powerpoint/2010/main" val="4113529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2C2AE-DDBF-47DB-9073-B30EDABE1A2E}" type="datetimeFigureOut">
              <a:rPr lang="el-GR" smtClean="0"/>
              <a:t>9/4/2023</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5DEE3749-B7E5-4D4A-A189-5E5272E2655C}" type="slidenum">
              <a:rPr lang="el-GR" smtClean="0"/>
              <a:t>‹#›</a:t>
            </a:fld>
            <a:endParaRPr lang="el-GR"/>
          </a:p>
        </p:txBody>
      </p:sp>
    </p:spTree>
    <p:extLst>
      <p:ext uri="{BB962C8B-B14F-4D97-AF65-F5344CB8AC3E}">
        <p14:creationId xmlns:p14="http://schemas.microsoft.com/office/powerpoint/2010/main" val="475474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Επεξεργασία στυλ υποδείγματος κειμένου</a:t>
            </a:r>
          </a:p>
        </p:txBody>
      </p:sp>
      <p:sp>
        <p:nvSpPr>
          <p:cNvPr id="5" name="Date Placeholder 4"/>
          <p:cNvSpPr>
            <a:spLocks noGrp="1"/>
          </p:cNvSpPr>
          <p:nvPr>
            <p:ph type="dt" sz="half" idx="10"/>
          </p:nvPr>
        </p:nvSpPr>
        <p:spPr/>
        <p:txBody>
          <a:bodyPr/>
          <a:lstStyle/>
          <a:p>
            <a:fld id="{C062C2AE-DDBF-47DB-9073-B30EDABE1A2E}" type="datetimeFigureOut">
              <a:rPr lang="el-GR" smtClean="0"/>
              <a:t>9/4/2023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5DEE3749-B7E5-4D4A-A189-5E5272E2655C}" type="slidenum">
              <a:rPr lang="el-GR" smtClean="0"/>
              <a:t>‹#›</a:t>
            </a:fld>
            <a:endParaRPr lang="el-GR"/>
          </a:p>
        </p:txBody>
      </p:sp>
    </p:spTree>
    <p:extLst>
      <p:ext uri="{BB962C8B-B14F-4D97-AF65-F5344CB8AC3E}">
        <p14:creationId xmlns:p14="http://schemas.microsoft.com/office/powerpoint/2010/main" val="254566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Επεξεργασία στυλ υποδείγματος κειμένου</a:t>
            </a:r>
          </a:p>
        </p:txBody>
      </p:sp>
      <p:sp>
        <p:nvSpPr>
          <p:cNvPr id="5" name="Date Placeholder 4"/>
          <p:cNvSpPr>
            <a:spLocks noGrp="1"/>
          </p:cNvSpPr>
          <p:nvPr>
            <p:ph type="dt" sz="half" idx="10"/>
          </p:nvPr>
        </p:nvSpPr>
        <p:spPr/>
        <p:txBody>
          <a:bodyPr/>
          <a:lstStyle/>
          <a:p>
            <a:fld id="{C062C2AE-DDBF-47DB-9073-B30EDABE1A2E}" type="datetimeFigureOut">
              <a:rPr lang="el-GR" smtClean="0"/>
              <a:t>9/4/2023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5DEE3749-B7E5-4D4A-A189-5E5272E2655C}" type="slidenum">
              <a:rPr lang="el-GR" smtClean="0"/>
              <a:t>‹#›</a:t>
            </a:fld>
            <a:endParaRPr lang="el-GR"/>
          </a:p>
        </p:txBody>
      </p:sp>
    </p:spTree>
    <p:extLst>
      <p:ext uri="{BB962C8B-B14F-4D97-AF65-F5344CB8AC3E}">
        <p14:creationId xmlns:p14="http://schemas.microsoft.com/office/powerpoint/2010/main" val="1978396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2C2AE-DDBF-47DB-9073-B30EDABE1A2E}" type="datetimeFigureOut">
              <a:rPr lang="el-GR" smtClean="0"/>
              <a:t>9/4/2023</a:t>
            </a:fld>
            <a:endParaRPr lang="el-G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E3749-B7E5-4D4A-A189-5E5272E2655C}" type="slidenum">
              <a:rPr lang="el-GR" smtClean="0"/>
              <a:t>‹#›</a:t>
            </a:fld>
            <a:endParaRPr lang="el-GR"/>
          </a:p>
        </p:txBody>
      </p:sp>
    </p:spTree>
    <p:extLst>
      <p:ext uri="{BB962C8B-B14F-4D97-AF65-F5344CB8AC3E}">
        <p14:creationId xmlns:p14="http://schemas.microsoft.com/office/powerpoint/2010/main" val="147259166"/>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learning.iekakmi.edu.gr/course/view.php?id=4709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comments" Target="../comments/comment1.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A6ECE16-2A05-4F2E-AF1A-23B283A80698}"/>
              </a:ext>
            </a:extLst>
          </p:cNvPr>
          <p:cNvSpPr>
            <a:spLocks noGrp="1"/>
          </p:cNvSpPr>
          <p:nvPr>
            <p:ph type="ctrTitle"/>
          </p:nvPr>
        </p:nvSpPr>
        <p:spPr>
          <a:xfrm>
            <a:off x="964164" y="-221245"/>
            <a:ext cx="8972939" cy="2306637"/>
          </a:xfrm>
        </p:spPr>
        <p:txBody>
          <a:bodyPr>
            <a:normAutofit/>
          </a:bodyPr>
          <a:lstStyle/>
          <a:p>
            <a:r>
              <a:rPr lang="el-GR" sz="5400" dirty="0"/>
              <a:t>ΠΑΡΟΥΣΙΑΣΗ ΕΡΓΑΣΙΑΣ ΕΞΑΜΗΝΟΥ</a:t>
            </a:r>
          </a:p>
        </p:txBody>
      </p:sp>
      <p:sp>
        <p:nvSpPr>
          <p:cNvPr id="3" name="Υπότιτλος 2">
            <a:extLst>
              <a:ext uri="{FF2B5EF4-FFF2-40B4-BE49-F238E27FC236}">
                <a16:creationId xmlns:a16="http://schemas.microsoft.com/office/drawing/2014/main" id="{1F681739-08A9-4C0C-990A-FAAEFD6F9321}"/>
              </a:ext>
            </a:extLst>
          </p:cNvPr>
          <p:cNvSpPr>
            <a:spLocks noGrp="1"/>
          </p:cNvSpPr>
          <p:nvPr>
            <p:ph type="subTitle" idx="1"/>
          </p:nvPr>
        </p:nvSpPr>
        <p:spPr>
          <a:xfrm>
            <a:off x="878632" y="4953801"/>
            <a:ext cx="9144000" cy="1655762"/>
          </a:xfrm>
        </p:spPr>
        <p:txBody>
          <a:bodyPr/>
          <a:lstStyle/>
          <a:p>
            <a:r>
              <a:rPr lang="el-GR" dirty="0">
                <a:hlinkClick r:id="rId2" tooltip="0_1_5869_59_1_1_21379_165"/>
              </a:rPr>
              <a:t>ΑΡΧΙΤΕΚΤΟΝΙΚΗ ΥΠΟΛΟΓΙΣΤΩΝ</a:t>
            </a:r>
            <a:endParaRPr lang="el-GR" dirty="0"/>
          </a:p>
        </p:txBody>
      </p:sp>
      <p:pic>
        <p:nvPicPr>
          <p:cNvPr id="6" name="Εικόνα 5">
            <a:extLst>
              <a:ext uri="{FF2B5EF4-FFF2-40B4-BE49-F238E27FC236}">
                <a16:creationId xmlns:a16="http://schemas.microsoft.com/office/drawing/2014/main" id="{54FCC61F-3809-4C5D-97E0-192E2C24C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468" y="2184626"/>
            <a:ext cx="3318329" cy="2488747"/>
          </a:xfrm>
          <a:prstGeom prst="rect">
            <a:avLst/>
          </a:prstGeom>
        </p:spPr>
      </p:pic>
      <p:sp>
        <p:nvSpPr>
          <p:cNvPr id="9" name="TextBox 8">
            <a:extLst>
              <a:ext uri="{FF2B5EF4-FFF2-40B4-BE49-F238E27FC236}">
                <a16:creationId xmlns:a16="http://schemas.microsoft.com/office/drawing/2014/main" id="{9135C52B-3AF1-4F42-A7EA-020DA79D9BB2}"/>
              </a:ext>
            </a:extLst>
          </p:cNvPr>
          <p:cNvSpPr txBox="1"/>
          <p:nvPr/>
        </p:nvSpPr>
        <p:spPr>
          <a:xfrm>
            <a:off x="4528199" y="6140965"/>
            <a:ext cx="3023118" cy="461665"/>
          </a:xfrm>
          <a:prstGeom prst="rect">
            <a:avLst/>
          </a:prstGeom>
          <a:noFill/>
        </p:spPr>
        <p:txBody>
          <a:bodyPr wrap="square" rtlCol="0">
            <a:spAutoFit/>
          </a:bodyPr>
          <a:lstStyle/>
          <a:p>
            <a:r>
              <a:rPr lang="el-GR" sz="2400" dirty="0"/>
              <a:t>ΝΑΝΝΟΣ ΠΕΤΡΟΣ</a:t>
            </a:r>
          </a:p>
        </p:txBody>
      </p:sp>
      <p:sp>
        <p:nvSpPr>
          <p:cNvPr id="11" name="TextBox 10">
            <a:extLst>
              <a:ext uri="{FF2B5EF4-FFF2-40B4-BE49-F238E27FC236}">
                <a16:creationId xmlns:a16="http://schemas.microsoft.com/office/drawing/2014/main" id="{07EE6B83-22B7-437F-9C50-E2FCBCAD63C8}"/>
              </a:ext>
            </a:extLst>
          </p:cNvPr>
          <p:cNvSpPr txBox="1"/>
          <p:nvPr/>
        </p:nvSpPr>
        <p:spPr>
          <a:xfrm>
            <a:off x="8820533" y="6147898"/>
            <a:ext cx="2462277" cy="461665"/>
          </a:xfrm>
          <a:prstGeom prst="rect">
            <a:avLst/>
          </a:prstGeom>
          <a:noFill/>
        </p:spPr>
        <p:txBody>
          <a:bodyPr wrap="none" rtlCol="0">
            <a:spAutoFit/>
          </a:bodyPr>
          <a:lstStyle/>
          <a:p>
            <a:r>
              <a:rPr lang="el-GR" sz="2400" dirty="0"/>
              <a:t>ΤΣΑΝΤΕΡ ΝΤΑΡΑΜ</a:t>
            </a:r>
          </a:p>
        </p:txBody>
      </p:sp>
      <p:sp>
        <p:nvSpPr>
          <p:cNvPr id="12" name="TextBox 11">
            <a:extLst>
              <a:ext uri="{FF2B5EF4-FFF2-40B4-BE49-F238E27FC236}">
                <a16:creationId xmlns:a16="http://schemas.microsoft.com/office/drawing/2014/main" id="{A1439D0A-7EAD-42FB-AF06-C5F5113694AC}"/>
              </a:ext>
            </a:extLst>
          </p:cNvPr>
          <p:cNvSpPr txBox="1"/>
          <p:nvPr/>
        </p:nvSpPr>
        <p:spPr>
          <a:xfrm>
            <a:off x="678534" y="6140966"/>
            <a:ext cx="2580450" cy="461665"/>
          </a:xfrm>
          <a:prstGeom prst="rect">
            <a:avLst/>
          </a:prstGeom>
          <a:noFill/>
        </p:spPr>
        <p:txBody>
          <a:bodyPr wrap="none" rtlCol="0">
            <a:spAutoFit/>
          </a:bodyPr>
          <a:lstStyle/>
          <a:p>
            <a:r>
              <a:rPr lang="el-GR" sz="2400" dirty="0"/>
              <a:t>ΒΡΕΤΤΟΣ ΠΑΝΑΓΗΣ</a:t>
            </a:r>
          </a:p>
        </p:txBody>
      </p:sp>
      <p:sp>
        <p:nvSpPr>
          <p:cNvPr id="13" name="TextBox 12">
            <a:extLst>
              <a:ext uri="{FF2B5EF4-FFF2-40B4-BE49-F238E27FC236}">
                <a16:creationId xmlns:a16="http://schemas.microsoft.com/office/drawing/2014/main" id="{85B93493-CCB5-4340-80E0-A764DC921300}"/>
              </a:ext>
            </a:extLst>
          </p:cNvPr>
          <p:cNvSpPr txBox="1"/>
          <p:nvPr/>
        </p:nvSpPr>
        <p:spPr>
          <a:xfrm>
            <a:off x="11010123" y="198294"/>
            <a:ext cx="1066318" cy="369332"/>
          </a:xfrm>
          <a:prstGeom prst="rect">
            <a:avLst/>
          </a:prstGeom>
          <a:noFill/>
        </p:spPr>
        <p:txBody>
          <a:bodyPr wrap="none" rtlCol="0">
            <a:spAutoFit/>
          </a:bodyPr>
          <a:lstStyle/>
          <a:p>
            <a:r>
              <a:rPr lang="en-US" dirty="0"/>
              <a:t>2/2/2023</a:t>
            </a:r>
            <a:endParaRPr lang="el-GR" dirty="0"/>
          </a:p>
        </p:txBody>
      </p:sp>
    </p:spTree>
    <p:extLst>
      <p:ext uri="{BB962C8B-B14F-4D97-AF65-F5344CB8AC3E}">
        <p14:creationId xmlns:p14="http://schemas.microsoft.com/office/powerpoint/2010/main" val="1260734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7F1D4C5-3A72-44F8-98B5-C3FA53F7DC76}"/>
              </a:ext>
            </a:extLst>
          </p:cNvPr>
          <p:cNvSpPr>
            <a:spLocks noGrp="1"/>
          </p:cNvSpPr>
          <p:nvPr>
            <p:ph type="title"/>
          </p:nvPr>
        </p:nvSpPr>
        <p:spPr>
          <a:xfrm>
            <a:off x="0" y="0"/>
            <a:ext cx="10515600" cy="1325563"/>
          </a:xfrm>
        </p:spPr>
        <p:txBody>
          <a:bodyPr>
            <a:normAutofit/>
          </a:bodyPr>
          <a:lstStyle/>
          <a:p>
            <a:r>
              <a:rPr lang="en-US" sz="2800" dirty="0"/>
              <a:t>JOINING CLIENT TO DC</a:t>
            </a:r>
            <a:endParaRPr lang="el-GR" sz="2800" dirty="0"/>
          </a:p>
        </p:txBody>
      </p:sp>
      <p:sp>
        <p:nvSpPr>
          <p:cNvPr id="3" name="TextBox 2">
            <a:extLst>
              <a:ext uri="{FF2B5EF4-FFF2-40B4-BE49-F238E27FC236}">
                <a16:creationId xmlns:a16="http://schemas.microsoft.com/office/drawing/2014/main" id="{D2363A41-E847-4AFC-AC91-14D16D04C47E}"/>
              </a:ext>
            </a:extLst>
          </p:cNvPr>
          <p:cNvSpPr txBox="1"/>
          <p:nvPr/>
        </p:nvSpPr>
        <p:spPr>
          <a:xfrm>
            <a:off x="335902" y="1483567"/>
            <a:ext cx="11373178" cy="646331"/>
          </a:xfrm>
          <a:prstGeom prst="rect">
            <a:avLst/>
          </a:prstGeom>
          <a:noFill/>
        </p:spPr>
        <p:txBody>
          <a:bodyPr wrap="none" rtlCol="0">
            <a:spAutoFit/>
          </a:bodyPr>
          <a:lstStyle/>
          <a:p>
            <a:r>
              <a:rPr lang="en-US" dirty="0"/>
              <a:t>We are now ready to move on to the next phase of work which is none other than to Connect our other machine to the</a:t>
            </a:r>
          </a:p>
          <a:p>
            <a:r>
              <a:rPr lang="en-US" dirty="0"/>
              <a:t> Domain Controller, or "</a:t>
            </a:r>
            <a:r>
              <a:rPr lang="en-US" dirty="0" err="1"/>
              <a:t>project_dc.local</a:t>
            </a:r>
            <a:r>
              <a:rPr lang="en-US" dirty="0"/>
              <a:t>".</a:t>
            </a:r>
            <a:endParaRPr lang="el-GR" dirty="0"/>
          </a:p>
        </p:txBody>
      </p:sp>
      <p:pic>
        <p:nvPicPr>
          <p:cNvPr id="5" name="Εικόνα 4">
            <a:extLst>
              <a:ext uri="{FF2B5EF4-FFF2-40B4-BE49-F238E27FC236}">
                <a16:creationId xmlns:a16="http://schemas.microsoft.com/office/drawing/2014/main" id="{00956C04-EF97-45D6-9CA0-0C65F12BA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76706"/>
            <a:ext cx="2522545" cy="2950338"/>
          </a:xfrm>
          <a:prstGeom prst="rect">
            <a:avLst/>
          </a:prstGeom>
        </p:spPr>
      </p:pic>
      <p:sp>
        <p:nvSpPr>
          <p:cNvPr id="6" name="TextBox 5">
            <a:extLst>
              <a:ext uri="{FF2B5EF4-FFF2-40B4-BE49-F238E27FC236}">
                <a16:creationId xmlns:a16="http://schemas.microsoft.com/office/drawing/2014/main" id="{64F0EDE5-5367-49AE-BD3B-33EBB5FCDE5F}"/>
              </a:ext>
            </a:extLst>
          </p:cNvPr>
          <p:cNvSpPr txBox="1"/>
          <p:nvPr/>
        </p:nvSpPr>
        <p:spPr>
          <a:xfrm>
            <a:off x="4058816" y="2397356"/>
            <a:ext cx="8221418" cy="923330"/>
          </a:xfrm>
          <a:prstGeom prst="rect">
            <a:avLst/>
          </a:prstGeom>
          <a:noFill/>
        </p:spPr>
        <p:txBody>
          <a:bodyPr wrap="none" rtlCol="0">
            <a:spAutoFit/>
          </a:bodyPr>
          <a:lstStyle/>
          <a:p>
            <a:r>
              <a:rPr lang="en-US" dirty="0"/>
              <a:t>The </a:t>
            </a:r>
            <a:r>
              <a:rPr lang="en-US" u="sng" dirty="0"/>
              <a:t>first step </a:t>
            </a:r>
            <a:r>
              <a:rPr lang="en-US" dirty="0"/>
              <a:t>we thought we could take is to make the DC’S IP static. So we ran the</a:t>
            </a:r>
          </a:p>
          <a:p>
            <a:r>
              <a:rPr lang="en-US" dirty="0"/>
              <a:t> ipconfig command in CMD and copied the addresses to the IPV4 properties.(</a:t>
            </a:r>
            <a:r>
              <a:rPr lang="en-US" dirty="0">
                <a:solidFill>
                  <a:srgbClr val="C00000"/>
                </a:solidFill>
              </a:rPr>
              <a:t>1</a:t>
            </a:r>
            <a:r>
              <a:rPr lang="en-US" dirty="0"/>
              <a:t>)</a:t>
            </a:r>
            <a:endParaRPr lang="el-GR" dirty="0">
              <a:solidFill>
                <a:srgbClr val="C00000"/>
              </a:solidFill>
            </a:endParaRPr>
          </a:p>
          <a:p>
            <a:endParaRPr lang="el-GR" dirty="0"/>
          </a:p>
        </p:txBody>
      </p:sp>
      <p:pic>
        <p:nvPicPr>
          <p:cNvPr id="8" name="Εικόνα 7">
            <a:extLst>
              <a:ext uri="{FF2B5EF4-FFF2-40B4-BE49-F238E27FC236}">
                <a16:creationId xmlns:a16="http://schemas.microsoft.com/office/drawing/2014/main" id="{498223E3-3B09-4726-90DF-76135A1C5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71191"/>
            <a:ext cx="2789853" cy="871806"/>
          </a:xfrm>
          <a:prstGeom prst="rect">
            <a:avLst/>
          </a:prstGeom>
        </p:spPr>
      </p:pic>
      <p:sp>
        <p:nvSpPr>
          <p:cNvPr id="9" name="TextBox 8">
            <a:extLst>
              <a:ext uri="{FF2B5EF4-FFF2-40B4-BE49-F238E27FC236}">
                <a16:creationId xmlns:a16="http://schemas.microsoft.com/office/drawing/2014/main" id="{756BB648-2AC6-4232-824D-9D06646E6D2C}"/>
              </a:ext>
            </a:extLst>
          </p:cNvPr>
          <p:cNvSpPr txBox="1"/>
          <p:nvPr/>
        </p:nvSpPr>
        <p:spPr>
          <a:xfrm>
            <a:off x="3985820" y="3444956"/>
            <a:ext cx="7715317" cy="923330"/>
          </a:xfrm>
          <a:prstGeom prst="rect">
            <a:avLst/>
          </a:prstGeom>
          <a:noFill/>
        </p:spPr>
        <p:txBody>
          <a:bodyPr wrap="none" rtlCol="0">
            <a:spAutoFit/>
          </a:bodyPr>
          <a:lstStyle/>
          <a:p>
            <a:r>
              <a:rPr lang="en-US" dirty="0"/>
              <a:t>As a second step, we copied the static IP Address of our Domain and set it as the </a:t>
            </a:r>
          </a:p>
          <a:p>
            <a:r>
              <a:rPr lang="en-US" dirty="0"/>
              <a:t>DNS on the Client PC.(</a:t>
            </a:r>
            <a:r>
              <a:rPr lang="en-US" dirty="0">
                <a:solidFill>
                  <a:srgbClr val="C00000"/>
                </a:solidFill>
              </a:rPr>
              <a:t>1</a:t>
            </a:r>
            <a:r>
              <a:rPr lang="en-US" dirty="0"/>
              <a:t>)</a:t>
            </a:r>
            <a:endParaRPr lang="el-GR" dirty="0">
              <a:solidFill>
                <a:srgbClr val="C00000"/>
              </a:solidFill>
            </a:endParaRPr>
          </a:p>
          <a:p>
            <a:endParaRPr lang="el-GR" dirty="0"/>
          </a:p>
        </p:txBody>
      </p:sp>
      <p:sp>
        <p:nvSpPr>
          <p:cNvPr id="12" name="TextBox 11">
            <a:extLst>
              <a:ext uri="{FF2B5EF4-FFF2-40B4-BE49-F238E27FC236}">
                <a16:creationId xmlns:a16="http://schemas.microsoft.com/office/drawing/2014/main" id="{4067E6CB-59D7-44A4-92FA-4A38B211C221}"/>
              </a:ext>
            </a:extLst>
          </p:cNvPr>
          <p:cNvSpPr txBox="1"/>
          <p:nvPr/>
        </p:nvSpPr>
        <p:spPr>
          <a:xfrm>
            <a:off x="1244083" y="2352816"/>
            <a:ext cx="301686" cy="369332"/>
          </a:xfrm>
          <a:prstGeom prst="rect">
            <a:avLst/>
          </a:prstGeom>
          <a:noFill/>
        </p:spPr>
        <p:txBody>
          <a:bodyPr wrap="none" rtlCol="0">
            <a:spAutoFit/>
          </a:bodyPr>
          <a:lstStyle/>
          <a:p>
            <a:r>
              <a:rPr lang="en-US" dirty="0">
                <a:solidFill>
                  <a:srgbClr val="C00000"/>
                </a:solidFill>
              </a:rPr>
              <a:t>1</a:t>
            </a:r>
            <a:endParaRPr lang="el-GR" dirty="0">
              <a:solidFill>
                <a:srgbClr val="C00000"/>
              </a:solidFill>
            </a:endParaRPr>
          </a:p>
        </p:txBody>
      </p:sp>
      <p:sp>
        <p:nvSpPr>
          <p:cNvPr id="14" name="TextBox 13">
            <a:extLst>
              <a:ext uri="{FF2B5EF4-FFF2-40B4-BE49-F238E27FC236}">
                <a16:creationId xmlns:a16="http://schemas.microsoft.com/office/drawing/2014/main" id="{6115D2CF-E206-46ED-AA3D-5E00C7ECFF45}"/>
              </a:ext>
            </a:extLst>
          </p:cNvPr>
          <p:cNvSpPr txBox="1"/>
          <p:nvPr/>
        </p:nvSpPr>
        <p:spPr>
          <a:xfrm>
            <a:off x="4867471" y="5490393"/>
            <a:ext cx="301686" cy="369332"/>
          </a:xfrm>
          <a:prstGeom prst="rect">
            <a:avLst/>
          </a:prstGeom>
          <a:noFill/>
        </p:spPr>
        <p:txBody>
          <a:bodyPr wrap="none" rtlCol="0">
            <a:spAutoFit/>
          </a:bodyPr>
          <a:lstStyle/>
          <a:p>
            <a:r>
              <a:rPr lang="en-US" dirty="0">
                <a:solidFill>
                  <a:srgbClr val="C00000"/>
                </a:solidFill>
              </a:rPr>
              <a:t>2</a:t>
            </a:r>
            <a:endParaRPr lang="el-GR" dirty="0">
              <a:solidFill>
                <a:srgbClr val="C00000"/>
              </a:solidFill>
            </a:endParaRPr>
          </a:p>
        </p:txBody>
      </p:sp>
      <p:pic>
        <p:nvPicPr>
          <p:cNvPr id="7" name="Εικόνα 6">
            <a:extLst>
              <a:ext uri="{FF2B5EF4-FFF2-40B4-BE49-F238E27FC236}">
                <a16:creationId xmlns:a16="http://schemas.microsoft.com/office/drawing/2014/main" id="{44682981-5BB1-4930-A275-44D7439F07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7023" y="4173695"/>
            <a:ext cx="3791479" cy="2684305"/>
          </a:xfrm>
          <a:prstGeom prst="rect">
            <a:avLst/>
          </a:prstGeom>
        </p:spPr>
      </p:pic>
    </p:spTree>
    <p:extLst>
      <p:ext uri="{BB962C8B-B14F-4D97-AF65-F5344CB8AC3E}">
        <p14:creationId xmlns:p14="http://schemas.microsoft.com/office/powerpoint/2010/main" val="3194718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260CF00-9943-446A-96D0-1DBC54AE4982}"/>
              </a:ext>
            </a:extLst>
          </p:cNvPr>
          <p:cNvSpPr>
            <a:spLocks noGrp="1"/>
          </p:cNvSpPr>
          <p:nvPr>
            <p:ph type="title"/>
          </p:nvPr>
        </p:nvSpPr>
        <p:spPr>
          <a:xfrm>
            <a:off x="0" y="0"/>
            <a:ext cx="10515600" cy="1325563"/>
          </a:xfrm>
        </p:spPr>
        <p:txBody>
          <a:bodyPr>
            <a:normAutofit/>
          </a:bodyPr>
          <a:lstStyle/>
          <a:p>
            <a:r>
              <a:rPr lang="en-US" sz="2800" dirty="0"/>
              <a:t>JOINING CLIENT TO DC</a:t>
            </a:r>
            <a:r>
              <a:rPr lang="el-GR" sz="2800" dirty="0"/>
              <a:t> – </a:t>
            </a:r>
            <a:r>
              <a:rPr lang="en-US" sz="2800" dirty="0">
                <a:solidFill>
                  <a:srgbClr val="C00000"/>
                </a:solidFill>
              </a:rPr>
              <a:t>1st difficulty</a:t>
            </a:r>
            <a:endParaRPr lang="el-GR" sz="2800" dirty="0">
              <a:solidFill>
                <a:srgbClr val="C00000"/>
              </a:solidFill>
            </a:endParaRPr>
          </a:p>
        </p:txBody>
      </p:sp>
      <p:sp>
        <p:nvSpPr>
          <p:cNvPr id="4" name="TextBox 3">
            <a:extLst>
              <a:ext uri="{FF2B5EF4-FFF2-40B4-BE49-F238E27FC236}">
                <a16:creationId xmlns:a16="http://schemas.microsoft.com/office/drawing/2014/main" id="{926ADCA2-6CEE-4B33-8077-9E9D74497FE6}"/>
              </a:ext>
            </a:extLst>
          </p:cNvPr>
          <p:cNvSpPr txBox="1"/>
          <p:nvPr/>
        </p:nvSpPr>
        <p:spPr>
          <a:xfrm>
            <a:off x="132577" y="1843583"/>
            <a:ext cx="12295482" cy="2031325"/>
          </a:xfrm>
          <a:prstGeom prst="rect">
            <a:avLst/>
          </a:prstGeom>
          <a:noFill/>
        </p:spPr>
        <p:txBody>
          <a:bodyPr wrap="none" rtlCol="0">
            <a:spAutoFit/>
          </a:bodyPr>
          <a:lstStyle/>
          <a:p>
            <a:r>
              <a:rPr lang="en-US" dirty="0"/>
              <a:t>The problem we were having was that neither the client nor the DC could ping each other.</a:t>
            </a:r>
          </a:p>
          <a:p>
            <a:r>
              <a:rPr lang="en-US" dirty="0"/>
              <a:t> So we couldn't move on to the next step of the task.</a:t>
            </a:r>
          </a:p>
          <a:p>
            <a:pPr marL="285750" indent="-285750">
              <a:buFont typeface="Arial" panose="020B0604020202020204" pitchFamily="34" charset="0"/>
              <a:buChar char="•"/>
            </a:pPr>
            <a:r>
              <a:rPr lang="en-US" dirty="0"/>
              <a:t>We tried changing the Network type from Virtual box, to all other types.</a:t>
            </a:r>
          </a:p>
          <a:p>
            <a:pPr marL="285750" indent="-285750">
              <a:buFont typeface="Arial" panose="020B0604020202020204" pitchFamily="34" charset="0"/>
              <a:buChar char="•"/>
            </a:pPr>
            <a:r>
              <a:rPr lang="en-US" dirty="0"/>
              <a:t>To reconfigure IPV4. </a:t>
            </a:r>
          </a:p>
          <a:p>
            <a:pPr marL="285750" indent="-285750">
              <a:buFont typeface="Arial" panose="020B0604020202020204" pitchFamily="34" charset="0"/>
              <a:buChar char="•"/>
            </a:pPr>
            <a:r>
              <a:rPr lang="en-US" dirty="0"/>
              <a:t>To make the DC's IP dynamic.</a:t>
            </a:r>
          </a:p>
          <a:p>
            <a:r>
              <a:rPr lang="en-US" dirty="0"/>
              <a:t>Until we realized that the IPv6 protocol was not disabled on either machines. And so , after an hour we resolved the first problem</a:t>
            </a:r>
          </a:p>
          <a:p>
            <a:r>
              <a:rPr lang="en-US" dirty="0"/>
              <a:t>/headache by disabling the IPv6 protocol.</a:t>
            </a:r>
          </a:p>
        </p:txBody>
      </p:sp>
    </p:spTree>
    <p:extLst>
      <p:ext uri="{BB962C8B-B14F-4D97-AF65-F5344CB8AC3E}">
        <p14:creationId xmlns:p14="http://schemas.microsoft.com/office/powerpoint/2010/main" val="423562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486EF89-F8BC-4C75-87CC-7BB781AF9DFC}"/>
              </a:ext>
            </a:extLst>
          </p:cNvPr>
          <p:cNvSpPr>
            <a:spLocks noGrp="1"/>
          </p:cNvSpPr>
          <p:nvPr>
            <p:ph type="title"/>
          </p:nvPr>
        </p:nvSpPr>
        <p:spPr>
          <a:xfrm>
            <a:off x="0" y="0"/>
            <a:ext cx="10515600" cy="1183757"/>
          </a:xfrm>
        </p:spPr>
        <p:txBody>
          <a:bodyPr>
            <a:normAutofit/>
          </a:bodyPr>
          <a:lstStyle/>
          <a:p>
            <a:r>
              <a:rPr lang="en-US" sz="2400" dirty="0"/>
              <a:t>JOINING CLIENT TO DC</a:t>
            </a:r>
            <a:br>
              <a:rPr lang="el-GR" sz="2400" dirty="0"/>
            </a:br>
            <a:endParaRPr lang="el-GR" sz="2400" dirty="0"/>
          </a:p>
        </p:txBody>
      </p:sp>
      <p:sp>
        <p:nvSpPr>
          <p:cNvPr id="3" name="TextBox 2">
            <a:extLst>
              <a:ext uri="{FF2B5EF4-FFF2-40B4-BE49-F238E27FC236}">
                <a16:creationId xmlns:a16="http://schemas.microsoft.com/office/drawing/2014/main" id="{783FEDB2-F758-4C78-B353-D22254DCA38E}"/>
              </a:ext>
            </a:extLst>
          </p:cNvPr>
          <p:cNvSpPr txBox="1"/>
          <p:nvPr/>
        </p:nvSpPr>
        <p:spPr>
          <a:xfrm>
            <a:off x="66248" y="1183757"/>
            <a:ext cx="10925213" cy="369332"/>
          </a:xfrm>
          <a:prstGeom prst="rect">
            <a:avLst/>
          </a:prstGeom>
          <a:noFill/>
        </p:spPr>
        <p:txBody>
          <a:bodyPr wrap="square" rtlCol="0">
            <a:spAutoFit/>
          </a:bodyPr>
          <a:lstStyle/>
          <a:p>
            <a:r>
              <a:rPr lang="en-US" dirty="0"/>
              <a:t>After disabling the IPv6 protocol, we were able to join the client to the DC successfully!</a:t>
            </a:r>
            <a:endParaRPr lang="el-GR" dirty="0"/>
          </a:p>
        </p:txBody>
      </p:sp>
      <p:pic>
        <p:nvPicPr>
          <p:cNvPr id="5" name="Εικόνα 4">
            <a:extLst>
              <a:ext uri="{FF2B5EF4-FFF2-40B4-BE49-F238E27FC236}">
                <a16:creationId xmlns:a16="http://schemas.microsoft.com/office/drawing/2014/main" id="{7D7B8F86-CCE9-4DD1-B6F8-BA6A78C73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6786" y="1989155"/>
            <a:ext cx="6096000" cy="3896269"/>
          </a:xfrm>
          <a:prstGeom prst="rect">
            <a:avLst/>
          </a:prstGeom>
        </p:spPr>
      </p:pic>
      <p:pic>
        <p:nvPicPr>
          <p:cNvPr id="7" name="Εικόνα 6">
            <a:extLst>
              <a:ext uri="{FF2B5EF4-FFF2-40B4-BE49-F238E27FC236}">
                <a16:creationId xmlns:a16="http://schemas.microsoft.com/office/drawing/2014/main" id="{75BD13C3-ACF4-445F-B4C9-B0FE10CA5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9155"/>
            <a:ext cx="3877216" cy="4372585"/>
          </a:xfrm>
          <a:prstGeom prst="rect">
            <a:avLst/>
          </a:prstGeom>
        </p:spPr>
      </p:pic>
      <p:cxnSp>
        <p:nvCxnSpPr>
          <p:cNvPr id="8" name="Ευθύγραμμο βέλος σύνδεσης 7">
            <a:extLst>
              <a:ext uri="{FF2B5EF4-FFF2-40B4-BE49-F238E27FC236}">
                <a16:creationId xmlns:a16="http://schemas.microsoft.com/office/drawing/2014/main" id="{85CA8A66-3C8E-488F-B15D-C52F63428A66}"/>
              </a:ext>
            </a:extLst>
          </p:cNvPr>
          <p:cNvCxnSpPr>
            <a:cxnSpLocks/>
          </p:cNvCxnSpPr>
          <p:nvPr/>
        </p:nvCxnSpPr>
        <p:spPr>
          <a:xfrm>
            <a:off x="4040156" y="4189049"/>
            <a:ext cx="933061"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Ευθεία γραμμή σύνδεσης 10">
            <a:extLst>
              <a:ext uri="{FF2B5EF4-FFF2-40B4-BE49-F238E27FC236}">
                <a16:creationId xmlns:a16="http://schemas.microsoft.com/office/drawing/2014/main" id="{69F1C282-73BB-4CFA-BFF3-0D1E19535E03}"/>
              </a:ext>
            </a:extLst>
          </p:cNvPr>
          <p:cNvCxnSpPr/>
          <p:nvPr/>
        </p:nvCxnSpPr>
        <p:spPr>
          <a:xfrm>
            <a:off x="9517224" y="3806889"/>
            <a:ext cx="138093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Ευθεία γραμμή σύνδεσης 11">
            <a:extLst>
              <a:ext uri="{FF2B5EF4-FFF2-40B4-BE49-F238E27FC236}">
                <a16:creationId xmlns:a16="http://schemas.microsoft.com/office/drawing/2014/main" id="{B8DB92BB-FD4A-470B-B668-5C671BBAB0B2}"/>
              </a:ext>
            </a:extLst>
          </p:cNvPr>
          <p:cNvCxnSpPr>
            <a:cxnSpLocks/>
          </p:cNvCxnSpPr>
          <p:nvPr/>
        </p:nvCxnSpPr>
        <p:spPr>
          <a:xfrm>
            <a:off x="6226628" y="3937060"/>
            <a:ext cx="163907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88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5FCEE06-218E-4A20-A018-7194DFD06911}"/>
              </a:ext>
            </a:extLst>
          </p:cNvPr>
          <p:cNvSpPr>
            <a:spLocks noGrp="1"/>
          </p:cNvSpPr>
          <p:nvPr>
            <p:ph type="title"/>
          </p:nvPr>
        </p:nvSpPr>
        <p:spPr>
          <a:xfrm>
            <a:off x="0" y="0"/>
            <a:ext cx="10515600" cy="1325563"/>
          </a:xfrm>
        </p:spPr>
        <p:txBody>
          <a:bodyPr>
            <a:normAutofit/>
          </a:bodyPr>
          <a:lstStyle/>
          <a:p>
            <a:r>
              <a:rPr lang="en-US" sz="2800" dirty="0"/>
              <a:t>CREATING USERS</a:t>
            </a:r>
            <a:endParaRPr lang="el-GR" sz="2800" dirty="0"/>
          </a:p>
        </p:txBody>
      </p:sp>
      <p:sp>
        <p:nvSpPr>
          <p:cNvPr id="3" name="TextBox 2">
            <a:extLst>
              <a:ext uri="{FF2B5EF4-FFF2-40B4-BE49-F238E27FC236}">
                <a16:creationId xmlns:a16="http://schemas.microsoft.com/office/drawing/2014/main" id="{C300EB55-550E-4734-82C4-B17B754BCDA7}"/>
              </a:ext>
            </a:extLst>
          </p:cNvPr>
          <p:cNvSpPr txBox="1"/>
          <p:nvPr/>
        </p:nvSpPr>
        <p:spPr>
          <a:xfrm>
            <a:off x="0" y="876846"/>
            <a:ext cx="9227976" cy="646331"/>
          </a:xfrm>
          <a:prstGeom prst="rect">
            <a:avLst/>
          </a:prstGeom>
          <a:noFill/>
        </p:spPr>
        <p:txBody>
          <a:bodyPr wrap="square" rtlCol="0">
            <a:spAutoFit/>
          </a:bodyPr>
          <a:lstStyle/>
          <a:p>
            <a:r>
              <a:rPr lang="en-US" dirty="0"/>
              <a:t>Having now joined the client to the DC it was time to create the 6 users using the active directory tools we pre-installed!</a:t>
            </a:r>
            <a:endParaRPr lang="el-GR" dirty="0"/>
          </a:p>
        </p:txBody>
      </p:sp>
      <p:pic>
        <p:nvPicPr>
          <p:cNvPr id="5" name="Εικόνα 4">
            <a:extLst>
              <a:ext uri="{FF2B5EF4-FFF2-40B4-BE49-F238E27FC236}">
                <a16:creationId xmlns:a16="http://schemas.microsoft.com/office/drawing/2014/main" id="{38F82407-55DC-4826-B882-C4280719E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2436" y="1584306"/>
            <a:ext cx="4677683" cy="305592"/>
          </a:xfrm>
          <a:prstGeom prst="rect">
            <a:avLst/>
          </a:prstGeom>
        </p:spPr>
      </p:pic>
      <p:sp>
        <p:nvSpPr>
          <p:cNvPr id="6" name="TextBox 5">
            <a:extLst>
              <a:ext uri="{FF2B5EF4-FFF2-40B4-BE49-F238E27FC236}">
                <a16:creationId xmlns:a16="http://schemas.microsoft.com/office/drawing/2014/main" id="{FD46936C-7767-4805-B1A8-C7EC205E7E99}"/>
              </a:ext>
            </a:extLst>
          </p:cNvPr>
          <p:cNvSpPr txBox="1"/>
          <p:nvPr/>
        </p:nvSpPr>
        <p:spPr>
          <a:xfrm>
            <a:off x="187679" y="1948402"/>
            <a:ext cx="3686587" cy="369332"/>
          </a:xfrm>
          <a:prstGeom prst="rect">
            <a:avLst/>
          </a:prstGeom>
          <a:noFill/>
        </p:spPr>
        <p:txBody>
          <a:bodyPr wrap="none" rtlCol="0">
            <a:spAutoFit/>
          </a:bodyPr>
          <a:lstStyle/>
          <a:p>
            <a:r>
              <a:rPr lang="en-US" dirty="0"/>
              <a:t>So that's how we created the 6 users.</a:t>
            </a:r>
            <a:endParaRPr lang="el-GR" dirty="0"/>
          </a:p>
        </p:txBody>
      </p:sp>
      <p:pic>
        <p:nvPicPr>
          <p:cNvPr id="8" name="Εικόνα 7">
            <a:extLst>
              <a:ext uri="{FF2B5EF4-FFF2-40B4-BE49-F238E27FC236}">
                <a16:creationId xmlns:a16="http://schemas.microsoft.com/office/drawing/2014/main" id="{F4F3A749-A820-4E94-88C9-7DE0F58B70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960" y="2400023"/>
            <a:ext cx="2470836" cy="2001658"/>
          </a:xfrm>
          <a:prstGeom prst="rect">
            <a:avLst/>
          </a:prstGeom>
        </p:spPr>
      </p:pic>
      <p:pic>
        <p:nvPicPr>
          <p:cNvPr id="10" name="Εικόνα 9">
            <a:extLst>
              <a:ext uri="{FF2B5EF4-FFF2-40B4-BE49-F238E27FC236}">
                <a16:creationId xmlns:a16="http://schemas.microsoft.com/office/drawing/2014/main" id="{694068DA-F546-4A3D-BFB1-98D3C7BED6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3936" y="2315123"/>
            <a:ext cx="2615912" cy="2086558"/>
          </a:xfrm>
          <a:prstGeom prst="rect">
            <a:avLst/>
          </a:prstGeom>
        </p:spPr>
      </p:pic>
      <p:pic>
        <p:nvPicPr>
          <p:cNvPr id="12" name="Εικόνα 11">
            <a:extLst>
              <a:ext uri="{FF2B5EF4-FFF2-40B4-BE49-F238E27FC236}">
                <a16:creationId xmlns:a16="http://schemas.microsoft.com/office/drawing/2014/main" id="{CE9E7275-20CE-4069-994B-B2733F88F2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90950" y="2315124"/>
            <a:ext cx="2528086" cy="2086558"/>
          </a:xfrm>
          <a:prstGeom prst="rect">
            <a:avLst/>
          </a:prstGeom>
        </p:spPr>
      </p:pic>
      <p:pic>
        <p:nvPicPr>
          <p:cNvPr id="14" name="Εικόνα 13">
            <a:extLst>
              <a:ext uri="{FF2B5EF4-FFF2-40B4-BE49-F238E27FC236}">
                <a16:creationId xmlns:a16="http://schemas.microsoft.com/office/drawing/2014/main" id="{BD2206A3-E481-457E-BD8B-7EA2B393CC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960" y="4540267"/>
            <a:ext cx="2602216" cy="2165029"/>
          </a:xfrm>
          <a:prstGeom prst="rect">
            <a:avLst/>
          </a:prstGeom>
        </p:spPr>
      </p:pic>
      <p:pic>
        <p:nvPicPr>
          <p:cNvPr id="16" name="Εικόνα 15">
            <a:extLst>
              <a:ext uri="{FF2B5EF4-FFF2-40B4-BE49-F238E27FC236}">
                <a16:creationId xmlns:a16="http://schemas.microsoft.com/office/drawing/2014/main" id="{940F4A77-C8AF-454A-A480-D1C9E988421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42636" y="4579502"/>
            <a:ext cx="2437145" cy="2086558"/>
          </a:xfrm>
          <a:prstGeom prst="rect">
            <a:avLst/>
          </a:prstGeom>
        </p:spPr>
      </p:pic>
      <p:pic>
        <p:nvPicPr>
          <p:cNvPr id="18" name="Εικόνα 17">
            <a:extLst>
              <a:ext uri="{FF2B5EF4-FFF2-40B4-BE49-F238E27FC236}">
                <a16:creationId xmlns:a16="http://schemas.microsoft.com/office/drawing/2014/main" id="{0CEE8B5C-0F54-443D-8E69-00DDDEE3E75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18712" y="4616092"/>
            <a:ext cx="2600324" cy="2238330"/>
          </a:xfrm>
          <a:prstGeom prst="rect">
            <a:avLst/>
          </a:prstGeom>
        </p:spPr>
      </p:pic>
    </p:spTree>
    <p:extLst>
      <p:ext uri="{BB962C8B-B14F-4D97-AF65-F5344CB8AC3E}">
        <p14:creationId xmlns:p14="http://schemas.microsoft.com/office/powerpoint/2010/main" val="56403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95C0D2D-CCB4-45D2-9A3F-0CCC07FB463A}"/>
              </a:ext>
            </a:extLst>
          </p:cNvPr>
          <p:cNvSpPr>
            <a:spLocks noGrp="1"/>
          </p:cNvSpPr>
          <p:nvPr>
            <p:ph type="title"/>
          </p:nvPr>
        </p:nvSpPr>
        <p:spPr>
          <a:xfrm>
            <a:off x="0" y="0"/>
            <a:ext cx="10515600" cy="1325563"/>
          </a:xfrm>
        </p:spPr>
        <p:txBody>
          <a:bodyPr>
            <a:normAutofit/>
          </a:bodyPr>
          <a:lstStyle/>
          <a:p>
            <a:r>
              <a:rPr lang="en-US" sz="2800" dirty="0"/>
              <a:t>CREATING GROUPS</a:t>
            </a:r>
            <a:endParaRPr lang="el-GR" sz="2800" dirty="0"/>
          </a:p>
        </p:txBody>
      </p:sp>
      <p:pic>
        <p:nvPicPr>
          <p:cNvPr id="4" name="Εικόνα 3">
            <a:extLst>
              <a:ext uri="{FF2B5EF4-FFF2-40B4-BE49-F238E27FC236}">
                <a16:creationId xmlns:a16="http://schemas.microsoft.com/office/drawing/2014/main" id="{CCC56E78-ACD4-4FEF-9195-1079D0A8A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2085"/>
            <a:ext cx="3769567" cy="3233247"/>
          </a:xfrm>
          <a:prstGeom prst="rect">
            <a:avLst/>
          </a:prstGeom>
        </p:spPr>
      </p:pic>
      <p:sp>
        <p:nvSpPr>
          <p:cNvPr id="5" name="TextBox 4">
            <a:extLst>
              <a:ext uri="{FF2B5EF4-FFF2-40B4-BE49-F238E27FC236}">
                <a16:creationId xmlns:a16="http://schemas.microsoft.com/office/drawing/2014/main" id="{61A2E49D-B693-4B12-8CEE-F0262D651B50}"/>
              </a:ext>
            </a:extLst>
          </p:cNvPr>
          <p:cNvSpPr txBox="1"/>
          <p:nvPr/>
        </p:nvSpPr>
        <p:spPr>
          <a:xfrm>
            <a:off x="513184" y="1002397"/>
            <a:ext cx="11473718" cy="646331"/>
          </a:xfrm>
          <a:prstGeom prst="rect">
            <a:avLst/>
          </a:prstGeom>
          <a:noFill/>
        </p:spPr>
        <p:txBody>
          <a:bodyPr wrap="none" rtlCol="0">
            <a:spAutoFit/>
          </a:bodyPr>
          <a:lstStyle/>
          <a:p>
            <a:r>
              <a:rPr lang="en-US" dirty="0"/>
              <a:t>We created respectively all 3 groups , finance and HR and the company admins who have full management of the whole </a:t>
            </a:r>
          </a:p>
          <a:p>
            <a:r>
              <a:rPr lang="en-US" dirty="0"/>
              <a:t>domain! Each group consists of two users.</a:t>
            </a:r>
            <a:endParaRPr lang="el-GR" dirty="0"/>
          </a:p>
        </p:txBody>
      </p:sp>
      <p:pic>
        <p:nvPicPr>
          <p:cNvPr id="7" name="Εικόνα 6">
            <a:extLst>
              <a:ext uri="{FF2B5EF4-FFF2-40B4-BE49-F238E27FC236}">
                <a16:creationId xmlns:a16="http://schemas.microsoft.com/office/drawing/2014/main" id="{82096A7E-53F0-439A-BC1D-2340EEAB0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627" y="1970403"/>
            <a:ext cx="7125694" cy="2000529"/>
          </a:xfrm>
          <a:prstGeom prst="rect">
            <a:avLst/>
          </a:prstGeom>
        </p:spPr>
      </p:pic>
      <p:pic>
        <p:nvPicPr>
          <p:cNvPr id="6" name="Εικόνα 5">
            <a:extLst>
              <a:ext uri="{FF2B5EF4-FFF2-40B4-BE49-F238E27FC236}">
                <a16:creationId xmlns:a16="http://schemas.microsoft.com/office/drawing/2014/main" id="{19374EB6-AE87-4EC5-8CE2-0B605A13B0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6772" y="3881576"/>
            <a:ext cx="5350978" cy="3778858"/>
          </a:xfrm>
          <a:prstGeom prst="rect">
            <a:avLst/>
          </a:prstGeom>
        </p:spPr>
      </p:pic>
    </p:spTree>
    <p:extLst>
      <p:ext uri="{BB962C8B-B14F-4D97-AF65-F5344CB8AC3E}">
        <p14:creationId xmlns:p14="http://schemas.microsoft.com/office/powerpoint/2010/main" val="159928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725DEC8-9E51-481C-87AF-F0569C634384}"/>
              </a:ext>
            </a:extLst>
          </p:cNvPr>
          <p:cNvSpPr>
            <a:spLocks noGrp="1"/>
          </p:cNvSpPr>
          <p:nvPr>
            <p:ph type="title"/>
          </p:nvPr>
        </p:nvSpPr>
        <p:spPr>
          <a:xfrm>
            <a:off x="0" y="0"/>
            <a:ext cx="10515600" cy="1325563"/>
          </a:xfrm>
        </p:spPr>
        <p:txBody>
          <a:bodyPr>
            <a:normAutofit/>
          </a:bodyPr>
          <a:lstStyle/>
          <a:p>
            <a:r>
              <a:rPr lang="en-US" sz="2400" dirty="0"/>
              <a:t>SHARING WALLPAPER GPO</a:t>
            </a:r>
            <a:endParaRPr lang="el-GR" sz="2400" dirty="0"/>
          </a:p>
        </p:txBody>
      </p:sp>
      <p:pic>
        <p:nvPicPr>
          <p:cNvPr id="5" name="Εικόνα 4">
            <a:extLst>
              <a:ext uri="{FF2B5EF4-FFF2-40B4-BE49-F238E27FC236}">
                <a16:creationId xmlns:a16="http://schemas.microsoft.com/office/drawing/2014/main" id="{4F9D1C4E-306A-47D3-9D56-466C009A6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605" y="2603504"/>
            <a:ext cx="1962424" cy="562053"/>
          </a:xfrm>
          <a:prstGeom prst="rect">
            <a:avLst/>
          </a:prstGeom>
        </p:spPr>
      </p:pic>
      <p:sp>
        <p:nvSpPr>
          <p:cNvPr id="6" name="TextBox 5">
            <a:extLst>
              <a:ext uri="{FF2B5EF4-FFF2-40B4-BE49-F238E27FC236}">
                <a16:creationId xmlns:a16="http://schemas.microsoft.com/office/drawing/2014/main" id="{2DFD916A-7B1A-4136-AD42-2513651E41C7}"/>
              </a:ext>
            </a:extLst>
          </p:cNvPr>
          <p:cNvSpPr txBox="1"/>
          <p:nvPr/>
        </p:nvSpPr>
        <p:spPr>
          <a:xfrm>
            <a:off x="0" y="1155473"/>
            <a:ext cx="11630876" cy="646331"/>
          </a:xfrm>
          <a:prstGeom prst="rect">
            <a:avLst/>
          </a:prstGeom>
          <a:noFill/>
        </p:spPr>
        <p:txBody>
          <a:bodyPr wrap="none" rtlCol="0">
            <a:spAutoFit/>
          </a:bodyPr>
          <a:lstStyle/>
          <a:p>
            <a:r>
              <a:rPr lang="en-US" dirty="0"/>
              <a:t>We have successfully created the GPO for the shared wallpaper via group policy management, as well as the shared folder </a:t>
            </a:r>
          </a:p>
          <a:p>
            <a:r>
              <a:rPr lang="en-US" dirty="0"/>
              <a:t>that contained the wallpaper of our choice.</a:t>
            </a:r>
            <a:endParaRPr lang="el-GR" dirty="0"/>
          </a:p>
        </p:txBody>
      </p:sp>
      <p:pic>
        <p:nvPicPr>
          <p:cNvPr id="13" name="Εικόνα 12">
            <a:extLst>
              <a:ext uri="{FF2B5EF4-FFF2-40B4-BE49-F238E27FC236}">
                <a16:creationId xmlns:a16="http://schemas.microsoft.com/office/drawing/2014/main" id="{875DF210-AF45-4C8D-9C16-381F32ECEC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35293"/>
            <a:ext cx="3536061" cy="3245711"/>
          </a:xfrm>
          <a:prstGeom prst="rect">
            <a:avLst/>
          </a:prstGeom>
        </p:spPr>
      </p:pic>
      <p:pic>
        <p:nvPicPr>
          <p:cNvPr id="17" name="Εικόνα 16">
            <a:extLst>
              <a:ext uri="{FF2B5EF4-FFF2-40B4-BE49-F238E27FC236}">
                <a16:creationId xmlns:a16="http://schemas.microsoft.com/office/drawing/2014/main" id="{B8F3D9B5-5C92-4F94-B6C4-AE444AB466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1533" y="4438583"/>
            <a:ext cx="4324954" cy="2362530"/>
          </a:xfrm>
          <a:prstGeom prst="rect">
            <a:avLst/>
          </a:prstGeom>
        </p:spPr>
      </p:pic>
      <p:sp>
        <p:nvSpPr>
          <p:cNvPr id="18" name="TextBox 17">
            <a:extLst>
              <a:ext uri="{FF2B5EF4-FFF2-40B4-BE49-F238E27FC236}">
                <a16:creationId xmlns:a16="http://schemas.microsoft.com/office/drawing/2014/main" id="{12E5D66B-2535-44BB-9D5F-C1CC70C0297D}"/>
              </a:ext>
            </a:extLst>
          </p:cNvPr>
          <p:cNvSpPr txBox="1"/>
          <p:nvPr/>
        </p:nvSpPr>
        <p:spPr>
          <a:xfrm>
            <a:off x="3481605" y="2324618"/>
            <a:ext cx="1740656" cy="261610"/>
          </a:xfrm>
          <a:prstGeom prst="rect">
            <a:avLst/>
          </a:prstGeom>
          <a:noFill/>
        </p:spPr>
        <p:txBody>
          <a:bodyPr wrap="square" rtlCol="0">
            <a:spAutoFit/>
          </a:bodyPr>
          <a:lstStyle/>
          <a:p>
            <a:r>
              <a:rPr lang="en-US" sz="1100" b="1" dirty="0"/>
              <a:t>Group policy management</a:t>
            </a:r>
            <a:endParaRPr lang="el-GR" sz="1100" b="1" dirty="0"/>
          </a:p>
        </p:txBody>
      </p:sp>
      <p:pic>
        <p:nvPicPr>
          <p:cNvPr id="20" name="Εικόνα 19">
            <a:extLst>
              <a:ext uri="{FF2B5EF4-FFF2-40B4-BE49-F238E27FC236}">
                <a16:creationId xmlns:a16="http://schemas.microsoft.com/office/drawing/2014/main" id="{2393E907-4A84-46E5-B5F7-37116DE61D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2672" y="2197404"/>
            <a:ext cx="4874569" cy="1413238"/>
          </a:xfrm>
          <a:prstGeom prst="rect">
            <a:avLst/>
          </a:prstGeom>
        </p:spPr>
      </p:pic>
      <p:sp>
        <p:nvSpPr>
          <p:cNvPr id="21" name="TextBox 20">
            <a:extLst>
              <a:ext uri="{FF2B5EF4-FFF2-40B4-BE49-F238E27FC236}">
                <a16:creationId xmlns:a16="http://schemas.microsoft.com/office/drawing/2014/main" id="{A8D0FA32-572F-43B7-858E-FDA72537EB54}"/>
              </a:ext>
            </a:extLst>
          </p:cNvPr>
          <p:cNvSpPr txBox="1"/>
          <p:nvPr/>
        </p:nvSpPr>
        <p:spPr>
          <a:xfrm>
            <a:off x="8647882" y="1917090"/>
            <a:ext cx="2716803" cy="261610"/>
          </a:xfrm>
          <a:prstGeom prst="rect">
            <a:avLst/>
          </a:prstGeom>
          <a:noFill/>
        </p:spPr>
        <p:txBody>
          <a:bodyPr wrap="square" rtlCol="0">
            <a:spAutoFit/>
          </a:bodyPr>
          <a:lstStyle/>
          <a:p>
            <a:r>
              <a:rPr lang="en-US" sz="1100" b="1" dirty="0"/>
              <a:t>SHARED FOLDER</a:t>
            </a:r>
            <a:endParaRPr lang="el-GR" sz="1100" b="1" dirty="0"/>
          </a:p>
        </p:txBody>
      </p:sp>
      <p:sp>
        <p:nvSpPr>
          <p:cNvPr id="22" name="TextBox 21">
            <a:extLst>
              <a:ext uri="{FF2B5EF4-FFF2-40B4-BE49-F238E27FC236}">
                <a16:creationId xmlns:a16="http://schemas.microsoft.com/office/drawing/2014/main" id="{44F9D7F8-F0D0-4704-ABC2-9BD2751712FF}"/>
              </a:ext>
            </a:extLst>
          </p:cNvPr>
          <p:cNvSpPr txBox="1"/>
          <p:nvPr/>
        </p:nvSpPr>
        <p:spPr>
          <a:xfrm>
            <a:off x="666870" y="3127869"/>
            <a:ext cx="1962424" cy="261610"/>
          </a:xfrm>
          <a:prstGeom prst="rect">
            <a:avLst/>
          </a:prstGeom>
          <a:noFill/>
        </p:spPr>
        <p:txBody>
          <a:bodyPr wrap="square" rtlCol="0">
            <a:spAutoFit/>
          </a:bodyPr>
          <a:lstStyle/>
          <a:p>
            <a:r>
              <a:rPr lang="en-US" sz="1100" b="1" dirty="0"/>
              <a:t>COMMON WALLPAPER GPO</a:t>
            </a:r>
            <a:endParaRPr lang="el-GR" sz="1100" b="1" dirty="0"/>
          </a:p>
        </p:txBody>
      </p:sp>
      <p:sp>
        <p:nvSpPr>
          <p:cNvPr id="23" name="TextBox 22">
            <a:extLst>
              <a:ext uri="{FF2B5EF4-FFF2-40B4-BE49-F238E27FC236}">
                <a16:creationId xmlns:a16="http://schemas.microsoft.com/office/drawing/2014/main" id="{F763E3ED-617F-4AC9-A287-B0068F20AEE4}"/>
              </a:ext>
            </a:extLst>
          </p:cNvPr>
          <p:cNvSpPr txBox="1"/>
          <p:nvPr/>
        </p:nvSpPr>
        <p:spPr>
          <a:xfrm>
            <a:off x="5713021" y="3997837"/>
            <a:ext cx="2235065" cy="261610"/>
          </a:xfrm>
          <a:prstGeom prst="rect">
            <a:avLst/>
          </a:prstGeom>
          <a:noFill/>
        </p:spPr>
        <p:txBody>
          <a:bodyPr wrap="square" rtlCol="0">
            <a:spAutoFit/>
          </a:bodyPr>
          <a:lstStyle/>
          <a:p>
            <a:r>
              <a:rPr lang="en-US" sz="1100" b="1" dirty="0"/>
              <a:t>DESKTOP WALLPAPER ENABLED</a:t>
            </a:r>
            <a:endParaRPr lang="el-GR" sz="1100" b="1" dirty="0"/>
          </a:p>
        </p:txBody>
      </p:sp>
    </p:spTree>
    <p:extLst>
      <p:ext uri="{BB962C8B-B14F-4D97-AF65-F5344CB8AC3E}">
        <p14:creationId xmlns:p14="http://schemas.microsoft.com/office/powerpoint/2010/main" val="1107568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8B91A38-15C5-44C2-B43D-BC470AC4B5EF}"/>
              </a:ext>
            </a:extLst>
          </p:cNvPr>
          <p:cNvSpPr>
            <a:spLocks noGrp="1"/>
          </p:cNvSpPr>
          <p:nvPr>
            <p:ph type="title"/>
          </p:nvPr>
        </p:nvSpPr>
        <p:spPr>
          <a:xfrm>
            <a:off x="0" y="0"/>
            <a:ext cx="10515600" cy="1325563"/>
          </a:xfrm>
        </p:spPr>
        <p:txBody>
          <a:bodyPr>
            <a:normAutofit/>
          </a:bodyPr>
          <a:lstStyle/>
          <a:p>
            <a:r>
              <a:rPr lang="en-US" sz="2400" dirty="0"/>
              <a:t>SHARING WALLPAPER GPO –</a:t>
            </a:r>
            <a:r>
              <a:rPr lang="el-GR" sz="2400" dirty="0"/>
              <a:t> </a:t>
            </a:r>
            <a:r>
              <a:rPr lang="en-US" sz="2400" dirty="0">
                <a:solidFill>
                  <a:srgbClr val="C00000"/>
                </a:solidFill>
              </a:rPr>
              <a:t>2nd difficulty</a:t>
            </a:r>
            <a:endParaRPr lang="el-GR" sz="2400" dirty="0">
              <a:solidFill>
                <a:srgbClr val="C00000"/>
              </a:solidFill>
            </a:endParaRPr>
          </a:p>
        </p:txBody>
      </p:sp>
      <p:sp>
        <p:nvSpPr>
          <p:cNvPr id="3" name="TextBox 2">
            <a:extLst>
              <a:ext uri="{FF2B5EF4-FFF2-40B4-BE49-F238E27FC236}">
                <a16:creationId xmlns:a16="http://schemas.microsoft.com/office/drawing/2014/main" id="{DD672170-5E3C-4A72-B12E-391BE7CEE20B}"/>
              </a:ext>
            </a:extLst>
          </p:cNvPr>
          <p:cNvSpPr txBox="1"/>
          <p:nvPr/>
        </p:nvSpPr>
        <p:spPr>
          <a:xfrm>
            <a:off x="0" y="1325563"/>
            <a:ext cx="12284453" cy="1477328"/>
          </a:xfrm>
          <a:prstGeom prst="rect">
            <a:avLst/>
          </a:prstGeom>
          <a:noFill/>
        </p:spPr>
        <p:txBody>
          <a:bodyPr wrap="none" rtlCol="0">
            <a:spAutoFit/>
          </a:bodyPr>
          <a:lstStyle/>
          <a:p>
            <a:r>
              <a:rPr lang="en-US" dirty="0"/>
              <a:t>The second difficulty that arose was in making the Wallpaper change for all users. After we repeatedly took the steps of creating a</a:t>
            </a:r>
          </a:p>
          <a:p>
            <a:r>
              <a:rPr lang="en-US" dirty="0"/>
              <a:t>GPO and shared folder without much success (and too much of </a:t>
            </a:r>
            <a:r>
              <a:rPr lang="en-US" dirty="0" err="1"/>
              <a:t>gpupdate</a:t>
            </a:r>
            <a:r>
              <a:rPr lang="en-US" dirty="0"/>
              <a:t> /force). </a:t>
            </a:r>
          </a:p>
          <a:p>
            <a:r>
              <a:rPr lang="en-US" dirty="0"/>
              <a:t>We realized that the DC is pinging the client, but not the other way around! So, after a few googling and after remembering a lot</a:t>
            </a:r>
          </a:p>
          <a:p>
            <a:r>
              <a:rPr lang="en-US" dirty="0"/>
              <a:t>of what Mr. </a:t>
            </a:r>
            <a:r>
              <a:rPr lang="en-US" dirty="0" err="1"/>
              <a:t>Kapellas</a:t>
            </a:r>
            <a:r>
              <a:rPr lang="en-US" dirty="0"/>
              <a:t> said , we were sure that the client's firewall is causing this problem. So that's how we configured it.</a:t>
            </a:r>
            <a:endParaRPr lang="el-GR" dirty="0"/>
          </a:p>
          <a:p>
            <a:endParaRPr lang="el-GR" dirty="0"/>
          </a:p>
        </p:txBody>
      </p:sp>
      <p:pic>
        <p:nvPicPr>
          <p:cNvPr id="5" name="Εικόνα 4">
            <a:extLst>
              <a:ext uri="{FF2B5EF4-FFF2-40B4-BE49-F238E27FC236}">
                <a16:creationId xmlns:a16="http://schemas.microsoft.com/office/drawing/2014/main" id="{F932B17A-24E2-41E5-AF7B-039DF9B64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65" y="3127689"/>
            <a:ext cx="3633037" cy="3487716"/>
          </a:xfrm>
          <a:prstGeom prst="rect">
            <a:avLst/>
          </a:prstGeom>
        </p:spPr>
      </p:pic>
      <p:sp>
        <p:nvSpPr>
          <p:cNvPr id="6" name="TextBox 5">
            <a:extLst>
              <a:ext uri="{FF2B5EF4-FFF2-40B4-BE49-F238E27FC236}">
                <a16:creationId xmlns:a16="http://schemas.microsoft.com/office/drawing/2014/main" id="{20CC0772-0C4D-47DD-B1CE-8F1B00F6734A}"/>
              </a:ext>
            </a:extLst>
          </p:cNvPr>
          <p:cNvSpPr txBox="1"/>
          <p:nvPr/>
        </p:nvSpPr>
        <p:spPr>
          <a:xfrm>
            <a:off x="3862167" y="3085701"/>
            <a:ext cx="8146331" cy="646331"/>
          </a:xfrm>
          <a:prstGeom prst="rect">
            <a:avLst/>
          </a:prstGeom>
          <a:noFill/>
        </p:spPr>
        <p:txBody>
          <a:bodyPr wrap="square" rtlCol="0">
            <a:spAutoFit/>
          </a:bodyPr>
          <a:lstStyle/>
          <a:p>
            <a:r>
              <a:rPr lang="en-US" dirty="0"/>
              <a:t>After this change in Windows Defender Firewall, we allowed the client to ping the DC, and the common wallpaper was implemented.</a:t>
            </a:r>
            <a:endParaRPr lang="el-GR" dirty="0"/>
          </a:p>
        </p:txBody>
      </p:sp>
      <p:pic>
        <p:nvPicPr>
          <p:cNvPr id="8" name="Εικόνα 7">
            <a:extLst>
              <a:ext uri="{FF2B5EF4-FFF2-40B4-BE49-F238E27FC236}">
                <a16:creationId xmlns:a16="http://schemas.microsoft.com/office/drawing/2014/main" id="{7883DBED-B05F-4F4E-8DB8-60001FD90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0930" y="3732031"/>
            <a:ext cx="5569356" cy="2883373"/>
          </a:xfrm>
          <a:prstGeom prst="rect">
            <a:avLst/>
          </a:prstGeom>
        </p:spPr>
      </p:pic>
    </p:spTree>
    <p:extLst>
      <p:ext uri="{BB962C8B-B14F-4D97-AF65-F5344CB8AC3E}">
        <p14:creationId xmlns:p14="http://schemas.microsoft.com/office/powerpoint/2010/main" val="3323808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F80B379-379B-406E-9B25-47051116E148}"/>
              </a:ext>
            </a:extLst>
          </p:cNvPr>
          <p:cNvSpPr>
            <a:spLocks noGrp="1"/>
          </p:cNvSpPr>
          <p:nvPr>
            <p:ph type="title"/>
          </p:nvPr>
        </p:nvSpPr>
        <p:spPr>
          <a:xfrm>
            <a:off x="0" y="0"/>
            <a:ext cx="10515600" cy="1325563"/>
          </a:xfrm>
        </p:spPr>
        <p:txBody>
          <a:bodyPr>
            <a:normAutofit/>
          </a:bodyPr>
          <a:lstStyle/>
          <a:p>
            <a:r>
              <a:rPr lang="en-US" sz="2400" dirty="0"/>
              <a:t>FILE SERVER - FOLDERS</a:t>
            </a:r>
            <a:endParaRPr lang="el-GR" sz="2400" dirty="0"/>
          </a:p>
        </p:txBody>
      </p:sp>
      <p:sp>
        <p:nvSpPr>
          <p:cNvPr id="3" name="TextBox 2">
            <a:extLst>
              <a:ext uri="{FF2B5EF4-FFF2-40B4-BE49-F238E27FC236}">
                <a16:creationId xmlns:a16="http://schemas.microsoft.com/office/drawing/2014/main" id="{3BBD7BC1-432A-4250-9093-2BEB345C646F}"/>
              </a:ext>
            </a:extLst>
          </p:cNvPr>
          <p:cNvSpPr txBox="1"/>
          <p:nvPr/>
        </p:nvSpPr>
        <p:spPr>
          <a:xfrm>
            <a:off x="317060" y="835073"/>
            <a:ext cx="11894346" cy="923330"/>
          </a:xfrm>
          <a:prstGeom prst="rect">
            <a:avLst/>
          </a:prstGeom>
          <a:noFill/>
        </p:spPr>
        <p:txBody>
          <a:bodyPr wrap="none" rtlCol="0">
            <a:spAutoFit/>
          </a:bodyPr>
          <a:lstStyle/>
          <a:p>
            <a:r>
              <a:rPr lang="en-US" dirty="0"/>
              <a:t>Moving on to the last step of the project we created a shared folder that will be visible to all Groups , but each group will be </a:t>
            </a:r>
          </a:p>
          <a:p>
            <a:r>
              <a:rPr lang="en-US" dirty="0"/>
              <a:t>able to see the subfolder that corresponds to it ,and not subfolders from other groups. Only Company Administrators can see</a:t>
            </a:r>
          </a:p>
          <a:p>
            <a:r>
              <a:rPr lang="en-US" dirty="0"/>
              <a:t>all shared subfolders.</a:t>
            </a:r>
            <a:endParaRPr lang="el-GR" dirty="0"/>
          </a:p>
        </p:txBody>
      </p:sp>
      <p:pic>
        <p:nvPicPr>
          <p:cNvPr id="5" name="Εικόνα 4">
            <a:extLst>
              <a:ext uri="{FF2B5EF4-FFF2-40B4-BE49-F238E27FC236}">
                <a16:creationId xmlns:a16="http://schemas.microsoft.com/office/drawing/2014/main" id="{61C81A35-3328-4370-9509-C1AAC5826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8328" y="2284065"/>
            <a:ext cx="5191850" cy="914528"/>
          </a:xfrm>
          <a:prstGeom prst="rect">
            <a:avLst/>
          </a:prstGeom>
        </p:spPr>
      </p:pic>
      <p:pic>
        <p:nvPicPr>
          <p:cNvPr id="7" name="Εικόνα 6">
            <a:extLst>
              <a:ext uri="{FF2B5EF4-FFF2-40B4-BE49-F238E27FC236}">
                <a16:creationId xmlns:a16="http://schemas.microsoft.com/office/drawing/2014/main" id="{6CF851AF-D3D4-4A60-8E69-E7990E3CA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060" y="2403294"/>
            <a:ext cx="4198775" cy="1278822"/>
          </a:xfrm>
          <a:prstGeom prst="rect">
            <a:avLst/>
          </a:prstGeom>
        </p:spPr>
      </p:pic>
      <p:pic>
        <p:nvPicPr>
          <p:cNvPr id="9" name="Εικόνα 8">
            <a:extLst>
              <a:ext uri="{FF2B5EF4-FFF2-40B4-BE49-F238E27FC236}">
                <a16:creationId xmlns:a16="http://schemas.microsoft.com/office/drawing/2014/main" id="{F114138C-A053-4B16-AC8C-EC4F33C0F6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629" y="4482895"/>
            <a:ext cx="3986063" cy="2283429"/>
          </a:xfrm>
          <a:prstGeom prst="rect">
            <a:avLst/>
          </a:prstGeom>
        </p:spPr>
      </p:pic>
      <p:sp>
        <p:nvSpPr>
          <p:cNvPr id="10" name="TextBox 9">
            <a:extLst>
              <a:ext uri="{FF2B5EF4-FFF2-40B4-BE49-F238E27FC236}">
                <a16:creationId xmlns:a16="http://schemas.microsoft.com/office/drawing/2014/main" id="{16D1305A-BB01-4C07-B660-59436BF57D2F}"/>
              </a:ext>
            </a:extLst>
          </p:cNvPr>
          <p:cNvSpPr txBox="1"/>
          <p:nvPr/>
        </p:nvSpPr>
        <p:spPr>
          <a:xfrm>
            <a:off x="628860" y="3684395"/>
            <a:ext cx="1989840" cy="369332"/>
          </a:xfrm>
          <a:prstGeom prst="rect">
            <a:avLst/>
          </a:prstGeom>
          <a:noFill/>
        </p:spPr>
        <p:txBody>
          <a:bodyPr wrap="none" rtlCol="0">
            <a:spAutoFit/>
          </a:bodyPr>
          <a:lstStyle/>
          <a:p>
            <a:r>
              <a:rPr lang="en-US" dirty="0"/>
              <a:t>COMPANY ADMINS</a:t>
            </a:r>
            <a:endParaRPr lang="el-GR" dirty="0"/>
          </a:p>
        </p:txBody>
      </p:sp>
      <p:pic>
        <p:nvPicPr>
          <p:cNvPr id="12" name="Εικόνα 11">
            <a:extLst>
              <a:ext uri="{FF2B5EF4-FFF2-40B4-BE49-F238E27FC236}">
                <a16:creationId xmlns:a16="http://schemas.microsoft.com/office/drawing/2014/main" id="{F496EA39-060D-4587-88C4-D819E71F4E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6148" y="4482895"/>
            <a:ext cx="4338105" cy="2283428"/>
          </a:xfrm>
          <a:prstGeom prst="rect">
            <a:avLst/>
          </a:prstGeom>
        </p:spPr>
      </p:pic>
      <p:sp>
        <p:nvSpPr>
          <p:cNvPr id="13" name="TextBox 12">
            <a:extLst>
              <a:ext uri="{FF2B5EF4-FFF2-40B4-BE49-F238E27FC236}">
                <a16:creationId xmlns:a16="http://schemas.microsoft.com/office/drawing/2014/main" id="{E0F34047-6117-4536-B8BC-EED04581E250}"/>
              </a:ext>
            </a:extLst>
          </p:cNvPr>
          <p:cNvSpPr txBox="1"/>
          <p:nvPr/>
        </p:nvSpPr>
        <p:spPr>
          <a:xfrm>
            <a:off x="5470210" y="3722096"/>
            <a:ext cx="1015021" cy="369332"/>
          </a:xfrm>
          <a:prstGeom prst="rect">
            <a:avLst/>
          </a:prstGeom>
          <a:noFill/>
        </p:spPr>
        <p:txBody>
          <a:bodyPr wrap="none" rtlCol="0">
            <a:spAutoFit/>
          </a:bodyPr>
          <a:lstStyle/>
          <a:p>
            <a:r>
              <a:rPr lang="en-US" dirty="0"/>
              <a:t>FINANCE</a:t>
            </a:r>
            <a:endParaRPr lang="el-GR" dirty="0"/>
          </a:p>
        </p:txBody>
      </p:sp>
      <p:pic>
        <p:nvPicPr>
          <p:cNvPr id="15" name="Εικόνα 14">
            <a:extLst>
              <a:ext uri="{FF2B5EF4-FFF2-40B4-BE49-F238E27FC236}">
                <a16:creationId xmlns:a16="http://schemas.microsoft.com/office/drawing/2014/main" id="{0980AE2C-F362-4406-A733-BC087DB330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84190" y="4482895"/>
            <a:ext cx="3693661" cy="2030885"/>
          </a:xfrm>
          <a:prstGeom prst="rect">
            <a:avLst/>
          </a:prstGeom>
        </p:spPr>
      </p:pic>
      <p:sp>
        <p:nvSpPr>
          <p:cNvPr id="16" name="TextBox 15">
            <a:extLst>
              <a:ext uri="{FF2B5EF4-FFF2-40B4-BE49-F238E27FC236}">
                <a16:creationId xmlns:a16="http://schemas.microsoft.com/office/drawing/2014/main" id="{A8371311-7161-4709-BFB2-5ECF48355B11}"/>
              </a:ext>
            </a:extLst>
          </p:cNvPr>
          <p:cNvSpPr txBox="1"/>
          <p:nvPr/>
        </p:nvSpPr>
        <p:spPr>
          <a:xfrm>
            <a:off x="9825134" y="3680723"/>
            <a:ext cx="453970" cy="369332"/>
          </a:xfrm>
          <a:prstGeom prst="rect">
            <a:avLst/>
          </a:prstGeom>
          <a:noFill/>
        </p:spPr>
        <p:txBody>
          <a:bodyPr wrap="none" rtlCol="0">
            <a:spAutoFit/>
          </a:bodyPr>
          <a:lstStyle/>
          <a:p>
            <a:r>
              <a:rPr lang="en-US" dirty="0"/>
              <a:t>HR</a:t>
            </a:r>
            <a:endParaRPr lang="el-GR" dirty="0"/>
          </a:p>
        </p:txBody>
      </p:sp>
      <p:sp>
        <p:nvSpPr>
          <p:cNvPr id="17" name="TextBox 16">
            <a:extLst>
              <a:ext uri="{FF2B5EF4-FFF2-40B4-BE49-F238E27FC236}">
                <a16:creationId xmlns:a16="http://schemas.microsoft.com/office/drawing/2014/main" id="{BD802EB9-2E1E-4C7D-A098-475613F89FBC}"/>
              </a:ext>
            </a:extLst>
          </p:cNvPr>
          <p:cNvSpPr txBox="1"/>
          <p:nvPr/>
        </p:nvSpPr>
        <p:spPr>
          <a:xfrm>
            <a:off x="6810464" y="1903666"/>
            <a:ext cx="1175771" cy="369332"/>
          </a:xfrm>
          <a:prstGeom prst="rect">
            <a:avLst/>
          </a:prstGeom>
          <a:noFill/>
        </p:spPr>
        <p:txBody>
          <a:bodyPr wrap="none" rtlCol="0">
            <a:spAutoFit/>
          </a:bodyPr>
          <a:lstStyle/>
          <a:p>
            <a:r>
              <a:rPr lang="en-US" dirty="0"/>
              <a:t>Subfolders</a:t>
            </a:r>
            <a:endParaRPr lang="el-GR" dirty="0"/>
          </a:p>
        </p:txBody>
      </p:sp>
      <p:sp>
        <p:nvSpPr>
          <p:cNvPr id="18" name="TextBox 17">
            <a:extLst>
              <a:ext uri="{FF2B5EF4-FFF2-40B4-BE49-F238E27FC236}">
                <a16:creationId xmlns:a16="http://schemas.microsoft.com/office/drawing/2014/main" id="{B6ECCEA8-C295-425F-999D-048A834FFCDD}"/>
              </a:ext>
            </a:extLst>
          </p:cNvPr>
          <p:cNvSpPr txBox="1"/>
          <p:nvPr/>
        </p:nvSpPr>
        <p:spPr>
          <a:xfrm>
            <a:off x="1094422" y="2031683"/>
            <a:ext cx="1447960" cy="369332"/>
          </a:xfrm>
          <a:prstGeom prst="rect">
            <a:avLst/>
          </a:prstGeom>
          <a:noFill/>
        </p:spPr>
        <p:txBody>
          <a:bodyPr wrap="none" rtlCol="0">
            <a:spAutoFit/>
          </a:bodyPr>
          <a:lstStyle/>
          <a:p>
            <a:r>
              <a:rPr lang="en-US" dirty="0"/>
              <a:t>Shared folder</a:t>
            </a:r>
            <a:endParaRPr lang="el-GR" dirty="0"/>
          </a:p>
        </p:txBody>
      </p:sp>
    </p:spTree>
    <p:extLst>
      <p:ext uri="{BB962C8B-B14F-4D97-AF65-F5344CB8AC3E}">
        <p14:creationId xmlns:p14="http://schemas.microsoft.com/office/powerpoint/2010/main" val="1066961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33E91B9-EBCC-4816-A0A6-22B790AF1C9F}"/>
              </a:ext>
            </a:extLst>
          </p:cNvPr>
          <p:cNvSpPr>
            <a:spLocks noGrp="1"/>
          </p:cNvSpPr>
          <p:nvPr>
            <p:ph type="title"/>
          </p:nvPr>
        </p:nvSpPr>
        <p:spPr>
          <a:xfrm>
            <a:off x="638434" y="337133"/>
            <a:ext cx="10515600" cy="1325563"/>
          </a:xfrm>
        </p:spPr>
        <p:txBody>
          <a:bodyPr/>
          <a:lstStyle/>
          <a:p>
            <a:pPr algn="ctr"/>
            <a:r>
              <a:rPr lang="en-US" b="1" dirty="0"/>
              <a:t>WE APPRIACIATE YOUR TIME!</a:t>
            </a:r>
            <a:endParaRPr lang="el-GR" b="1" dirty="0"/>
          </a:p>
        </p:txBody>
      </p:sp>
      <p:pic>
        <p:nvPicPr>
          <p:cNvPr id="3" name="Εικόνα 2">
            <a:extLst>
              <a:ext uri="{FF2B5EF4-FFF2-40B4-BE49-F238E27FC236}">
                <a16:creationId xmlns:a16="http://schemas.microsoft.com/office/drawing/2014/main" id="{EF1932D6-EFAE-4C81-8FFA-081629231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6873" y="2388685"/>
            <a:ext cx="4018254" cy="3013691"/>
          </a:xfrm>
          <a:prstGeom prst="rect">
            <a:avLst/>
          </a:prstGeom>
        </p:spPr>
      </p:pic>
    </p:spTree>
    <p:extLst>
      <p:ext uri="{BB962C8B-B14F-4D97-AF65-F5344CB8AC3E}">
        <p14:creationId xmlns:p14="http://schemas.microsoft.com/office/powerpoint/2010/main" val="2932913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2ADB22E-2284-49B5-B19A-1DB1A362D1BF}"/>
              </a:ext>
            </a:extLst>
          </p:cNvPr>
          <p:cNvSpPr>
            <a:spLocks noGrp="1"/>
          </p:cNvSpPr>
          <p:nvPr>
            <p:ph type="title"/>
          </p:nvPr>
        </p:nvSpPr>
        <p:spPr/>
        <p:txBody>
          <a:bodyPr/>
          <a:lstStyle/>
          <a:p>
            <a:pPr algn="ctr"/>
            <a:r>
              <a:rPr lang="en-US" b="1" dirty="0">
                <a:solidFill>
                  <a:schemeClr val="accent4"/>
                </a:solidFill>
              </a:rPr>
              <a:t>QUESTIONS</a:t>
            </a:r>
            <a:endParaRPr lang="el-GR" b="1" dirty="0">
              <a:solidFill>
                <a:schemeClr val="accent4"/>
              </a:solidFill>
            </a:endParaRPr>
          </a:p>
        </p:txBody>
      </p:sp>
      <p:pic>
        <p:nvPicPr>
          <p:cNvPr id="8" name="Εικόνα 7">
            <a:extLst>
              <a:ext uri="{FF2B5EF4-FFF2-40B4-BE49-F238E27FC236}">
                <a16:creationId xmlns:a16="http://schemas.microsoft.com/office/drawing/2014/main" id="{19E15797-C327-4AC1-A2BD-F0F103204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576" y="2348252"/>
            <a:ext cx="4847717" cy="3725978"/>
          </a:xfrm>
          <a:prstGeom prst="rect">
            <a:avLst/>
          </a:prstGeom>
        </p:spPr>
      </p:pic>
    </p:spTree>
    <p:extLst>
      <p:ext uri="{BB962C8B-B14F-4D97-AF65-F5344CB8AC3E}">
        <p14:creationId xmlns:p14="http://schemas.microsoft.com/office/powerpoint/2010/main" val="292215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6EA405C-673A-4F4D-BFAA-BC379A7E3488}"/>
              </a:ext>
            </a:extLst>
          </p:cNvPr>
          <p:cNvSpPr>
            <a:spLocks noGrp="1"/>
          </p:cNvSpPr>
          <p:nvPr>
            <p:ph type="ctrTitle"/>
          </p:nvPr>
        </p:nvSpPr>
        <p:spPr>
          <a:xfrm>
            <a:off x="1770236" y="530251"/>
            <a:ext cx="7685314" cy="701449"/>
          </a:xfrm>
        </p:spPr>
        <p:txBody>
          <a:bodyPr>
            <a:normAutofit fontScale="90000"/>
          </a:bodyPr>
          <a:lstStyle/>
          <a:p>
            <a:r>
              <a:rPr lang="en-US" sz="4400" u="sng" dirty="0"/>
              <a:t>A FEW WORDS ABOUT THE ASSIGNMENT</a:t>
            </a:r>
            <a:endParaRPr lang="el-GR" sz="4400" u="sng" dirty="0"/>
          </a:p>
        </p:txBody>
      </p:sp>
      <p:sp>
        <p:nvSpPr>
          <p:cNvPr id="3" name="Υπότιτλος 2">
            <a:extLst>
              <a:ext uri="{FF2B5EF4-FFF2-40B4-BE49-F238E27FC236}">
                <a16:creationId xmlns:a16="http://schemas.microsoft.com/office/drawing/2014/main" id="{4F5F52AE-645C-4644-A87B-BF8D5E18AC19}"/>
              </a:ext>
            </a:extLst>
          </p:cNvPr>
          <p:cNvSpPr>
            <a:spLocks noGrp="1"/>
          </p:cNvSpPr>
          <p:nvPr>
            <p:ph type="subTitle" idx="1"/>
          </p:nvPr>
        </p:nvSpPr>
        <p:spPr>
          <a:xfrm>
            <a:off x="135294" y="1847883"/>
            <a:ext cx="11921412" cy="5122084"/>
          </a:xfrm>
        </p:spPr>
        <p:txBody>
          <a:bodyPr/>
          <a:lstStyle/>
          <a:p>
            <a:pPr algn="l"/>
            <a:r>
              <a:rPr lang="el-GR" sz="2800" dirty="0"/>
              <a:t>  </a:t>
            </a:r>
            <a:r>
              <a:rPr lang="en-US" sz="2800" dirty="0"/>
              <a:t>As part of our studies at the IEK AKMI, we were assigned as a semester assignment in the computer architecture course to set up our own Windows Server by representing the conditions of a realistic working environment.</a:t>
            </a:r>
          </a:p>
          <a:p>
            <a:pPr algn="l"/>
            <a:endParaRPr lang="en-US" dirty="0"/>
          </a:p>
          <a:p>
            <a:pPr algn="l"/>
            <a:endParaRPr lang="el-GR" dirty="0"/>
          </a:p>
          <a:p>
            <a:pPr algn="l"/>
            <a:r>
              <a:rPr lang="en-US" sz="2800" dirty="0"/>
              <a:t>During the project we encountered several problems with the functionality of the Server. The solution to these problems was mainly the teamwork that pervades this team, patience, and of course the developer's best friend. Google! However, through the problems we encountered and the numerous attempts to solve them, we gained knowledge that will surely be a lifesaver in our later career.</a:t>
            </a:r>
          </a:p>
        </p:txBody>
      </p:sp>
    </p:spTree>
    <p:extLst>
      <p:ext uri="{BB962C8B-B14F-4D97-AF65-F5344CB8AC3E}">
        <p14:creationId xmlns:p14="http://schemas.microsoft.com/office/powerpoint/2010/main" val="354624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4F3F612-783F-41E1-8885-30ED31C7600D}"/>
              </a:ext>
            </a:extLst>
          </p:cNvPr>
          <p:cNvSpPr>
            <a:spLocks noGrp="1"/>
          </p:cNvSpPr>
          <p:nvPr>
            <p:ph type="title"/>
          </p:nvPr>
        </p:nvSpPr>
        <p:spPr>
          <a:xfrm>
            <a:off x="234176" y="365125"/>
            <a:ext cx="11485756" cy="917265"/>
          </a:xfrm>
        </p:spPr>
        <p:txBody>
          <a:bodyPr>
            <a:noAutofit/>
          </a:bodyPr>
          <a:lstStyle/>
          <a:p>
            <a:r>
              <a:rPr lang="en-US" sz="3600" dirty="0"/>
              <a:t>Without further delay L00perz are presenting…</a:t>
            </a:r>
            <a:endParaRPr lang="el-GR" sz="3600" dirty="0"/>
          </a:p>
        </p:txBody>
      </p:sp>
      <p:pic>
        <p:nvPicPr>
          <p:cNvPr id="8" name="Θέση περιεχομένου 7">
            <a:extLst>
              <a:ext uri="{FF2B5EF4-FFF2-40B4-BE49-F238E27FC236}">
                <a16:creationId xmlns:a16="http://schemas.microsoft.com/office/drawing/2014/main" id="{39CA9CEB-567D-4DA9-BF3B-E63154411D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4750" y="2667794"/>
            <a:ext cx="4762500" cy="2667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9040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DE6365C-2354-4B4E-8DB1-89F46C78A1A3}"/>
              </a:ext>
            </a:extLst>
          </p:cNvPr>
          <p:cNvSpPr>
            <a:spLocks noGrp="1"/>
          </p:cNvSpPr>
          <p:nvPr>
            <p:ph type="title"/>
          </p:nvPr>
        </p:nvSpPr>
        <p:spPr>
          <a:xfrm>
            <a:off x="0" y="42316"/>
            <a:ext cx="10376971" cy="632686"/>
          </a:xfrm>
        </p:spPr>
        <p:txBody>
          <a:bodyPr>
            <a:normAutofit/>
          </a:bodyPr>
          <a:lstStyle/>
          <a:p>
            <a:pPr algn="just"/>
            <a:r>
              <a:rPr lang="en-US" sz="2800" dirty="0"/>
              <a:t>NAT NETWORK </a:t>
            </a:r>
            <a:endParaRPr lang="el-GR" sz="2800" dirty="0"/>
          </a:p>
        </p:txBody>
      </p:sp>
      <p:sp>
        <p:nvSpPr>
          <p:cNvPr id="5" name="TextBox 4">
            <a:extLst>
              <a:ext uri="{FF2B5EF4-FFF2-40B4-BE49-F238E27FC236}">
                <a16:creationId xmlns:a16="http://schemas.microsoft.com/office/drawing/2014/main" id="{AC1B97E2-A3B3-479D-8F59-0CB14E5C4E27}"/>
              </a:ext>
            </a:extLst>
          </p:cNvPr>
          <p:cNvSpPr txBox="1"/>
          <p:nvPr/>
        </p:nvSpPr>
        <p:spPr>
          <a:xfrm>
            <a:off x="193961" y="2124088"/>
            <a:ext cx="5794872" cy="2031325"/>
          </a:xfrm>
          <a:prstGeom prst="rect">
            <a:avLst/>
          </a:prstGeom>
          <a:noFill/>
        </p:spPr>
        <p:txBody>
          <a:bodyPr wrap="square" rtlCol="0">
            <a:spAutoFit/>
          </a:bodyPr>
          <a:lstStyle/>
          <a:p>
            <a:r>
              <a:rPr lang="en-US" dirty="0"/>
              <a:t>A very important step before creating our virtual machines is to switch the network from </a:t>
            </a:r>
            <a:r>
              <a:rPr lang="en-US" b="1" dirty="0"/>
              <a:t>NAT </a:t>
            </a:r>
            <a:r>
              <a:rPr lang="en-US" dirty="0"/>
              <a:t>(network address translation) to </a:t>
            </a:r>
            <a:r>
              <a:rPr lang="en-US" b="1" dirty="0"/>
              <a:t>Bridged Network </a:t>
            </a:r>
            <a:r>
              <a:rPr lang="en-US" dirty="0"/>
              <a:t>on both machines.  In this way we achieve the connection of the virtual machine to our network, its communication with all the devices on it and the communication between the machines, since they will have their own IP.</a:t>
            </a:r>
            <a:endParaRPr lang="el-GR" dirty="0"/>
          </a:p>
        </p:txBody>
      </p:sp>
      <p:cxnSp>
        <p:nvCxnSpPr>
          <p:cNvPr id="7" name="Ευθύγραμμο βέλος σύνδεσης 6">
            <a:extLst>
              <a:ext uri="{FF2B5EF4-FFF2-40B4-BE49-F238E27FC236}">
                <a16:creationId xmlns:a16="http://schemas.microsoft.com/office/drawing/2014/main" id="{E1867B33-DD12-4BA1-8718-7EEC358A7DAB}"/>
              </a:ext>
            </a:extLst>
          </p:cNvPr>
          <p:cNvCxnSpPr/>
          <p:nvPr/>
        </p:nvCxnSpPr>
        <p:spPr>
          <a:xfrm>
            <a:off x="2590130" y="324387"/>
            <a:ext cx="10025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9099709-DFA4-4253-9EF1-241530247523}"/>
              </a:ext>
            </a:extLst>
          </p:cNvPr>
          <p:cNvSpPr txBox="1"/>
          <p:nvPr/>
        </p:nvSpPr>
        <p:spPr>
          <a:xfrm>
            <a:off x="4032174" y="97049"/>
            <a:ext cx="3106300" cy="523220"/>
          </a:xfrm>
          <a:prstGeom prst="rect">
            <a:avLst/>
          </a:prstGeom>
          <a:noFill/>
        </p:spPr>
        <p:txBody>
          <a:bodyPr wrap="none" rtlCol="0">
            <a:spAutoFit/>
          </a:bodyPr>
          <a:lstStyle/>
          <a:p>
            <a:r>
              <a:rPr lang="en-US" sz="2800" dirty="0">
                <a:latin typeface="+mj-lt"/>
              </a:rPr>
              <a:t>BRIDGED NETWORK</a:t>
            </a:r>
            <a:endParaRPr lang="el-GR" sz="2800" dirty="0">
              <a:latin typeface="+mj-lt"/>
            </a:endParaRPr>
          </a:p>
        </p:txBody>
      </p:sp>
      <p:pic>
        <p:nvPicPr>
          <p:cNvPr id="10" name="Εικόνα 9">
            <a:extLst>
              <a:ext uri="{FF2B5EF4-FFF2-40B4-BE49-F238E27FC236}">
                <a16:creationId xmlns:a16="http://schemas.microsoft.com/office/drawing/2014/main" id="{5090A1ED-99F9-439C-85E2-ED785D242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0282" y="1677348"/>
            <a:ext cx="4959001" cy="4067165"/>
          </a:xfrm>
          <a:prstGeom prst="rect">
            <a:avLst/>
          </a:prstGeom>
        </p:spPr>
      </p:pic>
    </p:spTree>
    <p:extLst>
      <p:ext uri="{BB962C8B-B14F-4D97-AF65-F5344CB8AC3E}">
        <p14:creationId xmlns:p14="http://schemas.microsoft.com/office/powerpoint/2010/main" val="2280857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F187AB2-C824-4A26-A8FA-195C62AE8815}"/>
              </a:ext>
            </a:extLst>
          </p:cNvPr>
          <p:cNvSpPr>
            <a:spLocks noGrp="1"/>
          </p:cNvSpPr>
          <p:nvPr>
            <p:ph type="title"/>
          </p:nvPr>
        </p:nvSpPr>
        <p:spPr>
          <a:xfrm>
            <a:off x="-31617" y="20979"/>
            <a:ext cx="7766892" cy="1672996"/>
          </a:xfrm>
        </p:spPr>
        <p:txBody>
          <a:bodyPr>
            <a:normAutofit/>
          </a:bodyPr>
          <a:lstStyle/>
          <a:p>
            <a:r>
              <a:rPr lang="en-US" sz="2800" dirty="0"/>
              <a:t>INSTALLING VIRTUAL MACHINES (ISO)</a:t>
            </a:r>
            <a:endParaRPr lang="el-GR" sz="2800" dirty="0"/>
          </a:p>
        </p:txBody>
      </p:sp>
      <p:pic>
        <p:nvPicPr>
          <p:cNvPr id="4" name="Εικόνα 3">
            <a:extLst>
              <a:ext uri="{FF2B5EF4-FFF2-40B4-BE49-F238E27FC236}">
                <a16:creationId xmlns:a16="http://schemas.microsoft.com/office/drawing/2014/main" id="{5432BCA8-D3CE-4F4E-99B6-162A3066D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70" y="2257312"/>
            <a:ext cx="5541628" cy="2906713"/>
          </a:xfrm>
          <a:prstGeom prst="rect">
            <a:avLst/>
          </a:prstGeom>
        </p:spPr>
      </p:pic>
      <p:pic>
        <p:nvPicPr>
          <p:cNvPr id="6" name="Εικόνα 5">
            <a:extLst>
              <a:ext uri="{FF2B5EF4-FFF2-40B4-BE49-F238E27FC236}">
                <a16:creationId xmlns:a16="http://schemas.microsoft.com/office/drawing/2014/main" id="{E033BCB4-EA02-4E98-BB3A-A0AFC5A3A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9011" y="2257313"/>
            <a:ext cx="5652989" cy="2906712"/>
          </a:xfrm>
          <a:prstGeom prst="rect">
            <a:avLst/>
          </a:prstGeom>
        </p:spPr>
      </p:pic>
      <p:sp>
        <p:nvSpPr>
          <p:cNvPr id="7" name="TextBox 6">
            <a:extLst>
              <a:ext uri="{FF2B5EF4-FFF2-40B4-BE49-F238E27FC236}">
                <a16:creationId xmlns:a16="http://schemas.microsoft.com/office/drawing/2014/main" id="{F9D1A392-77C6-4E51-8F57-C8DE55682987}"/>
              </a:ext>
            </a:extLst>
          </p:cNvPr>
          <p:cNvSpPr txBox="1"/>
          <p:nvPr/>
        </p:nvSpPr>
        <p:spPr>
          <a:xfrm>
            <a:off x="1290059" y="1857202"/>
            <a:ext cx="3463449" cy="400110"/>
          </a:xfrm>
          <a:prstGeom prst="rect">
            <a:avLst/>
          </a:prstGeom>
          <a:noFill/>
        </p:spPr>
        <p:txBody>
          <a:bodyPr wrap="none" rtlCol="0">
            <a:spAutoFit/>
          </a:bodyPr>
          <a:lstStyle/>
          <a:p>
            <a:r>
              <a:rPr lang="en-US" sz="2000" b="1" dirty="0">
                <a:latin typeface="Arial Black" panose="020B0A04020102020204" pitchFamily="34" charset="0"/>
              </a:rPr>
              <a:t>WINDOWS 10 MACHINE</a:t>
            </a:r>
            <a:endParaRPr lang="el-GR" sz="2000" b="1" dirty="0">
              <a:latin typeface="Arial Black" panose="020B0A04020102020204" pitchFamily="34" charset="0"/>
            </a:endParaRPr>
          </a:p>
        </p:txBody>
      </p:sp>
      <p:sp>
        <p:nvSpPr>
          <p:cNvPr id="8" name="TextBox 7">
            <a:extLst>
              <a:ext uri="{FF2B5EF4-FFF2-40B4-BE49-F238E27FC236}">
                <a16:creationId xmlns:a16="http://schemas.microsoft.com/office/drawing/2014/main" id="{E4E00E95-82DF-456B-BB1B-B700E3151D71}"/>
              </a:ext>
            </a:extLst>
          </p:cNvPr>
          <p:cNvSpPr txBox="1"/>
          <p:nvPr/>
        </p:nvSpPr>
        <p:spPr>
          <a:xfrm>
            <a:off x="7096971" y="1857202"/>
            <a:ext cx="4945072" cy="400110"/>
          </a:xfrm>
          <a:prstGeom prst="rect">
            <a:avLst/>
          </a:prstGeom>
          <a:noFill/>
        </p:spPr>
        <p:txBody>
          <a:bodyPr wrap="none" rtlCol="0">
            <a:spAutoFit/>
          </a:bodyPr>
          <a:lstStyle/>
          <a:p>
            <a:r>
              <a:rPr lang="en-US" sz="2000" b="1" dirty="0">
                <a:latin typeface="Arial Black" panose="020B0A04020102020204" pitchFamily="34" charset="0"/>
              </a:rPr>
              <a:t>WINDOWS</a:t>
            </a:r>
            <a:r>
              <a:rPr lang="en-US" b="1" dirty="0"/>
              <a:t> </a:t>
            </a:r>
            <a:r>
              <a:rPr lang="en-US" sz="2000" b="1" dirty="0">
                <a:latin typeface="Arial Black" panose="020B0A04020102020204" pitchFamily="34" charset="0"/>
              </a:rPr>
              <a:t>SERVER</a:t>
            </a:r>
            <a:r>
              <a:rPr lang="en-US" b="1" dirty="0"/>
              <a:t> </a:t>
            </a:r>
            <a:r>
              <a:rPr lang="en-US" sz="2000" b="1" dirty="0">
                <a:latin typeface="Arial Black" panose="020B0A04020102020204" pitchFamily="34" charset="0"/>
              </a:rPr>
              <a:t>2019</a:t>
            </a:r>
            <a:r>
              <a:rPr lang="en-US" dirty="0"/>
              <a:t> </a:t>
            </a:r>
            <a:r>
              <a:rPr lang="en-US" sz="2000" b="1" dirty="0">
                <a:latin typeface="Arial Black" panose="020B0A04020102020204" pitchFamily="34" charset="0"/>
              </a:rPr>
              <a:t>MACHINE</a:t>
            </a:r>
            <a:endParaRPr lang="el-GR" sz="2000" b="1" dirty="0">
              <a:latin typeface="Arial Black" panose="020B0A04020102020204" pitchFamily="34" charset="0"/>
            </a:endParaRPr>
          </a:p>
        </p:txBody>
      </p:sp>
    </p:spTree>
    <p:extLst>
      <p:ext uri="{BB962C8B-B14F-4D97-AF65-F5344CB8AC3E}">
        <p14:creationId xmlns:p14="http://schemas.microsoft.com/office/powerpoint/2010/main" val="1534181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850CE-4EAD-4A08-921B-4802C5AD4759}"/>
              </a:ext>
            </a:extLst>
          </p:cNvPr>
          <p:cNvSpPr>
            <a:spLocks noGrp="1"/>
          </p:cNvSpPr>
          <p:nvPr>
            <p:ph type="title"/>
          </p:nvPr>
        </p:nvSpPr>
        <p:spPr>
          <a:xfrm>
            <a:off x="0" y="0"/>
            <a:ext cx="10515600" cy="1325563"/>
          </a:xfrm>
        </p:spPr>
        <p:txBody>
          <a:bodyPr>
            <a:normAutofit/>
          </a:bodyPr>
          <a:lstStyle/>
          <a:p>
            <a:r>
              <a:rPr lang="en-US" sz="2800" dirty="0"/>
              <a:t>WINDOWS SERVER INSTALLATION</a:t>
            </a:r>
            <a:endParaRPr lang="el-GR" sz="2800" dirty="0"/>
          </a:p>
        </p:txBody>
      </p:sp>
      <p:pic>
        <p:nvPicPr>
          <p:cNvPr id="4" name="Εικόνα 3">
            <a:extLst>
              <a:ext uri="{FF2B5EF4-FFF2-40B4-BE49-F238E27FC236}">
                <a16:creationId xmlns:a16="http://schemas.microsoft.com/office/drawing/2014/main" id="{F2B20053-B37B-453B-BE65-99234EFAB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9043"/>
            <a:ext cx="3415004" cy="2428737"/>
          </a:xfrm>
          <a:prstGeom prst="rect">
            <a:avLst/>
          </a:prstGeom>
        </p:spPr>
      </p:pic>
      <p:pic>
        <p:nvPicPr>
          <p:cNvPr id="6" name="Εικόνα 5">
            <a:extLst>
              <a:ext uri="{FF2B5EF4-FFF2-40B4-BE49-F238E27FC236}">
                <a16:creationId xmlns:a16="http://schemas.microsoft.com/office/drawing/2014/main" id="{530EA553-D547-43FA-8C2F-B964815B6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8624" y="946797"/>
            <a:ext cx="3744042" cy="2613227"/>
          </a:xfrm>
          <a:prstGeom prst="rect">
            <a:avLst/>
          </a:prstGeom>
        </p:spPr>
      </p:pic>
      <p:pic>
        <p:nvPicPr>
          <p:cNvPr id="8" name="Εικόνα 7">
            <a:extLst>
              <a:ext uri="{FF2B5EF4-FFF2-40B4-BE49-F238E27FC236}">
                <a16:creationId xmlns:a16="http://schemas.microsoft.com/office/drawing/2014/main" id="{A237CFE8-A666-455E-90F2-D4ABA0506D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0754" y="946797"/>
            <a:ext cx="3549692" cy="2665496"/>
          </a:xfrm>
          <a:prstGeom prst="rect">
            <a:avLst/>
          </a:prstGeom>
        </p:spPr>
      </p:pic>
      <p:sp>
        <p:nvSpPr>
          <p:cNvPr id="11" name="TextBox 10">
            <a:extLst>
              <a:ext uri="{FF2B5EF4-FFF2-40B4-BE49-F238E27FC236}">
                <a16:creationId xmlns:a16="http://schemas.microsoft.com/office/drawing/2014/main" id="{F4B7C867-1731-44E4-90D5-B1340DFADD4C}"/>
              </a:ext>
            </a:extLst>
          </p:cNvPr>
          <p:cNvSpPr txBox="1"/>
          <p:nvPr/>
        </p:nvSpPr>
        <p:spPr>
          <a:xfrm>
            <a:off x="279567" y="3612293"/>
            <a:ext cx="10505505" cy="338554"/>
          </a:xfrm>
          <a:prstGeom prst="rect">
            <a:avLst/>
          </a:prstGeom>
          <a:noFill/>
        </p:spPr>
        <p:txBody>
          <a:bodyPr wrap="none" rtlCol="0">
            <a:spAutoFit/>
          </a:bodyPr>
          <a:lstStyle/>
          <a:p>
            <a:r>
              <a:rPr lang="en-US" sz="1600" b="1" dirty="0"/>
              <a:t>Downloading the windows server was not a major obstacle as we followed the Wizard and configured only a few options.</a:t>
            </a:r>
            <a:endParaRPr lang="el-GR" sz="1600" b="1" dirty="0"/>
          </a:p>
        </p:txBody>
      </p:sp>
      <p:pic>
        <p:nvPicPr>
          <p:cNvPr id="13" name="Εικόνα 12">
            <a:extLst>
              <a:ext uri="{FF2B5EF4-FFF2-40B4-BE49-F238E27FC236}">
                <a16:creationId xmlns:a16="http://schemas.microsoft.com/office/drawing/2014/main" id="{24FC903C-35F4-40C1-A20E-2FCD111AC2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568" y="3991059"/>
            <a:ext cx="2594262" cy="2721432"/>
          </a:xfrm>
          <a:prstGeom prst="rect">
            <a:avLst/>
          </a:prstGeom>
        </p:spPr>
      </p:pic>
      <p:sp>
        <p:nvSpPr>
          <p:cNvPr id="14" name="TextBox 13">
            <a:extLst>
              <a:ext uri="{FF2B5EF4-FFF2-40B4-BE49-F238E27FC236}">
                <a16:creationId xmlns:a16="http://schemas.microsoft.com/office/drawing/2014/main" id="{FC7F809D-CC9C-465F-9F4D-02D590A4FC2B}"/>
              </a:ext>
            </a:extLst>
          </p:cNvPr>
          <p:cNvSpPr txBox="1"/>
          <p:nvPr/>
        </p:nvSpPr>
        <p:spPr>
          <a:xfrm>
            <a:off x="3067742" y="4760249"/>
            <a:ext cx="5673012" cy="1200329"/>
          </a:xfrm>
          <a:prstGeom prst="rect">
            <a:avLst/>
          </a:prstGeom>
          <a:noFill/>
        </p:spPr>
        <p:txBody>
          <a:bodyPr wrap="square" rtlCol="0">
            <a:spAutoFit/>
          </a:bodyPr>
          <a:lstStyle/>
          <a:p>
            <a:r>
              <a:rPr lang="en-US" dirty="0"/>
              <a:t>A very important configuration is the installation of the appropriate packages (Active Directory Domain Services / DNS SERVER) as without them our Server will not be able to become a Domain Controller.</a:t>
            </a:r>
            <a:endParaRPr lang="el-GR" b="1" dirty="0"/>
          </a:p>
        </p:txBody>
      </p:sp>
      <p:pic>
        <p:nvPicPr>
          <p:cNvPr id="16" name="Εικόνα 15">
            <a:extLst>
              <a:ext uri="{FF2B5EF4-FFF2-40B4-BE49-F238E27FC236}">
                <a16:creationId xmlns:a16="http://schemas.microsoft.com/office/drawing/2014/main" id="{CA470997-F78B-4FC8-B795-B2856709C9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8314" y="4225961"/>
            <a:ext cx="3074118" cy="2390382"/>
          </a:xfrm>
          <a:prstGeom prst="rect">
            <a:avLst/>
          </a:prstGeom>
        </p:spPr>
      </p:pic>
      <p:cxnSp>
        <p:nvCxnSpPr>
          <p:cNvPr id="18" name="Ευθύγραμμο βέλος σύνδεσης 17">
            <a:extLst>
              <a:ext uri="{FF2B5EF4-FFF2-40B4-BE49-F238E27FC236}">
                <a16:creationId xmlns:a16="http://schemas.microsoft.com/office/drawing/2014/main" id="{36AB14D3-7900-4D88-9E71-33D777DF8365}"/>
              </a:ext>
            </a:extLst>
          </p:cNvPr>
          <p:cNvCxnSpPr/>
          <p:nvPr/>
        </p:nvCxnSpPr>
        <p:spPr>
          <a:xfrm>
            <a:off x="3564294" y="2304661"/>
            <a:ext cx="503853"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Ευθύγραμμο βέλος σύνδεσης 19">
            <a:extLst>
              <a:ext uri="{FF2B5EF4-FFF2-40B4-BE49-F238E27FC236}">
                <a16:creationId xmlns:a16="http://schemas.microsoft.com/office/drawing/2014/main" id="{813C5158-487C-4600-BDCA-EE75486EA814}"/>
              </a:ext>
            </a:extLst>
          </p:cNvPr>
          <p:cNvCxnSpPr/>
          <p:nvPr/>
        </p:nvCxnSpPr>
        <p:spPr>
          <a:xfrm>
            <a:off x="8236901" y="2279779"/>
            <a:ext cx="503853"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90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7B8FB07-8F10-4BB5-87B6-0AF028688447}"/>
              </a:ext>
            </a:extLst>
          </p:cNvPr>
          <p:cNvSpPr>
            <a:spLocks noGrp="1"/>
          </p:cNvSpPr>
          <p:nvPr>
            <p:ph type="title"/>
          </p:nvPr>
        </p:nvSpPr>
        <p:spPr>
          <a:xfrm>
            <a:off x="0" y="0"/>
            <a:ext cx="10515600" cy="1325563"/>
          </a:xfrm>
        </p:spPr>
        <p:txBody>
          <a:bodyPr>
            <a:normAutofit/>
          </a:bodyPr>
          <a:lstStyle/>
          <a:p>
            <a:r>
              <a:rPr lang="en-US" sz="2800" dirty="0"/>
              <a:t>WINDOWS SERVER INSTALLATION</a:t>
            </a:r>
            <a:endParaRPr lang="el-GR" sz="2800" dirty="0"/>
          </a:p>
        </p:txBody>
      </p:sp>
      <p:pic>
        <p:nvPicPr>
          <p:cNvPr id="4" name="Εικόνα 3">
            <a:extLst>
              <a:ext uri="{FF2B5EF4-FFF2-40B4-BE49-F238E27FC236}">
                <a16:creationId xmlns:a16="http://schemas.microsoft.com/office/drawing/2014/main" id="{F389A44E-3394-4277-9A3F-9334DFC65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5" y="1129558"/>
            <a:ext cx="2769436" cy="2239631"/>
          </a:xfrm>
          <a:prstGeom prst="rect">
            <a:avLst/>
          </a:prstGeom>
        </p:spPr>
      </p:pic>
      <p:pic>
        <p:nvPicPr>
          <p:cNvPr id="6" name="Εικόνα 5">
            <a:extLst>
              <a:ext uri="{FF2B5EF4-FFF2-40B4-BE49-F238E27FC236}">
                <a16:creationId xmlns:a16="http://schemas.microsoft.com/office/drawing/2014/main" id="{773086A9-0A89-4834-BF3E-CCC92681A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809" y="1064589"/>
            <a:ext cx="2559404" cy="2199487"/>
          </a:xfrm>
          <a:prstGeom prst="rect">
            <a:avLst/>
          </a:prstGeom>
        </p:spPr>
      </p:pic>
      <p:cxnSp>
        <p:nvCxnSpPr>
          <p:cNvPr id="10" name="Ευθύγραμμο βέλος σύνδεσης 9">
            <a:extLst>
              <a:ext uri="{FF2B5EF4-FFF2-40B4-BE49-F238E27FC236}">
                <a16:creationId xmlns:a16="http://schemas.microsoft.com/office/drawing/2014/main" id="{DC6B6B99-97EC-47FA-82DF-4074F3474FAB}"/>
              </a:ext>
            </a:extLst>
          </p:cNvPr>
          <p:cNvCxnSpPr/>
          <p:nvPr/>
        </p:nvCxnSpPr>
        <p:spPr>
          <a:xfrm>
            <a:off x="3209731" y="2249373"/>
            <a:ext cx="503853"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2" name="Εικόνα 11">
            <a:extLst>
              <a:ext uri="{FF2B5EF4-FFF2-40B4-BE49-F238E27FC236}">
                <a16:creationId xmlns:a16="http://schemas.microsoft.com/office/drawing/2014/main" id="{ABB00B68-1A9B-484A-BF28-DAD4A9CB11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7400" y="1149628"/>
            <a:ext cx="2828624" cy="2199490"/>
          </a:xfrm>
          <a:prstGeom prst="rect">
            <a:avLst/>
          </a:prstGeom>
        </p:spPr>
      </p:pic>
      <p:cxnSp>
        <p:nvCxnSpPr>
          <p:cNvPr id="13" name="Ευθύγραμμο βέλος σύνδεσης 12">
            <a:extLst>
              <a:ext uri="{FF2B5EF4-FFF2-40B4-BE49-F238E27FC236}">
                <a16:creationId xmlns:a16="http://schemas.microsoft.com/office/drawing/2014/main" id="{002693B6-9267-4D16-A273-58D7054DCC58}"/>
              </a:ext>
            </a:extLst>
          </p:cNvPr>
          <p:cNvCxnSpPr/>
          <p:nvPr/>
        </p:nvCxnSpPr>
        <p:spPr>
          <a:xfrm>
            <a:off x="7495592" y="2249373"/>
            <a:ext cx="503853"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6DF5559-F88B-487B-B28B-306B970DF80F}"/>
              </a:ext>
            </a:extLst>
          </p:cNvPr>
          <p:cNvSpPr txBox="1"/>
          <p:nvPr/>
        </p:nvSpPr>
        <p:spPr>
          <a:xfrm>
            <a:off x="-43751" y="4108333"/>
            <a:ext cx="12368963" cy="2031325"/>
          </a:xfrm>
          <a:prstGeom prst="rect">
            <a:avLst/>
          </a:prstGeom>
          <a:noFill/>
        </p:spPr>
        <p:txBody>
          <a:bodyPr wrap="none" rtlCol="0">
            <a:spAutoFit/>
          </a:bodyPr>
          <a:lstStyle/>
          <a:p>
            <a:r>
              <a:rPr lang="en-US" dirty="0"/>
              <a:t>Arriving at the end of this wizard, we have fully configured our installation, having selected the appropriate services that will allow</a:t>
            </a:r>
          </a:p>
          <a:p>
            <a:r>
              <a:rPr lang="en-US" dirty="0"/>
              <a:t>us to turn our Server into a </a:t>
            </a:r>
            <a:r>
              <a:rPr lang="en-US" b="1" dirty="0"/>
              <a:t>Domain Controller</a:t>
            </a:r>
            <a:r>
              <a:rPr lang="en-US" dirty="0"/>
              <a:t>.  (</a:t>
            </a:r>
            <a:r>
              <a:rPr lang="en-US" b="1" dirty="0"/>
              <a:t>Active Directory Domain Services / DNS Server</a:t>
            </a:r>
            <a:r>
              <a:rPr lang="en-US" dirty="0"/>
              <a:t>)</a:t>
            </a:r>
            <a:endParaRPr lang="en-US" b="1" dirty="0"/>
          </a:p>
          <a:p>
            <a:endParaRPr lang="en-US" b="1" dirty="0"/>
          </a:p>
          <a:p>
            <a:r>
              <a:rPr lang="en-US" b="1" dirty="0"/>
              <a:t>Active Directory Domain Services: </a:t>
            </a:r>
            <a:r>
              <a:rPr lang="en-US" dirty="0"/>
              <a:t>It is the core of Active Directory and is what allows us to do the hierarchy of a Domain.</a:t>
            </a:r>
          </a:p>
          <a:p>
            <a:endParaRPr lang="en-US" b="1" dirty="0"/>
          </a:p>
          <a:p>
            <a:r>
              <a:rPr lang="en-US" b="1" dirty="0"/>
              <a:t>DNS SERVER SERVICES: </a:t>
            </a:r>
            <a:r>
              <a:rPr lang="en-US" dirty="0"/>
              <a:t>Makes it possible to translate IP addresses to human readable forms.</a:t>
            </a:r>
          </a:p>
          <a:p>
            <a:endParaRPr lang="el-GR" dirty="0"/>
          </a:p>
        </p:txBody>
      </p:sp>
      <p:sp>
        <p:nvSpPr>
          <p:cNvPr id="15" name="TextBox 14">
            <a:extLst>
              <a:ext uri="{FF2B5EF4-FFF2-40B4-BE49-F238E27FC236}">
                <a16:creationId xmlns:a16="http://schemas.microsoft.com/office/drawing/2014/main" id="{7210D089-A8F2-47E8-8BE8-7FB82D082279}"/>
              </a:ext>
            </a:extLst>
          </p:cNvPr>
          <p:cNvSpPr txBox="1"/>
          <p:nvPr/>
        </p:nvSpPr>
        <p:spPr>
          <a:xfrm>
            <a:off x="1436914" y="6335486"/>
            <a:ext cx="111968" cy="369332"/>
          </a:xfrm>
          <a:prstGeom prst="rect">
            <a:avLst/>
          </a:prstGeom>
          <a:noFill/>
        </p:spPr>
        <p:txBody>
          <a:bodyPr wrap="square" rtlCol="0">
            <a:spAutoFit/>
          </a:bodyPr>
          <a:lstStyle/>
          <a:p>
            <a:endParaRPr lang="el-GR" dirty="0"/>
          </a:p>
        </p:txBody>
      </p:sp>
    </p:spTree>
    <p:extLst>
      <p:ext uri="{BB962C8B-B14F-4D97-AF65-F5344CB8AC3E}">
        <p14:creationId xmlns:p14="http://schemas.microsoft.com/office/powerpoint/2010/main" val="2912741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31C8EC2-205F-449A-A4DF-48E00E25510B}"/>
              </a:ext>
            </a:extLst>
          </p:cNvPr>
          <p:cNvSpPr>
            <a:spLocks noGrp="1"/>
          </p:cNvSpPr>
          <p:nvPr>
            <p:ph type="title"/>
          </p:nvPr>
        </p:nvSpPr>
        <p:spPr>
          <a:xfrm>
            <a:off x="0" y="-73414"/>
            <a:ext cx="10515600" cy="1325563"/>
          </a:xfrm>
        </p:spPr>
        <p:txBody>
          <a:bodyPr>
            <a:normAutofit/>
          </a:bodyPr>
          <a:lstStyle/>
          <a:p>
            <a:r>
              <a:rPr lang="en-US" sz="2800" dirty="0"/>
              <a:t>PROMOTING TO DC</a:t>
            </a:r>
            <a:endParaRPr lang="el-GR" sz="2800" dirty="0"/>
          </a:p>
        </p:txBody>
      </p:sp>
      <p:sp>
        <p:nvSpPr>
          <p:cNvPr id="3" name="TextBox 2">
            <a:extLst>
              <a:ext uri="{FF2B5EF4-FFF2-40B4-BE49-F238E27FC236}">
                <a16:creationId xmlns:a16="http://schemas.microsoft.com/office/drawing/2014/main" id="{A118FA87-B602-42EF-854D-32685CE881F7}"/>
              </a:ext>
            </a:extLst>
          </p:cNvPr>
          <p:cNvSpPr txBox="1"/>
          <p:nvPr/>
        </p:nvSpPr>
        <p:spPr>
          <a:xfrm>
            <a:off x="0" y="1020886"/>
            <a:ext cx="11849878" cy="1200329"/>
          </a:xfrm>
          <a:prstGeom prst="rect">
            <a:avLst/>
          </a:prstGeom>
          <a:noFill/>
        </p:spPr>
        <p:txBody>
          <a:bodyPr wrap="square" rtlCol="0">
            <a:spAutoFit/>
          </a:bodyPr>
          <a:lstStyle/>
          <a:p>
            <a:r>
              <a:rPr lang="en-US" dirty="0"/>
              <a:t>After completing the first Wizard , we noticed that the long awaited notification was created that referring us to convert our Server to a Domain Controller. </a:t>
            </a:r>
            <a:r>
              <a:rPr lang="el-GR" dirty="0"/>
              <a:t>(</a:t>
            </a:r>
            <a:r>
              <a:rPr lang="en-US" dirty="0"/>
              <a:t>Picture</a:t>
            </a:r>
            <a:r>
              <a:rPr lang="el-GR" dirty="0"/>
              <a:t> </a:t>
            </a:r>
            <a:r>
              <a:rPr lang="el-GR" dirty="0">
                <a:solidFill>
                  <a:srgbClr val="FF0000"/>
                </a:solidFill>
              </a:rPr>
              <a:t>1</a:t>
            </a:r>
            <a:r>
              <a:rPr lang="en-US" dirty="0"/>
              <a:t>)</a:t>
            </a:r>
            <a:endParaRPr lang="el-GR" dirty="0"/>
          </a:p>
          <a:p>
            <a:endParaRPr lang="el-GR" dirty="0"/>
          </a:p>
          <a:p>
            <a:endParaRPr lang="el-GR" dirty="0"/>
          </a:p>
        </p:txBody>
      </p:sp>
      <p:pic>
        <p:nvPicPr>
          <p:cNvPr id="5" name="Εικόνα 4">
            <a:extLst>
              <a:ext uri="{FF2B5EF4-FFF2-40B4-BE49-F238E27FC236}">
                <a16:creationId xmlns:a16="http://schemas.microsoft.com/office/drawing/2014/main" id="{BE988EB1-3420-4D18-98C5-00B11A55C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64254"/>
            <a:ext cx="3491536" cy="2324257"/>
          </a:xfrm>
          <a:prstGeom prst="rect">
            <a:avLst/>
          </a:prstGeom>
        </p:spPr>
      </p:pic>
      <p:pic>
        <p:nvPicPr>
          <p:cNvPr id="7" name="Εικόνα 6">
            <a:extLst>
              <a:ext uri="{FF2B5EF4-FFF2-40B4-BE49-F238E27FC236}">
                <a16:creationId xmlns:a16="http://schemas.microsoft.com/office/drawing/2014/main" id="{AFFC579E-78DA-4DAD-8296-1590879C48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7520" y="2064254"/>
            <a:ext cx="4652923" cy="3305792"/>
          </a:xfrm>
          <a:prstGeom prst="rect">
            <a:avLst/>
          </a:prstGeom>
        </p:spPr>
      </p:pic>
      <p:sp>
        <p:nvSpPr>
          <p:cNvPr id="8" name="TextBox 7">
            <a:extLst>
              <a:ext uri="{FF2B5EF4-FFF2-40B4-BE49-F238E27FC236}">
                <a16:creationId xmlns:a16="http://schemas.microsoft.com/office/drawing/2014/main" id="{7F209C21-D9E7-430C-9AE1-C022608BA5AE}"/>
              </a:ext>
            </a:extLst>
          </p:cNvPr>
          <p:cNvSpPr txBox="1"/>
          <p:nvPr/>
        </p:nvSpPr>
        <p:spPr>
          <a:xfrm>
            <a:off x="-47096" y="5850294"/>
            <a:ext cx="10130274" cy="646331"/>
          </a:xfrm>
          <a:prstGeom prst="rect">
            <a:avLst/>
          </a:prstGeom>
          <a:noFill/>
        </p:spPr>
        <p:txBody>
          <a:bodyPr wrap="none" rtlCol="0">
            <a:spAutoFit/>
          </a:bodyPr>
          <a:lstStyle/>
          <a:p>
            <a:r>
              <a:rPr lang="en-US" dirty="0"/>
              <a:t>Then as shown in picture </a:t>
            </a:r>
            <a:r>
              <a:rPr lang="en-US" dirty="0">
                <a:solidFill>
                  <a:srgbClr val="FF0000"/>
                </a:solidFill>
              </a:rPr>
              <a:t>2</a:t>
            </a:r>
            <a:r>
              <a:rPr lang="en-US" dirty="0"/>
              <a:t>, we created a new forest, as this is the creation of the first Domain Controller , </a:t>
            </a:r>
          </a:p>
          <a:p>
            <a:r>
              <a:rPr lang="en-US" dirty="0"/>
              <a:t>we named it "</a:t>
            </a:r>
            <a:r>
              <a:rPr lang="en-US" dirty="0" err="1"/>
              <a:t>project_dc.local</a:t>
            </a:r>
            <a:r>
              <a:rPr lang="en-US" dirty="0"/>
              <a:t>" and set a password as shown in picture </a:t>
            </a:r>
            <a:r>
              <a:rPr lang="en-US" dirty="0">
                <a:solidFill>
                  <a:srgbClr val="FF0000"/>
                </a:solidFill>
              </a:rPr>
              <a:t>3</a:t>
            </a:r>
            <a:r>
              <a:rPr lang="en-US" dirty="0"/>
              <a:t>.</a:t>
            </a:r>
            <a:endParaRPr lang="el-GR" dirty="0"/>
          </a:p>
        </p:txBody>
      </p:sp>
      <p:sp>
        <p:nvSpPr>
          <p:cNvPr id="9" name="TextBox 8">
            <a:extLst>
              <a:ext uri="{FF2B5EF4-FFF2-40B4-BE49-F238E27FC236}">
                <a16:creationId xmlns:a16="http://schemas.microsoft.com/office/drawing/2014/main" id="{678AB9E0-164D-4CB9-BABB-F8130C93B691}"/>
              </a:ext>
            </a:extLst>
          </p:cNvPr>
          <p:cNvSpPr txBox="1"/>
          <p:nvPr/>
        </p:nvSpPr>
        <p:spPr>
          <a:xfrm>
            <a:off x="1660848" y="1765072"/>
            <a:ext cx="911291" cy="369332"/>
          </a:xfrm>
          <a:prstGeom prst="rect">
            <a:avLst/>
          </a:prstGeom>
          <a:noFill/>
        </p:spPr>
        <p:txBody>
          <a:bodyPr wrap="square" rtlCol="0">
            <a:spAutoFit/>
          </a:bodyPr>
          <a:lstStyle/>
          <a:p>
            <a:r>
              <a:rPr lang="el-GR" dirty="0">
                <a:solidFill>
                  <a:srgbClr val="C00000"/>
                </a:solidFill>
              </a:rPr>
              <a:t>1</a:t>
            </a:r>
          </a:p>
        </p:txBody>
      </p:sp>
      <p:sp>
        <p:nvSpPr>
          <p:cNvPr id="10" name="TextBox 9">
            <a:extLst>
              <a:ext uri="{FF2B5EF4-FFF2-40B4-BE49-F238E27FC236}">
                <a16:creationId xmlns:a16="http://schemas.microsoft.com/office/drawing/2014/main" id="{60118AA9-579D-4012-AF2C-0FA2AD26AF40}"/>
              </a:ext>
            </a:extLst>
          </p:cNvPr>
          <p:cNvSpPr txBox="1"/>
          <p:nvPr/>
        </p:nvSpPr>
        <p:spPr>
          <a:xfrm>
            <a:off x="6238632" y="1682250"/>
            <a:ext cx="911291" cy="369332"/>
          </a:xfrm>
          <a:prstGeom prst="rect">
            <a:avLst/>
          </a:prstGeom>
          <a:noFill/>
        </p:spPr>
        <p:txBody>
          <a:bodyPr wrap="square" rtlCol="0">
            <a:spAutoFit/>
          </a:bodyPr>
          <a:lstStyle/>
          <a:p>
            <a:r>
              <a:rPr lang="el-GR" dirty="0">
                <a:solidFill>
                  <a:srgbClr val="C00000"/>
                </a:solidFill>
              </a:rPr>
              <a:t>2</a:t>
            </a:r>
          </a:p>
        </p:txBody>
      </p:sp>
      <p:pic>
        <p:nvPicPr>
          <p:cNvPr id="12" name="Εικόνα 11">
            <a:extLst>
              <a:ext uri="{FF2B5EF4-FFF2-40B4-BE49-F238E27FC236}">
                <a16:creationId xmlns:a16="http://schemas.microsoft.com/office/drawing/2014/main" id="{A7DDD925-C669-46EA-AE27-E4CCCF8377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4127" y="2101406"/>
            <a:ext cx="2867873" cy="2899632"/>
          </a:xfrm>
          <a:prstGeom prst="rect">
            <a:avLst/>
          </a:prstGeom>
        </p:spPr>
      </p:pic>
      <p:sp>
        <p:nvSpPr>
          <p:cNvPr id="13" name="TextBox 12">
            <a:extLst>
              <a:ext uri="{FF2B5EF4-FFF2-40B4-BE49-F238E27FC236}">
                <a16:creationId xmlns:a16="http://schemas.microsoft.com/office/drawing/2014/main" id="{44206AE3-6D73-4406-9BA0-F2961A9DB2EB}"/>
              </a:ext>
            </a:extLst>
          </p:cNvPr>
          <p:cNvSpPr txBox="1"/>
          <p:nvPr/>
        </p:nvSpPr>
        <p:spPr>
          <a:xfrm>
            <a:off x="10173484" y="1760858"/>
            <a:ext cx="911291" cy="369332"/>
          </a:xfrm>
          <a:prstGeom prst="rect">
            <a:avLst/>
          </a:prstGeom>
          <a:noFill/>
        </p:spPr>
        <p:txBody>
          <a:bodyPr wrap="square" rtlCol="0">
            <a:spAutoFit/>
          </a:bodyPr>
          <a:lstStyle/>
          <a:p>
            <a:r>
              <a:rPr lang="el-GR" dirty="0">
                <a:solidFill>
                  <a:srgbClr val="C00000"/>
                </a:solidFill>
              </a:rPr>
              <a:t>3</a:t>
            </a:r>
          </a:p>
        </p:txBody>
      </p:sp>
    </p:spTree>
    <p:extLst>
      <p:ext uri="{BB962C8B-B14F-4D97-AF65-F5344CB8AC3E}">
        <p14:creationId xmlns:p14="http://schemas.microsoft.com/office/powerpoint/2010/main" val="73969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9BC6B65-482E-4DC1-A895-FF15896A2AF3}"/>
              </a:ext>
            </a:extLst>
          </p:cNvPr>
          <p:cNvSpPr>
            <a:spLocks noGrp="1"/>
          </p:cNvSpPr>
          <p:nvPr>
            <p:ph type="title"/>
          </p:nvPr>
        </p:nvSpPr>
        <p:spPr>
          <a:xfrm>
            <a:off x="0" y="0"/>
            <a:ext cx="10515600" cy="1193087"/>
          </a:xfrm>
        </p:spPr>
        <p:txBody>
          <a:bodyPr>
            <a:normAutofit/>
          </a:bodyPr>
          <a:lstStyle/>
          <a:p>
            <a:r>
              <a:rPr lang="en-US" sz="2800" dirty="0"/>
              <a:t>PROMOTING TO DC</a:t>
            </a:r>
            <a:endParaRPr lang="el-GR" sz="2800" dirty="0"/>
          </a:p>
        </p:txBody>
      </p:sp>
      <p:pic>
        <p:nvPicPr>
          <p:cNvPr id="4" name="Εικόνα 3">
            <a:extLst>
              <a:ext uri="{FF2B5EF4-FFF2-40B4-BE49-F238E27FC236}">
                <a16:creationId xmlns:a16="http://schemas.microsoft.com/office/drawing/2014/main" id="{6DCD2F8D-BF55-4510-AFED-015B16A87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72" y="1103181"/>
            <a:ext cx="3144426" cy="1940536"/>
          </a:xfrm>
          <a:prstGeom prst="rect">
            <a:avLst/>
          </a:prstGeom>
        </p:spPr>
      </p:pic>
      <p:cxnSp>
        <p:nvCxnSpPr>
          <p:cNvPr id="5" name="Ευθύγραμμο βέλος σύνδεσης 4">
            <a:extLst>
              <a:ext uri="{FF2B5EF4-FFF2-40B4-BE49-F238E27FC236}">
                <a16:creationId xmlns:a16="http://schemas.microsoft.com/office/drawing/2014/main" id="{E94FA6AE-2518-4011-AB18-CBEB30BB35ED}"/>
              </a:ext>
            </a:extLst>
          </p:cNvPr>
          <p:cNvCxnSpPr>
            <a:cxnSpLocks/>
          </p:cNvCxnSpPr>
          <p:nvPr/>
        </p:nvCxnSpPr>
        <p:spPr>
          <a:xfrm>
            <a:off x="3956180" y="2098991"/>
            <a:ext cx="1623526"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7" name="Εικόνα 6">
            <a:extLst>
              <a:ext uri="{FF2B5EF4-FFF2-40B4-BE49-F238E27FC236}">
                <a16:creationId xmlns:a16="http://schemas.microsoft.com/office/drawing/2014/main" id="{EE1B6263-F293-46A9-891E-C69EE10F4D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942" y="1646039"/>
            <a:ext cx="3609066" cy="944726"/>
          </a:xfrm>
          <a:prstGeom prst="rect">
            <a:avLst/>
          </a:prstGeom>
        </p:spPr>
      </p:pic>
      <p:sp>
        <p:nvSpPr>
          <p:cNvPr id="8" name="TextBox 7">
            <a:extLst>
              <a:ext uri="{FF2B5EF4-FFF2-40B4-BE49-F238E27FC236}">
                <a16:creationId xmlns:a16="http://schemas.microsoft.com/office/drawing/2014/main" id="{74AAFC40-AC2C-48EC-A002-24F6832BB81A}"/>
              </a:ext>
            </a:extLst>
          </p:cNvPr>
          <p:cNvSpPr txBox="1"/>
          <p:nvPr/>
        </p:nvSpPr>
        <p:spPr>
          <a:xfrm>
            <a:off x="724708" y="3252729"/>
            <a:ext cx="11461664" cy="646331"/>
          </a:xfrm>
          <a:prstGeom prst="rect">
            <a:avLst/>
          </a:prstGeom>
          <a:noFill/>
        </p:spPr>
        <p:txBody>
          <a:bodyPr wrap="none" rtlCol="0">
            <a:spAutoFit/>
          </a:bodyPr>
          <a:lstStyle/>
          <a:p>
            <a:r>
              <a:rPr lang="en-US" dirty="0"/>
              <a:t>By running the wizard of the service installation we were notified that our Server will be rebooted in order to implement</a:t>
            </a:r>
          </a:p>
          <a:p>
            <a:r>
              <a:rPr lang="en-US" dirty="0"/>
              <a:t> the installation, and finally be converted to a Domain Controller.</a:t>
            </a:r>
            <a:endParaRPr lang="el-GR" dirty="0"/>
          </a:p>
        </p:txBody>
      </p:sp>
      <p:pic>
        <p:nvPicPr>
          <p:cNvPr id="10" name="Εικόνα 9">
            <a:extLst>
              <a:ext uri="{FF2B5EF4-FFF2-40B4-BE49-F238E27FC236}">
                <a16:creationId xmlns:a16="http://schemas.microsoft.com/office/drawing/2014/main" id="{4012635D-EBD7-48DF-91AE-C765E878F5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272" y="4711959"/>
            <a:ext cx="1572213" cy="2146041"/>
          </a:xfrm>
          <a:prstGeom prst="rect">
            <a:avLst/>
          </a:prstGeom>
        </p:spPr>
      </p:pic>
      <p:sp>
        <p:nvSpPr>
          <p:cNvPr id="12" name="TextBox 11">
            <a:extLst>
              <a:ext uri="{FF2B5EF4-FFF2-40B4-BE49-F238E27FC236}">
                <a16:creationId xmlns:a16="http://schemas.microsoft.com/office/drawing/2014/main" id="{34259E46-03C3-4914-AF87-7859AFC9973E}"/>
              </a:ext>
            </a:extLst>
          </p:cNvPr>
          <p:cNvSpPr txBox="1"/>
          <p:nvPr/>
        </p:nvSpPr>
        <p:spPr>
          <a:xfrm>
            <a:off x="1749485" y="5452247"/>
            <a:ext cx="5804666" cy="646331"/>
          </a:xfrm>
          <a:prstGeom prst="rect">
            <a:avLst/>
          </a:prstGeom>
          <a:noFill/>
        </p:spPr>
        <p:txBody>
          <a:bodyPr wrap="none" rtlCol="0">
            <a:spAutoFit/>
          </a:bodyPr>
          <a:lstStyle/>
          <a:p>
            <a:r>
              <a:rPr lang="en-US" dirty="0"/>
              <a:t>After the restart of the server, we now have the appropriate</a:t>
            </a:r>
          </a:p>
          <a:p>
            <a:r>
              <a:rPr lang="en-US" dirty="0"/>
              <a:t> tools to move on to the next steps of our assignment.</a:t>
            </a:r>
            <a:endParaRPr lang="el-GR" dirty="0"/>
          </a:p>
        </p:txBody>
      </p:sp>
      <p:pic>
        <p:nvPicPr>
          <p:cNvPr id="14" name="Εικόνα 13">
            <a:extLst>
              <a:ext uri="{FF2B5EF4-FFF2-40B4-BE49-F238E27FC236}">
                <a16:creationId xmlns:a16="http://schemas.microsoft.com/office/drawing/2014/main" id="{413AE34E-932D-40B0-940D-368DC8C9FC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61231" y="3993502"/>
            <a:ext cx="2430770" cy="2822530"/>
          </a:xfrm>
          <a:prstGeom prst="rect">
            <a:avLst/>
          </a:prstGeom>
        </p:spPr>
      </p:pic>
    </p:spTree>
    <p:extLst>
      <p:ext uri="{BB962C8B-B14F-4D97-AF65-F5344CB8AC3E}">
        <p14:creationId xmlns:p14="http://schemas.microsoft.com/office/powerpoint/2010/main" val="2649016381"/>
      </p:ext>
    </p:extLst>
  </p:cSld>
  <p:clrMapOvr>
    <a:masterClrMapping/>
  </p:clrMapOvr>
</p:sld>
</file>

<file path=ppt/theme/theme1.xml><?xml version="1.0" encoding="utf-8"?>
<a:theme xmlns:a="http://schemas.openxmlformats.org/drawingml/2006/main" name="Office Theme">
  <a:themeElements>
    <a:clrScheme name="Θέμα του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Θέμα του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Θέμα του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TotalTime>
  <Words>1037</Words>
  <Application>Microsoft Office PowerPoint</Application>
  <PresentationFormat>Ευρεία οθόνη</PresentationFormat>
  <Paragraphs>91</Paragraphs>
  <Slides>19</Slides>
  <Notes>2</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19</vt:i4>
      </vt:variant>
    </vt:vector>
  </HeadingPairs>
  <TitlesOfParts>
    <vt:vector size="24" baseType="lpstr">
      <vt:lpstr>Arial</vt:lpstr>
      <vt:lpstr>Arial Black</vt:lpstr>
      <vt:lpstr>Calibri</vt:lpstr>
      <vt:lpstr>Calibri Light</vt:lpstr>
      <vt:lpstr>Office Theme</vt:lpstr>
      <vt:lpstr>ΠΑΡΟΥΣΙΑΣΗ ΕΡΓΑΣΙΑΣ ΕΞΑΜΗΝΟΥ</vt:lpstr>
      <vt:lpstr>A FEW WORDS ABOUT THE ASSIGNMENT</vt:lpstr>
      <vt:lpstr>Without further delay L00perz are presenting…</vt:lpstr>
      <vt:lpstr>NAT NETWORK </vt:lpstr>
      <vt:lpstr>INSTALLING VIRTUAL MACHINES (ISO)</vt:lpstr>
      <vt:lpstr>WINDOWS SERVER INSTALLATION</vt:lpstr>
      <vt:lpstr>WINDOWS SERVER INSTALLATION</vt:lpstr>
      <vt:lpstr>PROMOTING TO DC</vt:lpstr>
      <vt:lpstr>PROMOTING TO DC</vt:lpstr>
      <vt:lpstr>JOINING CLIENT TO DC</vt:lpstr>
      <vt:lpstr>JOINING CLIENT TO DC – 1st difficulty</vt:lpstr>
      <vt:lpstr>JOINING CLIENT TO DC </vt:lpstr>
      <vt:lpstr>CREATING USERS</vt:lpstr>
      <vt:lpstr>CREATING GROUPS</vt:lpstr>
      <vt:lpstr>SHARING WALLPAPER GPO</vt:lpstr>
      <vt:lpstr>SHARING WALLPAPER GPO – 2nd difficulty</vt:lpstr>
      <vt:lpstr>FILE SERVER - FOLDERS</vt:lpstr>
      <vt:lpstr>WE APPRIACIATE YOUR TIME!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ΠΑΡΟΥΣΙΑΣΗ ΕΡΓΑΣΙΑΣ ΕΞΑΜΗΝΟΥ</dc:title>
  <dc:creator>Peter .</dc:creator>
  <cp:lastModifiedBy>Peter .</cp:lastModifiedBy>
  <cp:revision>36</cp:revision>
  <dcterms:created xsi:type="dcterms:W3CDTF">2023-02-03T22:56:01Z</dcterms:created>
  <dcterms:modified xsi:type="dcterms:W3CDTF">2023-04-09T18:14:33Z</dcterms:modified>
</cp:coreProperties>
</file>