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805567-778D-DCDA-5469-4D65BD8EA8B5}" v="66" dt="2024-07-28T15:57:57.457"/>
    <p1510:client id="{BB571E06-0867-B7F5-997D-208F7BD7F453}" v="90" dt="2024-07-28T16:04:53.660"/>
    <p1510:client id="{CB32EB59-D34B-6BB1-61D4-78C967951872}" v="2398" dt="2024-07-28T13:02:15.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Kotlin extension functions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Extension functions and receiver type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723193-8D26-4E4B-450D-E7D0C0B0DBBB}"/>
              </a:ext>
            </a:extLst>
          </p:cNvPr>
          <p:cNvSpPr>
            <a:spLocks noGrp="1"/>
          </p:cNvSpPr>
          <p:nvPr>
            <p:ph type="title"/>
          </p:nvPr>
        </p:nvSpPr>
        <p:spPr/>
        <p:txBody>
          <a:bodyPr/>
          <a:lstStyle/>
          <a:p>
            <a:r>
              <a:rPr lang="ru-RU" dirty="0"/>
              <a:t>Extra </a:t>
            </a:r>
            <a:r>
              <a:rPr lang="ru-RU" dirty="0" err="1"/>
              <a:t>info</a:t>
            </a:r>
          </a:p>
        </p:txBody>
      </p:sp>
      <p:sp>
        <p:nvSpPr>
          <p:cNvPr id="3" name="Объект 2">
            <a:extLst>
              <a:ext uri="{FF2B5EF4-FFF2-40B4-BE49-F238E27FC236}">
                <a16:creationId xmlns:a16="http://schemas.microsoft.com/office/drawing/2014/main" id="{FB564D9E-0CEA-D90C-C1CA-6D3A62B36F97}"/>
              </a:ext>
            </a:extLst>
          </p:cNvPr>
          <p:cNvSpPr>
            <a:spLocks noGrp="1"/>
          </p:cNvSpPr>
          <p:nvPr>
            <p:ph idx="1"/>
          </p:nvPr>
        </p:nvSpPr>
        <p:spPr/>
        <p:txBody>
          <a:bodyPr vert="horz" lIns="91440" tIns="45720" rIns="91440" bIns="45720" rtlCol="0" anchor="t">
            <a:normAutofit/>
          </a:bodyPr>
          <a:lstStyle/>
          <a:p>
            <a:pPr marL="0" indent="0">
              <a:buNone/>
            </a:pPr>
            <a:r>
              <a:rPr lang="ru-RU" err="1"/>
              <a:t>Generic</a:t>
            </a:r>
            <a:r>
              <a:rPr lang="ru-RU"/>
              <a:t> </a:t>
            </a:r>
            <a:r>
              <a:rPr lang="ru-RU" err="1"/>
              <a:t>extension</a:t>
            </a:r>
            <a:r>
              <a:rPr lang="ru-RU"/>
              <a:t> </a:t>
            </a:r>
            <a:r>
              <a:rPr lang="ru-RU" err="1"/>
              <a:t>function</a:t>
            </a:r>
            <a:r>
              <a:rPr lang="ru-RU"/>
              <a:t> </a:t>
            </a:r>
          </a:p>
          <a:p>
            <a:pPr marL="0" indent="0">
              <a:buNone/>
            </a:pPr>
            <a:r>
              <a:rPr lang="ru-RU" dirty="0"/>
              <a:t>(</a:t>
            </a:r>
            <a:r>
              <a:rPr lang="ru-RU" err="1"/>
              <a:t>See</a:t>
            </a:r>
            <a:r>
              <a:rPr lang="ru-RU" dirty="0"/>
              <a:t> </a:t>
            </a:r>
            <a:r>
              <a:rPr lang="ru-RU" err="1"/>
              <a:t>example</a:t>
            </a:r>
            <a:r>
              <a:rPr lang="ru-RU" dirty="0"/>
              <a:t> 10)</a:t>
            </a:r>
          </a:p>
          <a:p>
            <a:pPr marL="0" indent="0">
              <a:buNone/>
            </a:pPr>
            <a:endParaRPr lang="ru-RU" dirty="0"/>
          </a:p>
          <a:p>
            <a:pPr marL="0" indent="0">
              <a:buNone/>
            </a:pPr>
            <a:r>
              <a:rPr lang="ru-RU" dirty="0"/>
              <a:t>Advanced </a:t>
            </a:r>
            <a:r>
              <a:rPr lang="ru-RU" err="1"/>
              <a:t>usage</a:t>
            </a:r>
            <a:r>
              <a:rPr lang="ru-RU" dirty="0"/>
              <a:t> </a:t>
            </a:r>
            <a:r>
              <a:rPr lang="ru-RU" err="1"/>
              <a:t>of</a:t>
            </a:r>
            <a:r>
              <a:rPr lang="ru-RU" dirty="0"/>
              <a:t> </a:t>
            </a:r>
            <a:r>
              <a:rPr lang="ru-RU" err="1"/>
              <a:t>receivers</a:t>
            </a:r>
            <a:r>
              <a:rPr lang="ru-RU" dirty="0"/>
              <a:t> (DSL)</a:t>
            </a:r>
          </a:p>
          <a:p>
            <a:pPr marL="0" indent="0">
              <a:buNone/>
            </a:pPr>
            <a:r>
              <a:rPr lang="ru-RU" dirty="0"/>
              <a:t>(</a:t>
            </a:r>
            <a:r>
              <a:rPr lang="ru-RU" dirty="0" err="1"/>
              <a:t>See</a:t>
            </a:r>
            <a:r>
              <a:rPr lang="ru-RU" dirty="0"/>
              <a:t> </a:t>
            </a:r>
            <a:r>
              <a:rPr lang="ru-RU" dirty="0" err="1"/>
              <a:t>example</a:t>
            </a:r>
            <a:r>
              <a:rPr lang="ru-RU" dirty="0"/>
              <a:t> 11)</a:t>
            </a:r>
          </a:p>
        </p:txBody>
      </p:sp>
    </p:spTree>
    <p:extLst>
      <p:ext uri="{BB962C8B-B14F-4D97-AF65-F5344CB8AC3E}">
        <p14:creationId xmlns:p14="http://schemas.microsoft.com/office/powerpoint/2010/main" val="281188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81CC-FE5E-481F-1DD9-E66F64EB1C8F}"/>
              </a:ext>
            </a:extLst>
          </p:cNvPr>
          <p:cNvSpPr>
            <a:spLocks noGrp="1"/>
          </p:cNvSpPr>
          <p:nvPr>
            <p:ph type="title"/>
          </p:nvPr>
        </p:nvSpPr>
        <p:spPr/>
        <p:txBody>
          <a:bodyPr/>
          <a:lstStyle/>
          <a:p>
            <a:r>
              <a:rPr lang="en-US" dirty="0"/>
              <a:t>Extension functions</a:t>
            </a:r>
          </a:p>
        </p:txBody>
      </p:sp>
      <p:sp>
        <p:nvSpPr>
          <p:cNvPr id="3" name="Content Placeholder 2">
            <a:extLst>
              <a:ext uri="{FF2B5EF4-FFF2-40B4-BE49-F238E27FC236}">
                <a16:creationId xmlns:a16="http://schemas.microsoft.com/office/drawing/2014/main" id="{38F44D62-FFBA-363E-C8EB-DBA75725DAEF}"/>
              </a:ext>
            </a:extLst>
          </p:cNvPr>
          <p:cNvSpPr>
            <a:spLocks noGrp="1"/>
          </p:cNvSpPr>
          <p:nvPr>
            <p:ph idx="1"/>
          </p:nvPr>
        </p:nvSpPr>
        <p:spPr/>
        <p:txBody>
          <a:bodyPr vert="horz" lIns="91440" tIns="45720" rIns="91440" bIns="45720" rtlCol="0" anchor="t">
            <a:normAutofit/>
          </a:bodyPr>
          <a:lstStyle/>
          <a:p>
            <a:pPr marL="0" indent="0">
              <a:buNone/>
            </a:pPr>
            <a:r>
              <a:rPr lang="en-US" dirty="0"/>
              <a:t>Q: Why extension functions if topic was receivers?</a:t>
            </a:r>
          </a:p>
          <a:p>
            <a:pPr marL="0" indent="0">
              <a:buNone/>
            </a:pPr>
            <a:r>
              <a:rPr lang="en-US" dirty="0"/>
              <a:t>A: That is because receiver type is just one term inside the extension function?</a:t>
            </a:r>
          </a:p>
          <a:p>
            <a:pPr marL="0" indent="0">
              <a:buNone/>
            </a:pPr>
            <a:r>
              <a:rPr lang="en-US" dirty="0"/>
              <a:t>Q: Okay, then what is extension function?</a:t>
            </a:r>
          </a:p>
          <a:p>
            <a:pPr marL="0" indent="0">
              <a:buNone/>
            </a:pPr>
            <a:r>
              <a:rPr lang="en-US" dirty="0"/>
              <a:t>A: It is a syntax sugar for the functions that accepts an object. (Show Example 1)</a:t>
            </a:r>
          </a:p>
        </p:txBody>
      </p:sp>
    </p:spTree>
    <p:extLst>
      <p:ext uri="{BB962C8B-B14F-4D97-AF65-F5344CB8AC3E}">
        <p14:creationId xmlns:p14="http://schemas.microsoft.com/office/powerpoint/2010/main" val="27263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72C9-8CC9-35C8-0D05-D271C1D32349}"/>
              </a:ext>
            </a:extLst>
          </p:cNvPr>
          <p:cNvSpPr>
            <a:spLocks noGrp="1"/>
          </p:cNvSpPr>
          <p:nvPr>
            <p:ph type="title"/>
          </p:nvPr>
        </p:nvSpPr>
        <p:spPr/>
        <p:txBody>
          <a:bodyPr/>
          <a:lstStyle/>
          <a:p>
            <a:r>
              <a:rPr lang="en-US" dirty="0"/>
              <a:t>Extension functions</a:t>
            </a:r>
          </a:p>
        </p:txBody>
      </p:sp>
      <p:sp>
        <p:nvSpPr>
          <p:cNvPr id="3" name="Content Placeholder 2">
            <a:extLst>
              <a:ext uri="{FF2B5EF4-FFF2-40B4-BE49-F238E27FC236}">
                <a16:creationId xmlns:a16="http://schemas.microsoft.com/office/drawing/2014/main" id="{0379E411-070B-8C2C-D22E-734C197333BF}"/>
              </a:ext>
            </a:extLst>
          </p:cNvPr>
          <p:cNvSpPr>
            <a:spLocks noGrp="1"/>
          </p:cNvSpPr>
          <p:nvPr>
            <p:ph idx="1"/>
          </p:nvPr>
        </p:nvSpPr>
        <p:spPr/>
        <p:txBody>
          <a:bodyPr vert="horz" lIns="91440" tIns="45720" rIns="91440" bIns="45720" rtlCol="0" anchor="t">
            <a:normAutofit/>
          </a:bodyPr>
          <a:lstStyle/>
          <a:p>
            <a:pPr marL="0" indent="0">
              <a:buNone/>
            </a:pPr>
            <a:r>
              <a:rPr lang="en-US" dirty="0"/>
              <a:t>Q: And then how we can call extension function?</a:t>
            </a:r>
          </a:p>
          <a:p>
            <a:pPr marL="0" indent="0">
              <a:buNone/>
            </a:pPr>
            <a:r>
              <a:rPr lang="en-US" dirty="0"/>
              <a:t>A: We apply extension functions onto instances of the class that we extended (Show Example 2)</a:t>
            </a:r>
          </a:p>
          <a:p>
            <a:pPr marL="0" indent="0">
              <a:buNone/>
            </a:pPr>
            <a:r>
              <a:rPr lang="en-US" dirty="0"/>
              <a:t>Q: Okay.. But stop, in Kotlin classes are closed to be extended (inherited) by default, does it mean that extension functions break this restriction?</a:t>
            </a:r>
          </a:p>
          <a:p>
            <a:pPr marL="0" indent="0">
              <a:buNone/>
            </a:pPr>
            <a:r>
              <a:rPr lang="en-US" dirty="0"/>
              <a:t>A: No, they are not members (methods) of the class, they are just beautiful form of the function that accept objects as arguments. (Show Example 3)</a:t>
            </a:r>
          </a:p>
          <a:p>
            <a:pPr marL="0" indent="0">
              <a:buNone/>
            </a:pPr>
            <a:endParaRPr lang="en-US" dirty="0"/>
          </a:p>
        </p:txBody>
      </p:sp>
    </p:spTree>
    <p:extLst>
      <p:ext uri="{BB962C8B-B14F-4D97-AF65-F5344CB8AC3E}">
        <p14:creationId xmlns:p14="http://schemas.microsoft.com/office/powerpoint/2010/main" val="157843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3444-E2B1-F5F2-2B23-42CF5F1F28C7}"/>
              </a:ext>
            </a:extLst>
          </p:cNvPr>
          <p:cNvSpPr>
            <a:spLocks noGrp="1"/>
          </p:cNvSpPr>
          <p:nvPr>
            <p:ph type="title"/>
          </p:nvPr>
        </p:nvSpPr>
        <p:spPr/>
        <p:txBody>
          <a:bodyPr/>
          <a:lstStyle/>
          <a:p>
            <a:r>
              <a:rPr lang="en-US" dirty="0"/>
              <a:t>Receiver type</a:t>
            </a:r>
          </a:p>
        </p:txBody>
      </p:sp>
      <p:sp>
        <p:nvSpPr>
          <p:cNvPr id="3" name="Content Placeholder 2">
            <a:extLst>
              <a:ext uri="{FF2B5EF4-FFF2-40B4-BE49-F238E27FC236}">
                <a16:creationId xmlns:a16="http://schemas.microsoft.com/office/drawing/2014/main" id="{51733F35-553E-C448-42BB-B38B6E431EBF}"/>
              </a:ext>
            </a:extLst>
          </p:cNvPr>
          <p:cNvSpPr>
            <a:spLocks noGrp="1"/>
          </p:cNvSpPr>
          <p:nvPr>
            <p:ph idx="1"/>
          </p:nvPr>
        </p:nvSpPr>
        <p:spPr/>
        <p:txBody>
          <a:bodyPr vert="horz" lIns="91440" tIns="45720" rIns="91440" bIns="45720" rtlCol="0" anchor="t">
            <a:normAutofit/>
          </a:bodyPr>
          <a:lstStyle/>
          <a:p>
            <a:pPr marL="0" indent="0">
              <a:buNone/>
            </a:pPr>
            <a:r>
              <a:rPr lang="en-US" dirty="0"/>
              <a:t>Q: Okay, finally, WHAT IS THE RECEIVER TYPE?</a:t>
            </a:r>
          </a:p>
          <a:p>
            <a:pPr marL="0" indent="0">
              <a:buNone/>
            </a:pPr>
            <a:r>
              <a:rPr lang="en-US" dirty="0"/>
              <a:t>A: The </a:t>
            </a:r>
            <a:r>
              <a:rPr lang="en-US" b="1" dirty="0"/>
              <a:t>receiver type </a:t>
            </a:r>
            <a:r>
              <a:rPr lang="en-US" dirty="0"/>
              <a:t>is just the type on which extension function was defined. Thus if you have </a:t>
            </a:r>
            <a:endParaRPr lang="en-US" b="1" i="1" dirty="0"/>
          </a:p>
          <a:p>
            <a:pPr marL="0" indent="0">
              <a:buNone/>
            </a:pPr>
            <a:r>
              <a:rPr lang="en-US" i="1" dirty="0"/>
              <a:t>"fun </a:t>
            </a:r>
            <a:r>
              <a:rPr lang="en-US" i="1" dirty="0" err="1"/>
              <a:t>String.isValidEmail</a:t>
            </a:r>
            <a:r>
              <a:rPr lang="en-US" i="1" dirty="0"/>
              <a:t>(): Boolean" </a:t>
            </a:r>
            <a:r>
              <a:rPr lang="en-US" dirty="0"/>
              <a:t>then String is the receiver type</a:t>
            </a:r>
          </a:p>
          <a:p>
            <a:pPr marL="0" indent="0">
              <a:buNone/>
            </a:pPr>
            <a:r>
              <a:rPr lang="en-US" dirty="0"/>
              <a:t>"</a:t>
            </a:r>
            <a:r>
              <a:rPr lang="en-US" i="1" dirty="0"/>
              <a:t>fun </a:t>
            </a:r>
            <a:r>
              <a:rPr lang="en-US" i="1" dirty="0" err="1"/>
              <a:t>User.calculateAge</a:t>
            </a:r>
            <a:r>
              <a:rPr lang="en-US" i="1" dirty="0"/>
              <a:t>(): Boolean</a:t>
            </a:r>
            <a:r>
              <a:rPr lang="en-US" dirty="0"/>
              <a:t>" then User is the receiver type</a:t>
            </a:r>
          </a:p>
        </p:txBody>
      </p:sp>
    </p:spTree>
    <p:extLst>
      <p:ext uri="{BB962C8B-B14F-4D97-AF65-F5344CB8AC3E}">
        <p14:creationId xmlns:p14="http://schemas.microsoft.com/office/powerpoint/2010/main" val="40700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0387-DB6C-EC54-C37F-4A0FE3F7B60A}"/>
              </a:ext>
            </a:extLst>
          </p:cNvPr>
          <p:cNvSpPr>
            <a:spLocks noGrp="1"/>
          </p:cNvSpPr>
          <p:nvPr>
            <p:ph type="title"/>
          </p:nvPr>
        </p:nvSpPr>
        <p:spPr/>
        <p:txBody>
          <a:bodyPr/>
          <a:lstStyle/>
          <a:p>
            <a:r>
              <a:rPr lang="en-US" dirty="0"/>
              <a:t>Function types</a:t>
            </a:r>
          </a:p>
        </p:txBody>
      </p:sp>
      <p:sp>
        <p:nvSpPr>
          <p:cNvPr id="3" name="Content Placeholder 2">
            <a:extLst>
              <a:ext uri="{FF2B5EF4-FFF2-40B4-BE49-F238E27FC236}">
                <a16:creationId xmlns:a16="http://schemas.microsoft.com/office/drawing/2014/main" id="{E0C006FB-C317-AADD-8DC5-6CCBFFBFB00C}"/>
              </a:ext>
            </a:extLst>
          </p:cNvPr>
          <p:cNvSpPr>
            <a:spLocks noGrp="1"/>
          </p:cNvSpPr>
          <p:nvPr>
            <p:ph idx="1"/>
          </p:nvPr>
        </p:nvSpPr>
        <p:spPr/>
        <p:txBody>
          <a:bodyPr vert="horz" lIns="91440" tIns="45720" rIns="91440" bIns="45720" rtlCol="0" anchor="t">
            <a:normAutofit/>
          </a:bodyPr>
          <a:lstStyle/>
          <a:p>
            <a:pPr marL="0" indent="0">
              <a:buNone/>
            </a:pPr>
            <a:r>
              <a:rPr lang="en-US" dirty="0"/>
              <a:t>Functions in Kotlin are different from methods in Java. While in Java any "functions" are actually methods of the classes or implementations of functional interfaces, in Kotlin functions are separate part of the language. They are not </a:t>
            </a:r>
            <a:r>
              <a:rPr lang="en-US" dirty="0">
                <a:ea typeface="+mn-lt"/>
                <a:cs typeface="+mn-lt"/>
              </a:rPr>
              <a:t>directly </a:t>
            </a:r>
            <a:r>
              <a:rPr lang="en-US" dirty="0"/>
              <a:t>bound  to classes, all functions have its own types. These types actually represented by the shapes of functions signatures. Don't worry, let's see Example 4.</a:t>
            </a:r>
          </a:p>
        </p:txBody>
      </p:sp>
    </p:spTree>
    <p:extLst>
      <p:ext uri="{BB962C8B-B14F-4D97-AF65-F5344CB8AC3E}">
        <p14:creationId xmlns:p14="http://schemas.microsoft.com/office/powerpoint/2010/main" val="2599457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7F65-456D-C875-694D-E17B9AEAB0DF}"/>
              </a:ext>
            </a:extLst>
          </p:cNvPr>
          <p:cNvSpPr>
            <a:spLocks noGrp="1"/>
          </p:cNvSpPr>
          <p:nvPr>
            <p:ph type="title"/>
          </p:nvPr>
        </p:nvSpPr>
        <p:spPr/>
        <p:txBody>
          <a:bodyPr/>
          <a:lstStyle/>
          <a:p>
            <a:r>
              <a:rPr lang="en-US" dirty="0" err="1"/>
              <a:t>Lambas</a:t>
            </a:r>
          </a:p>
        </p:txBody>
      </p:sp>
      <p:sp>
        <p:nvSpPr>
          <p:cNvPr id="3" name="Content Placeholder 2">
            <a:extLst>
              <a:ext uri="{FF2B5EF4-FFF2-40B4-BE49-F238E27FC236}">
                <a16:creationId xmlns:a16="http://schemas.microsoft.com/office/drawing/2014/main" id="{3D46FC9F-761C-651D-06DF-84D326550EB0}"/>
              </a:ext>
            </a:extLst>
          </p:cNvPr>
          <p:cNvSpPr>
            <a:spLocks noGrp="1"/>
          </p:cNvSpPr>
          <p:nvPr>
            <p:ph idx="1"/>
          </p:nvPr>
        </p:nvSpPr>
        <p:spPr/>
        <p:txBody>
          <a:bodyPr vert="horz" lIns="91440" tIns="45720" rIns="91440" bIns="45720" rtlCol="0" anchor="t">
            <a:normAutofit/>
          </a:bodyPr>
          <a:lstStyle/>
          <a:p>
            <a:pPr>
              <a:buNone/>
            </a:pPr>
            <a:r>
              <a:rPr lang="en-US" dirty="0"/>
              <a:t>I think all of you know about lambdas. Almost all languages have some mechanism to have anonymous functions, so I am sure you understand the general idea.</a:t>
            </a:r>
          </a:p>
          <a:p>
            <a:pPr>
              <a:buNone/>
            </a:pPr>
            <a:r>
              <a:rPr lang="en-US" dirty="0"/>
              <a:t>And of course in the strict typed language like Kotlin, to accepts or return such kind of function we need to define the type. But hopefully we already know the function types in Kotlin from the  previous slide. </a:t>
            </a:r>
          </a:p>
          <a:p>
            <a:pPr>
              <a:buNone/>
            </a:pPr>
            <a:r>
              <a:rPr lang="en-US" dirty="0"/>
              <a:t>(Show example 5)</a:t>
            </a:r>
          </a:p>
        </p:txBody>
      </p:sp>
    </p:spTree>
    <p:extLst>
      <p:ext uri="{BB962C8B-B14F-4D97-AF65-F5344CB8AC3E}">
        <p14:creationId xmlns:p14="http://schemas.microsoft.com/office/powerpoint/2010/main" val="29815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67DF-BF57-89BF-3B36-7854AE928015}"/>
              </a:ext>
            </a:extLst>
          </p:cNvPr>
          <p:cNvSpPr>
            <a:spLocks noGrp="1"/>
          </p:cNvSpPr>
          <p:nvPr>
            <p:ph type="title"/>
          </p:nvPr>
        </p:nvSpPr>
        <p:spPr/>
        <p:txBody>
          <a:bodyPr/>
          <a:lstStyle/>
          <a:p>
            <a:r>
              <a:rPr lang="en-US" dirty="0"/>
              <a:t>Lambda extension function (receiver lambda)</a:t>
            </a:r>
          </a:p>
        </p:txBody>
      </p:sp>
      <p:sp>
        <p:nvSpPr>
          <p:cNvPr id="3" name="Content Placeholder 2">
            <a:extLst>
              <a:ext uri="{FF2B5EF4-FFF2-40B4-BE49-F238E27FC236}">
                <a16:creationId xmlns:a16="http://schemas.microsoft.com/office/drawing/2014/main" id="{C84C6CF9-231C-95CF-A5BD-898C84EE7FA4}"/>
              </a:ext>
            </a:extLst>
          </p:cNvPr>
          <p:cNvSpPr>
            <a:spLocks noGrp="1"/>
          </p:cNvSpPr>
          <p:nvPr>
            <p:ph idx="1"/>
          </p:nvPr>
        </p:nvSpPr>
        <p:spPr/>
        <p:txBody>
          <a:bodyPr vert="horz" lIns="91440" tIns="45720" rIns="91440" bIns="45720" rtlCol="0" anchor="t">
            <a:normAutofit/>
          </a:bodyPr>
          <a:lstStyle/>
          <a:p>
            <a:pPr marL="457200" indent="-457200">
              <a:buFont typeface="Calibri" panose="020B0604020202020204" pitchFamily="34" charset="0"/>
              <a:buChar char="-"/>
            </a:pPr>
            <a:r>
              <a:rPr lang="en-US" dirty="0"/>
              <a:t>Let's have a look at the a bit more complex usage of lambda</a:t>
            </a:r>
          </a:p>
          <a:p>
            <a:pPr marL="457200" indent="-457200">
              <a:buFont typeface="Calibri" panose="020B0604020202020204" pitchFamily="34" charset="0"/>
              <a:buChar char="-"/>
            </a:pPr>
            <a:r>
              <a:rPr lang="en-US" dirty="0"/>
              <a:t>And then how we can simplify it with </a:t>
            </a:r>
            <a:r>
              <a:rPr lang="en-US" b="1" dirty="0"/>
              <a:t>receiver lambda</a:t>
            </a:r>
          </a:p>
        </p:txBody>
      </p:sp>
    </p:spTree>
    <p:extLst>
      <p:ext uri="{BB962C8B-B14F-4D97-AF65-F5344CB8AC3E}">
        <p14:creationId xmlns:p14="http://schemas.microsoft.com/office/powerpoint/2010/main" val="378463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3BED-E0E4-878F-ABC9-BAAD477D0C56}"/>
              </a:ext>
            </a:extLst>
          </p:cNvPr>
          <p:cNvSpPr>
            <a:spLocks noGrp="1"/>
          </p:cNvSpPr>
          <p:nvPr>
            <p:ph type="title"/>
          </p:nvPr>
        </p:nvSpPr>
        <p:spPr/>
        <p:txBody>
          <a:bodyPr/>
          <a:lstStyle/>
          <a:p>
            <a:r>
              <a:rPr lang="en-US" dirty="0"/>
              <a:t>Extension property</a:t>
            </a:r>
          </a:p>
        </p:txBody>
      </p:sp>
      <p:sp>
        <p:nvSpPr>
          <p:cNvPr id="3" name="Content Placeholder 2">
            <a:extLst>
              <a:ext uri="{FF2B5EF4-FFF2-40B4-BE49-F238E27FC236}">
                <a16:creationId xmlns:a16="http://schemas.microsoft.com/office/drawing/2014/main" id="{1B020551-7A2A-C81F-11DF-7FCCFB792804}"/>
              </a:ext>
            </a:extLst>
          </p:cNvPr>
          <p:cNvSpPr>
            <a:spLocks noGrp="1"/>
          </p:cNvSpPr>
          <p:nvPr>
            <p:ph idx="1"/>
          </p:nvPr>
        </p:nvSpPr>
        <p:spPr/>
        <p:txBody>
          <a:bodyPr vert="horz" lIns="91440" tIns="45720" rIns="91440" bIns="45720" rtlCol="0" anchor="t">
            <a:normAutofit/>
          </a:bodyPr>
          <a:lstStyle/>
          <a:p>
            <a:pPr marL="0" indent="0">
              <a:buNone/>
            </a:pPr>
            <a:r>
              <a:rPr lang="en-US" dirty="0"/>
              <a:t>And just for you to know, Kotlin also allows extension properties. </a:t>
            </a:r>
            <a:endParaRPr lang="en-US"/>
          </a:p>
          <a:p>
            <a:pPr marL="0" indent="0">
              <a:buNone/>
            </a:pPr>
            <a:r>
              <a:rPr lang="en-US" dirty="0"/>
              <a:t>See Example7</a:t>
            </a:r>
          </a:p>
        </p:txBody>
      </p:sp>
    </p:spTree>
    <p:extLst>
      <p:ext uri="{BB962C8B-B14F-4D97-AF65-F5344CB8AC3E}">
        <p14:creationId xmlns:p14="http://schemas.microsoft.com/office/powerpoint/2010/main" val="57612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B0B-F383-BA75-1F5F-505CB9562395}"/>
              </a:ext>
            </a:extLst>
          </p:cNvPr>
          <p:cNvSpPr>
            <a:spLocks noGrp="1"/>
          </p:cNvSpPr>
          <p:nvPr>
            <p:ph type="title"/>
          </p:nvPr>
        </p:nvSpPr>
        <p:spPr/>
        <p:txBody>
          <a:bodyPr/>
          <a:lstStyle/>
          <a:p>
            <a:r>
              <a:rPr lang="en-US" dirty="0"/>
              <a:t>Extra info</a:t>
            </a:r>
          </a:p>
        </p:txBody>
      </p:sp>
      <p:sp>
        <p:nvSpPr>
          <p:cNvPr id="3" name="Content Placeholder 2">
            <a:extLst>
              <a:ext uri="{FF2B5EF4-FFF2-40B4-BE49-F238E27FC236}">
                <a16:creationId xmlns:a16="http://schemas.microsoft.com/office/drawing/2014/main" id="{1AC0E363-A8AE-8E38-B082-81F8715F7FA9}"/>
              </a:ext>
            </a:extLst>
          </p:cNvPr>
          <p:cNvSpPr>
            <a:spLocks noGrp="1"/>
          </p:cNvSpPr>
          <p:nvPr>
            <p:ph idx="1"/>
          </p:nvPr>
        </p:nvSpPr>
        <p:spPr/>
        <p:txBody>
          <a:bodyPr vert="horz" lIns="91440" tIns="45720" rIns="91440" bIns="45720" rtlCol="0" anchor="t">
            <a:normAutofit/>
          </a:bodyPr>
          <a:lstStyle/>
          <a:p>
            <a:pPr marL="457200" indent="-457200">
              <a:buFont typeface="Calibri" panose="020B0604020202020204" pitchFamily="34" charset="0"/>
              <a:buChar char="-"/>
            </a:pPr>
            <a:r>
              <a:rPr lang="en-US" dirty="0"/>
              <a:t>One of the most important usage of extension functions is to add </a:t>
            </a:r>
            <a:r>
              <a:rPr lang="en-US" b="1" dirty="0"/>
              <a:t>inline function </a:t>
            </a:r>
            <a:r>
              <a:rPr lang="en-US"/>
              <a:t>to the interface.</a:t>
            </a:r>
          </a:p>
          <a:p>
            <a:pPr marL="457200" indent="-457200">
              <a:buFont typeface="Calibri" panose="020B0604020202020204" pitchFamily="34" charset="0"/>
              <a:buChar char="-"/>
            </a:pPr>
            <a:r>
              <a:rPr lang="en-US" dirty="0"/>
              <a:t>Shortly </a:t>
            </a:r>
            <a:r>
              <a:rPr lang="en-US" b="1" dirty="0"/>
              <a:t>inline functions </a:t>
            </a:r>
            <a:r>
              <a:rPr lang="en-US" dirty="0"/>
              <a:t>are used for two purposes: effectively execute lambdas and reifying generic types. First one is out of the topic, and second one, sometimes can really decrease the code. Let's have a look at Example </a:t>
            </a:r>
            <a:r>
              <a:rPr lang="en-US"/>
              <a:t>8 and Example 9</a:t>
            </a:r>
            <a:endParaRPr lang="en-US" dirty="0"/>
          </a:p>
        </p:txBody>
      </p:sp>
    </p:spTree>
    <p:extLst>
      <p:ext uri="{BB962C8B-B14F-4D97-AF65-F5344CB8AC3E}">
        <p14:creationId xmlns:p14="http://schemas.microsoft.com/office/powerpoint/2010/main" val="350841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Широкоэкранный</PresentationFormat>
  <Paragraphs>0</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Kotlin extension functions</vt:lpstr>
      <vt:lpstr>Extension functions</vt:lpstr>
      <vt:lpstr>Extension functions</vt:lpstr>
      <vt:lpstr>Receiver type</vt:lpstr>
      <vt:lpstr>Function types</vt:lpstr>
      <vt:lpstr>Lambas</vt:lpstr>
      <vt:lpstr>Lambda extension function (receiver lambda)</vt:lpstr>
      <vt:lpstr>Extension property</vt:lpstr>
      <vt:lpstr>Extra info</vt:lpstr>
      <vt:lpstr>Extra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318</cp:revision>
  <dcterms:created xsi:type="dcterms:W3CDTF">2024-07-28T08:20:57Z</dcterms:created>
  <dcterms:modified xsi:type="dcterms:W3CDTF">2024-07-28T16:05:23Z</dcterms:modified>
</cp:coreProperties>
</file>