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1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7" r:id="rId15"/>
    <p:sldId id="280" r:id="rId16"/>
    <p:sldId id="281" r:id="rId17"/>
    <p:sldId id="283" r:id="rId18"/>
    <p:sldId id="282" r:id="rId19"/>
    <p:sldId id="284" r:id="rId20"/>
    <p:sldId id="285" r:id="rId21"/>
    <p:sldId id="286" r:id="rId22"/>
    <p:sldId id="288" r:id="rId23"/>
  </p:sldIdLst>
  <p:sldSz cx="9144000" cy="5143500" type="screen16x9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74"/>
    <a:srgbClr val="9D9D9D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598" autoAdjust="0"/>
  </p:normalViewPr>
  <p:slideViewPr>
    <p:cSldViewPr snapToGrid="0" snapToObjects="1">
      <p:cViewPr varScale="1">
        <p:scale>
          <a:sx n="153" d="100"/>
          <a:sy n="153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029C0E-00BB-4A9A-B600-0B218A6AF8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1" dirty="0">
                <a:solidFill>
                  <a:srgbClr val="003E7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Name of 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45517-4A78-403B-94AF-BE9B19B501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3E74"/>
                </a:solidFill>
                <a:latin typeface="+mn-lt"/>
              </a:defRPr>
            </a:lvl1pPr>
          </a:lstStyle>
          <a:p>
            <a:pPr>
              <a:defRPr/>
            </a:pPr>
            <a:fld id="{B4D92B54-B4F4-4123-842B-BDBEFB1DEFCF}" type="datetime3">
              <a:rPr lang="en-GB"/>
              <a:pPr>
                <a:defRPr/>
              </a:pPr>
              <a:t>20 March,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D2755D-9CEC-4C3E-9488-D4070D0ADE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1" dirty="0">
                <a:solidFill>
                  <a:srgbClr val="003E7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Name of 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61D03-D62C-4227-B9E4-BF0D21792E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3E74"/>
                </a:solidFill>
                <a:latin typeface="+mn-lt"/>
              </a:defRPr>
            </a:lvl1pPr>
          </a:lstStyle>
          <a:p>
            <a:pPr>
              <a:defRPr/>
            </a:pPr>
            <a:fld id="{ED3DB00D-AF55-4822-BA57-923A253256BD}" type="datetime3">
              <a:rPr lang="en-GB"/>
              <a:pPr>
                <a:defRPr/>
              </a:pPr>
              <a:t>20 March, 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A683659-E17E-4CA4-BF0E-356FE95DF0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3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25C70E2-31EF-4F1C-8ECA-41E9276B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49225"/>
            <a:ext cx="1117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800FD71-01E4-4F7E-8174-B619CFC5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56138"/>
            <a:ext cx="9144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795"/>
            <a:ext cx="8229600" cy="380667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130"/>
            <a:ext cx="8229600" cy="3108242"/>
          </a:xfrm>
        </p:spPr>
        <p:txBody>
          <a:bodyPr/>
          <a:lstStyle>
            <a:lvl1pPr>
              <a:buClr>
                <a:schemeClr val="tx1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400"/>
            </a:lvl4pPr>
            <a:lvl5pPr>
              <a:buClr>
                <a:schemeClr val="tx1"/>
              </a:buClr>
              <a:defRPr sz="14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5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CE99C7-5F93-403C-B2D2-B154A48BF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60538"/>
            <a:ext cx="82296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D9514D3B-3CAE-49F8-B5A9-4CF5BCC00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160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E7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E7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E7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E7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E7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E7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E7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E7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85CA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85CA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85CA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85CA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85CA"/>
        </a:buClr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gkonstantinoudis/COPDTempSV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1">
            <a:extLst>
              <a:ext uri="{FF2B5EF4-FFF2-40B4-BE49-F238E27FC236}">
                <a16:creationId xmlns:a16="http://schemas.microsoft.com/office/drawing/2014/main" id="{8AB2B42A-9C54-4DC5-91BD-D47169C777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6424" y="3289300"/>
            <a:ext cx="8228013" cy="942975"/>
          </a:xfrm>
        </p:spPr>
        <p:txBody>
          <a:bodyPr/>
          <a:lstStyle/>
          <a:p>
            <a:r>
              <a:rPr lang="en-GB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Garyfallos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Konstantinoudis</a:t>
            </a:r>
            <a:endParaRPr lang="en-GB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Biostatistics and Data Science /</a:t>
            </a:r>
            <a:r>
              <a:rPr lang="en-GB" dirty="0"/>
              <a:t> Minelli C, </a:t>
            </a:r>
            <a:r>
              <a:rPr lang="en-GB" dirty="0" err="1"/>
              <a:t>Vicedo</a:t>
            </a:r>
            <a:r>
              <a:rPr lang="en-GB" dirty="0"/>
              <a:t>-Cabrera AM, </a:t>
            </a:r>
            <a:r>
              <a:rPr lang="en-GB" dirty="0" err="1"/>
              <a:t>Ballester</a:t>
            </a:r>
            <a:r>
              <a:rPr lang="en-GB" dirty="0"/>
              <a:t> J, </a:t>
            </a:r>
            <a:r>
              <a:rPr lang="en-GB" dirty="0" err="1"/>
              <a:t>Gasparrini</a:t>
            </a:r>
            <a:r>
              <a:rPr lang="en-GB" dirty="0"/>
              <a:t> A, </a:t>
            </a:r>
            <a:r>
              <a:rPr lang="en-GB" dirty="0" err="1"/>
              <a:t>Blangiardo</a:t>
            </a:r>
            <a:r>
              <a:rPr lang="en-GB" dirty="0"/>
              <a:t> M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Title 2">
            <a:extLst>
              <a:ext uri="{FF2B5EF4-FFF2-40B4-BE49-F238E27FC236}">
                <a16:creationId xmlns:a16="http://schemas.microsoft.com/office/drawing/2014/main" id="{ABE13526-D5CA-41ED-8AD9-357ACE44E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2197100"/>
            <a:ext cx="8229600" cy="685800"/>
          </a:xfrm>
        </p:spPr>
        <p:txBody>
          <a:bodyPr/>
          <a:lstStyle/>
          <a:p>
            <a:r>
              <a:rPr lang="en-GB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Warm temperatures and COPD hospitalisations in England</a:t>
            </a:r>
          </a:p>
        </p:txBody>
      </p:sp>
      <p:pic>
        <p:nvPicPr>
          <p:cNvPr id="7172" name="Picture 5" descr="College_Powerpoint_Background_16-9.png">
            <a:extLst>
              <a:ext uri="{FF2B5EF4-FFF2-40B4-BE49-F238E27FC236}">
                <a16:creationId xmlns:a16="http://schemas.microsoft.com/office/drawing/2014/main" id="{2F907E90-74E1-4547-B8DD-24A6B07F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00588"/>
            <a:ext cx="91360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Text&#10;&#10;Description automatically generated">
            <a:extLst>
              <a:ext uri="{FF2B5EF4-FFF2-40B4-BE49-F238E27FC236}">
                <a16:creationId xmlns:a16="http://schemas.microsoft.com/office/drawing/2014/main" id="{D3C8B720-B66F-4A7F-B88E-A36AA3B5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2600" y="304800"/>
            <a:ext cx="24780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 descr="Text&#10;&#10;Description automatically generated">
            <a:extLst>
              <a:ext uri="{FF2B5EF4-FFF2-40B4-BE49-F238E27FC236}">
                <a16:creationId xmlns:a16="http://schemas.microsoft.com/office/drawing/2014/main" id="{C9F5FC46-7B05-44EC-80DE-46FD0CE8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5488" y="304800"/>
            <a:ext cx="2401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1" descr="Timeline&#10;&#10;Description automatically generated with low confidence">
            <a:extLst>
              <a:ext uri="{FF2B5EF4-FFF2-40B4-BE49-F238E27FC236}">
                <a16:creationId xmlns:a16="http://schemas.microsoft.com/office/drawing/2014/main" id="{093F598E-2E99-4F57-90B0-12D1F400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5" y="177800"/>
            <a:ext cx="2159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A233F45-45EA-4647-BA3C-D7BB8DE7298A}"/>
              </a:ext>
            </a:extLst>
          </p:cNvPr>
          <p:cNvSpPr txBox="1">
            <a:spLocks/>
          </p:cNvSpPr>
          <p:nvPr/>
        </p:nvSpPr>
        <p:spPr>
          <a:xfrm>
            <a:off x="604838" y="1106488"/>
            <a:ext cx="7724775" cy="685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200" kern="1200" baseline="0">
                <a:solidFill>
                  <a:srgbClr val="9D9D9D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sz="2800" dirty="0">
                <a:solidFill>
                  <a:srgbClr val="003E74"/>
                </a:solidFill>
                <a:latin typeface="+mn-lt"/>
                <a:ea typeface="Calibri" panose="020F0502020204030204" pitchFamily="34" charset="0"/>
              </a:rPr>
              <a:t>Joint Training Programme - Annual Training Day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1600" dirty="0">
                <a:solidFill>
                  <a:srgbClr val="003E74"/>
                </a:solidFill>
              </a:rPr>
              <a:t>22 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3111-283F-5841-8D2C-8C19B15B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covariates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155C69B-B2A2-9172-C7A5-C2D1C2221C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6855" y="1044544"/>
            <a:ext cx="6390290" cy="39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6F03F08-ACE7-E799-984C-A3F4718EF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7738" y="538237"/>
            <a:ext cx="3618028" cy="3040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81388B-BA92-CABF-8C66-B1C7D3C3A3B1}"/>
              </a:ext>
            </a:extLst>
          </p:cNvPr>
          <p:cNvSpPr/>
          <p:nvPr/>
        </p:nvSpPr>
        <p:spPr>
          <a:xfrm>
            <a:off x="6078095" y="918904"/>
            <a:ext cx="725214" cy="2112580"/>
          </a:xfrm>
          <a:prstGeom prst="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87DCDE-6599-5D56-3556-C2D7AEF6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01" y="1164149"/>
            <a:ext cx="6080234" cy="380667"/>
          </a:xfrm>
        </p:spPr>
        <p:txBody>
          <a:bodyPr/>
          <a:lstStyle/>
          <a:p>
            <a:r>
              <a:rPr lang="en-US" dirty="0"/>
              <a:t>Step 1: Linear threshold model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19EDAF6-FABF-32EB-F8D3-4859427C758E}"/>
              </a:ext>
            </a:extLst>
          </p:cNvPr>
          <p:cNvSpPr txBox="1">
            <a:spLocks/>
          </p:cNvSpPr>
          <p:nvPr/>
        </p:nvSpPr>
        <p:spPr bwMode="auto">
          <a:xfrm>
            <a:off x="204601" y="1672828"/>
            <a:ext cx="6080234" cy="38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2: Age and sex effect modification. </a:t>
            </a:r>
          </a:p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EC8689F-198F-72C7-6F08-EB73379D7CC0}"/>
              </a:ext>
            </a:extLst>
          </p:cNvPr>
          <p:cNvSpPr txBox="1">
            <a:spLocks/>
          </p:cNvSpPr>
          <p:nvPr/>
        </p:nvSpPr>
        <p:spPr bwMode="auto">
          <a:xfrm>
            <a:off x="216716" y="2177772"/>
            <a:ext cx="6080234" cy="38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3: Spatial effect modification.</a:t>
            </a:r>
          </a:p>
          <a:p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C5D4FA5-AB13-16AC-C1DB-5C5480BF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4565"/>
            <a:ext cx="8229600" cy="380667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49DAC1-B269-3163-F3FB-06D269392CD7}"/>
              </a:ext>
            </a:extLst>
          </p:cNvPr>
          <p:cNvGrpSpPr/>
          <p:nvPr/>
        </p:nvGrpSpPr>
        <p:grpSpPr>
          <a:xfrm>
            <a:off x="6798961" y="1556428"/>
            <a:ext cx="1498601" cy="664325"/>
            <a:chOff x="2207662" y="3160622"/>
            <a:chExt cx="1498601" cy="66432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98E11E-60E8-D4F3-F0FE-D2F592B28F2B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62" y="3697947"/>
              <a:ext cx="513159" cy="952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4BFF10-705E-66DA-71FE-11E1383B9F86}"/>
                </a:ext>
              </a:extLst>
            </p:cNvPr>
            <p:cNvCxnSpPr/>
            <p:nvPr/>
          </p:nvCxnSpPr>
          <p:spPr>
            <a:xfrm flipV="1">
              <a:off x="2800329" y="3160622"/>
              <a:ext cx="905934" cy="6477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3EADC0-2D88-F59A-E1CF-96384B854F1A}"/>
                </a:ext>
              </a:extLst>
            </p:cNvPr>
            <p:cNvSpPr/>
            <p:nvPr/>
          </p:nvSpPr>
          <p:spPr>
            <a:xfrm>
              <a:off x="2720821" y="3761447"/>
              <a:ext cx="79508" cy="635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DECAB1-D534-4A16-48F8-6970DB7906AD}"/>
              </a:ext>
            </a:extLst>
          </p:cNvPr>
          <p:cNvGrpSpPr/>
          <p:nvPr/>
        </p:nvGrpSpPr>
        <p:grpSpPr>
          <a:xfrm>
            <a:off x="6803309" y="1164149"/>
            <a:ext cx="1508968" cy="1043491"/>
            <a:chOff x="2032233" y="2584227"/>
            <a:chExt cx="1508968" cy="104349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CFA353-3752-402C-E936-10D94052552C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2032233" y="3585530"/>
              <a:ext cx="962213" cy="1043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4A58B9-9415-9317-014C-4A74BFB1D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2545" y="2584227"/>
              <a:ext cx="488656" cy="102011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1A8A3F8-BC77-D402-1223-5817C294B5AA}"/>
                </a:ext>
              </a:extLst>
            </p:cNvPr>
            <p:cNvSpPr/>
            <p:nvPr/>
          </p:nvSpPr>
          <p:spPr>
            <a:xfrm>
              <a:off x="2994446" y="3564218"/>
              <a:ext cx="79508" cy="635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93CA0D-3BA5-32F7-1AD9-8C947BA5BBA0}"/>
              </a:ext>
            </a:extLst>
          </p:cNvPr>
          <p:cNvGrpSpPr/>
          <p:nvPr/>
        </p:nvGrpSpPr>
        <p:grpSpPr>
          <a:xfrm>
            <a:off x="6844873" y="1024880"/>
            <a:ext cx="1494253" cy="1217141"/>
            <a:chOff x="1820484" y="2653712"/>
            <a:chExt cx="1494253" cy="121714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335A6EB-CFE9-1A50-1C6A-78948ED3C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0484" y="3678504"/>
              <a:ext cx="1072744" cy="1923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C6A392-12E0-6A44-B775-72D9571C5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2736" y="2653712"/>
              <a:ext cx="342001" cy="99307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E0D967-98A6-65A9-403D-0A01E0413E96}"/>
                </a:ext>
              </a:extLst>
            </p:cNvPr>
            <p:cNvSpPr/>
            <p:nvPr/>
          </p:nvSpPr>
          <p:spPr>
            <a:xfrm>
              <a:off x="2893228" y="3624043"/>
              <a:ext cx="79508" cy="635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9" name="Picture 68" descr="Diagram&#10;&#10;Description automatically generated">
            <a:extLst>
              <a:ext uri="{FF2B5EF4-FFF2-40B4-BE49-F238E27FC236}">
                <a16:creationId xmlns:a16="http://schemas.microsoft.com/office/drawing/2014/main" id="{1BBFF159-4E6D-822F-F5CA-E1A6A0FE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1" y="2543427"/>
            <a:ext cx="4658710" cy="251613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B6C3E4C-14BF-BB10-F290-42AA4C8A3062}"/>
              </a:ext>
            </a:extLst>
          </p:cNvPr>
          <p:cNvSpPr txBox="1"/>
          <p:nvPr/>
        </p:nvSpPr>
        <p:spPr>
          <a:xfrm>
            <a:off x="6007767" y="3551792"/>
            <a:ext cx="260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temperature</a:t>
            </a:r>
          </a:p>
          <a:p>
            <a:r>
              <a:rPr lang="en-US" dirty="0"/>
              <a:t>Urbanicity </a:t>
            </a:r>
          </a:p>
          <a:p>
            <a:r>
              <a:rPr lang="en-US" dirty="0"/>
              <a:t>Deprivation</a:t>
            </a:r>
          </a:p>
          <a:p>
            <a:r>
              <a:rPr lang="en-US" dirty="0"/>
              <a:t>Green space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5B0F958-CD76-140E-6902-8678B5718976}"/>
              </a:ext>
            </a:extLst>
          </p:cNvPr>
          <p:cNvGrpSpPr/>
          <p:nvPr/>
        </p:nvGrpSpPr>
        <p:grpSpPr>
          <a:xfrm>
            <a:off x="5398421" y="538704"/>
            <a:ext cx="3618028" cy="3040575"/>
            <a:chOff x="1457813" y="-1155537"/>
            <a:chExt cx="3618028" cy="304057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962C836-5B82-57DB-773F-275B4CD32709}"/>
                </a:ext>
              </a:extLst>
            </p:cNvPr>
            <p:cNvGrpSpPr/>
            <p:nvPr/>
          </p:nvGrpSpPr>
          <p:grpSpPr>
            <a:xfrm>
              <a:off x="1457813" y="-1155537"/>
              <a:ext cx="3618028" cy="3040575"/>
              <a:chOff x="-1350631" y="1641679"/>
              <a:chExt cx="3618028" cy="3040575"/>
            </a:xfrm>
          </p:grpSpPr>
          <p:pic>
            <p:nvPicPr>
              <p:cNvPr id="59" name="Picture 58" descr="Chart, histogram&#10;&#10;Description automatically generated">
                <a:extLst>
                  <a:ext uri="{FF2B5EF4-FFF2-40B4-BE49-F238E27FC236}">
                    <a16:creationId xmlns:a16="http://schemas.microsoft.com/office/drawing/2014/main" id="{5F01E172-35C6-4FB1-3B9B-BE56FF081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350631" y="1641679"/>
                <a:ext cx="3618028" cy="3040575"/>
              </a:xfrm>
              <a:prstGeom prst="rect">
                <a:avLst/>
              </a:prstGeom>
            </p:spPr>
          </p:pic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0C3DA5-502E-3696-C175-661EDA0F71F5}"/>
                  </a:ext>
                </a:extLst>
              </p:cNvPr>
              <p:cNvSpPr/>
              <p:nvPr/>
            </p:nvSpPr>
            <p:spPr>
              <a:xfrm>
                <a:off x="-740461" y="2022346"/>
                <a:ext cx="725214" cy="211258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C309460-9DA5-E519-3CD7-3C55D3764F06}"/>
                </a:ext>
              </a:extLst>
            </p:cNvPr>
            <p:cNvGrpSpPr/>
            <p:nvPr/>
          </p:nvGrpSpPr>
          <p:grpSpPr>
            <a:xfrm>
              <a:off x="2795066" y="-526030"/>
              <a:ext cx="1508968" cy="1043491"/>
              <a:chOff x="4287139" y="364751"/>
              <a:chExt cx="1508968" cy="1043491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3D3C2F6-8A38-CD0E-BF81-25CEAD070F19}"/>
                  </a:ext>
                </a:extLst>
              </p:cNvPr>
              <p:cNvCxnSpPr>
                <a:cxnSpLocks/>
                <a:endCxn id="83" idx="1"/>
              </p:cNvCxnSpPr>
              <p:nvPr/>
            </p:nvCxnSpPr>
            <p:spPr>
              <a:xfrm>
                <a:off x="4287139" y="1366054"/>
                <a:ext cx="962213" cy="1043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C67006D-5DFA-6D7C-2207-4C1CE3946D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7451" y="364751"/>
                <a:ext cx="488656" cy="102011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66224F6-F7C0-37D5-377D-2F712C6B3340}"/>
                  </a:ext>
                </a:extLst>
              </p:cNvPr>
              <p:cNvSpPr/>
              <p:nvPr/>
            </p:nvSpPr>
            <p:spPr>
              <a:xfrm>
                <a:off x="5249352" y="1344742"/>
                <a:ext cx="79508" cy="635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81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/>
      <p:bldP spid="34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85FB-B679-C970-72CB-3D8CD7D2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33" y="2067091"/>
            <a:ext cx="3268133" cy="1009317"/>
          </a:xfrm>
        </p:spPr>
        <p:txBody>
          <a:bodyPr/>
          <a:lstStyle/>
          <a:p>
            <a:pPr algn="ctr"/>
            <a:r>
              <a:rPr lang="en-US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8312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F95A-FAE9-714C-7C3F-14A59E94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6962"/>
            <a:ext cx="8229600" cy="380667"/>
          </a:xfrm>
        </p:spPr>
        <p:txBody>
          <a:bodyPr/>
          <a:lstStyle/>
          <a:p>
            <a:r>
              <a:rPr lang="en-US" dirty="0"/>
              <a:t>Effect modification by age and sex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C43264-4710-FD7B-7949-1DA104A0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243"/>
            <a:ext cx="6908104" cy="380667"/>
          </a:xfrm>
        </p:spPr>
        <p:txBody>
          <a:bodyPr/>
          <a:lstStyle/>
          <a:p>
            <a:r>
              <a:rPr lang="en-US" sz="1900" dirty="0"/>
              <a:t>Threshold 80-th percentile: 23.2</a:t>
            </a:r>
            <a:r>
              <a:rPr lang="en-US" sz="1900" baseline="30000" dirty="0"/>
              <a:t>o</a:t>
            </a:r>
            <a:r>
              <a:rPr lang="en-US" sz="1900" dirty="0"/>
              <a:t>C</a:t>
            </a:r>
          </a:p>
          <a:p>
            <a:r>
              <a:rPr lang="en-US" sz="1900" dirty="0"/>
              <a:t>Per 1</a:t>
            </a:r>
            <a:r>
              <a:rPr lang="en-US" sz="1900" baseline="30000" dirty="0"/>
              <a:t>o</a:t>
            </a:r>
            <a:r>
              <a:rPr lang="en-US" sz="1900" dirty="0"/>
              <a:t>C in temperatures higher than 23.2</a:t>
            </a:r>
            <a:r>
              <a:rPr lang="en-US" sz="1900" baseline="30000" dirty="0"/>
              <a:t>o</a:t>
            </a:r>
            <a:r>
              <a:rPr lang="en-US" sz="1900" dirty="0"/>
              <a:t>C</a:t>
            </a:r>
          </a:p>
          <a:p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655E4-AE3B-0A28-E478-4947525C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3" y="1864639"/>
            <a:ext cx="7590659" cy="31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1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BC88-0771-459B-946F-053E665F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795"/>
            <a:ext cx="2482473" cy="380667"/>
          </a:xfrm>
        </p:spPr>
        <p:txBody>
          <a:bodyPr/>
          <a:lstStyle/>
          <a:p>
            <a:r>
              <a:rPr lang="en-US" dirty="0"/>
              <a:t>Spatial Effect</a:t>
            </a:r>
          </a:p>
        </p:txBody>
      </p:sp>
      <p:pic>
        <p:nvPicPr>
          <p:cNvPr id="5" name="Content Placeholder 4" descr="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97FA0839-B845-7F7C-22C5-8855F235B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4" r="5357" b="2060"/>
          <a:stretch/>
        </p:blipFill>
        <p:spPr>
          <a:xfrm>
            <a:off x="2939673" y="30118"/>
            <a:ext cx="6079066" cy="5083264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CF60A9A-781B-51D9-D060-2BFF6BB1800E}"/>
              </a:ext>
            </a:extLst>
          </p:cNvPr>
          <p:cNvSpPr txBox="1">
            <a:spLocks/>
          </p:cNvSpPr>
          <p:nvPr/>
        </p:nvSpPr>
        <p:spPr bwMode="auto">
          <a:xfrm>
            <a:off x="213406" y="1315103"/>
            <a:ext cx="2726267" cy="310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Evidence of spatial variation.</a:t>
            </a:r>
          </a:p>
          <a:p>
            <a:r>
              <a:rPr lang="en-US" sz="1900" dirty="0"/>
              <a:t>Green space and average temperature protective effects.</a:t>
            </a:r>
          </a:p>
          <a:p>
            <a:r>
              <a:rPr lang="en-US" sz="1900" dirty="0"/>
              <a:t>Vulnerabilities persist after accounting for spatial effect modifiers</a:t>
            </a:r>
          </a:p>
        </p:txBody>
      </p:sp>
    </p:spTree>
    <p:extLst>
      <p:ext uri="{BB962C8B-B14F-4D97-AF65-F5344CB8AC3E}">
        <p14:creationId xmlns:p14="http://schemas.microsoft.com/office/powerpoint/2010/main" val="271860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39F6-043E-4077-C783-A6984562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attributable fraction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ADEC73-7655-DD2B-9BAB-CEA693B19F65}"/>
              </a:ext>
            </a:extLst>
          </p:cNvPr>
          <p:cNvSpPr txBox="1">
            <a:spLocks/>
          </p:cNvSpPr>
          <p:nvPr/>
        </p:nvSpPr>
        <p:spPr bwMode="auto">
          <a:xfrm>
            <a:off x="457199" y="1187670"/>
            <a:ext cx="4388069" cy="324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</a:rPr>
              <a:t>1851 (1576, 2079) COPD hospitalisations</a:t>
            </a:r>
            <a:r>
              <a:rPr lang="en-GB" dirty="0">
                <a:latin typeface="Courier New" panose="02070309020205020404" pitchFamily="49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attributable to warmer</a:t>
            </a:r>
            <a:r>
              <a:rPr lang="en-GB" dirty="0">
                <a:latin typeface="Courier New" panose="02070309020205020404" pitchFamily="49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temperature annually.</a:t>
            </a:r>
          </a:p>
          <a:p>
            <a:r>
              <a:rPr lang="en-GB" dirty="0">
                <a:latin typeface="Arial" panose="020B0604020202020204" pitchFamily="34" charset="0"/>
              </a:rPr>
              <a:t>7.8% (6.7%, 8.8%) of the total COPD</a:t>
            </a:r>
            <a:r>
              <a:rPr lang="en-GB" dirty="0">
                <a:latin typeface="Courier New" panose="02070309020205020404" pitchFamily="49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hospitalisations during</a:t>
            </a:r>
            <a:br>
              <a:rPr lang="en-GB" dirty="0">
                <a:latin typeface="Courier New" panose="02070309020205020404" pitchFamily="49" charset="0"/>
              </a:rPr>
            </a:br>
            <a:r>
              <a:rPr lang="en-GB" dirty="0">
                <a:latin typeface="Arial" panose="020B0604020202020204" pitchFamily="34" charset="0"/>
              </a:rPr>
              <a:t>summer months.</a:t>
            </a:r>
          </a:p>
          <a:p>
            <a:r>
              <a:rPr lang="en-GB" dirty="0">
                <a:latin typeface="Arial" panose="020B0604020202020204" pitchFamily="34" charset="0"/>
              </a:rPr>
              <a:t>Populations in East</a:t>
            </a:r>
            <a:br>
              <a:rPr lang="en-GB" dirty="0">
                <a:latin typeface="Courier New" panose="02070309020205020404" pitchFamily="49" charset="0"/>
              </a:rPr>
            </a:br>
            <a:r>
              <a:rPr lang="en-GB" dirty="0">
                <a:latin typeface="Arial" panose="020B0604020202020204" pitchFamily="34" charset="0"/>
              </a:rPr>
              <a:t>Midlands, East of England,</a:t>
            </a:r>
            <a:br>
              <a:rPr lang="en-GB" dirty="0">
                <a:latin typeface="Courier New" panose="02070309020205020404" pitchFamily="49" charset="0"/>
              </a:rPr>
            </a:br>
            <a:r>
              <a:rPr lang="en-GB" dirty="0">
                <a:latin typeface="Arial" panose="020B0604020202020204" pitchFamily="34" charset="0"/>
              </a:rPr>
              <a:t>London and South-East</a:t>
            </a:r>
            <a:br>
              <a:rPr lang="en-GB" dirty="0">
                <a:latin typeface="Courier New" panose="02070309020205020404" pitchFamily="49" charset="0"/>
              </a:rPr>
            </a:br>
            <a:r>
              <a:rPr lang="en-GB" dirty="0">
                <a:latin typeface="Arial" panose="020B0604020202020204" pitchFamily="34" charset="0"/>
              </a:rPr>
              <a:t>contribute most.</a:t>
            </a:r>
            <a:endParaRPr lang="en-US" dirty="0"/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84BA9748-D7BA-ABCD-4E9D-89BF415F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268" y="1083381"/>
            <a:ext cx="3932766" cy="3480324"/>
          </a:xfrm>
        </p:spPr>
      </p:pic>
    </p:spTree>
    <p:extLst>
      <p:ext uri="{BB962C8B-B14F-4D97-AF65-F5344CB8AC3E}">
        <p14:creationId xmlns:p14="http://schemas.microsoft.com/office/powerpoint/2010/main" val="185047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85FB-B679-C970-72CB-3D8CD7D2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33" y="2067091"/>
            <a:ext cx="3268133" cy="1009317"/>
          </a:xfrm>
        </p:spPr>
        <p:txBody>
          <a:bodyPr/>
          <a:lstStyle/>
          <a:p>
            <a:pPr algn="ctr"/>
            <a:r>
              <a:rPr lang="en-US" sz="4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78268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18E7-E137-0EC6-0D90-94154695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0128"/>
            <a:ext cx="8229600" cy="380667"/>
          </a:xfrm>
        </p:spPr>
        <p:txBody>
          <a:bodyPr/>
          <a:lstStyle/>
          <a:p>
            <a:r>
              <a:rPr lang="en-GB" dirty="0"/>
              <a:t>Summary of the results – Take home message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82BC-576C-0FEA-6AFB-77935009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1655"/>
            <a:ext cx="8229600" cy="1450428"/>
          </a:xfrm>
        </p:spPr>
        <p:txBody>
          <a:bodyPr/>
          <a:lstStyle/>
          <a:p>
            <a:r>
              <a:rPr lang="en-GB" dirty="0"/>
              <a:t>1.46% (1.19%, 1.71%) for every 1</a:t>
            </a:r>
            <a:r>
              <a:rPr lang="en-GB" baseline="30000" dirty="0"/>
              <a:t>o</a:t>
            </a:r>
            <a:r>
              <a:rPr lang="en-GB" dirty="0"/>
              <a:t>C increase in warm temperatures.</a:t>
            </a:r>
          </a:p>
          <a:p>
            <a:r>
              <a:rPr lang="en-GB" dirty="0"/>
              <a:t>Adjusting for air-pollution weakens evidence of an effect.</a:t>
            </a:r>
          </a:p>
          <a:p>
            <a:r>
              <a:rPr lang="en-GB" dirty="0"/>
              <a:t>Weak evidence of an effect modification by sex and age, whereas strong spatial component.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92B332-A953-DEEA-CEFE-DF44445EB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40860"/>
              </p:ext>
            </p:extLst>
          </p:nvPr>
        </p:nvGraphicFramePr>
        <p:xfrm>
          <a:off x="381000" y="3246908"/>
          <a:ext cx="8382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853155587"/>
                    </a:ext>
                  </a:extLst>
                </a:gridCol>
              </a:tblGrid>
              <a:tr h="260433">
                <a:tc>
                  <a:txBody>
                    <a:bodyPr/>
                    <a:lstStyle/>
                    <a:p>
                      <a:r>
                        <a:rPr lang="en-GB" dirty="0"/>
                        <a:t>Take home 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4040"/>
                  </a:ext>
                </a:extLst>
              </a:tr>
              <a:tr h="913426">
                <a:tc>
                  <a:txBody>
                    <a:bodyPr/>
                    <a:lstStyle/>
                    <a:p>
                      <a:r>
                        <a:rPr lang="en-GB" dirty="0"/>
                        <a:t>Evidence that COPD hospitalisations increase with warmer temperatures and as temperatures consistently increase, public health systems should be alerted and prepared to challenge the increased COPD hospitalisation burden.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34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85FB-B679-C970-72CB-3D8CD7D2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93" y="399407"/>
            <a:ext cx="2937087" cy="1009317"/>
          </a:xfrm>
        </p:spPr>
        <p:txBody>
          <a:bodyPr/>
          <a:lstStyle/>
          <a:p>
            <a:pPr algn="ctr"/>
            <a:r>
              <a:rPr lang="en-US" sz="4000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3A500-4AD0-CC82-02DC-E1E4CADF6A04}"/>
              </a:ext>
            </a:extLst>
          </p:cNvPr>
          <p:cNvSpPr txBox="1"/>
          <p:nvPr/>
        </p:nvSpPr>
        <p:spPr>
          <a:xfrm>
            <a:off x="354753" y="1262339"/>
            <a:ext cx="63322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https://github.com/gkonstantinoudis/COPDTempSVC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konstantinoudis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 err="1"/>
              <a:t>Konstantinoudis</a:t>
            </a:r>
            <a:r>
              <a:rPr lang="en-GB" dirty="0"/>
              <a:t> G, </a:t>
            </a:r>
            <a:r>
              <a:rPr lang="en-GB" i="1" dirty="0"/>
              <a:t>et al </a:t>
            </a:r>
            <a:r>
              <a:rPr lang="en-GB" dirty="0"/>
              <a:t>Ambient heat exposure and COPD hospitalisations in England: a nationwide case-crossover study during 2007–2018. </a:t>
            </a:r>
            <a:r>
              <a:rPr lang="en-GB" i="1" dirty="0"/>
              <a:t>Thorax </a:t>
            </a:r>
            <a:r>
              <a:rPr lang="en-GB" dirty="0"/>
              <a:t>2022.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1CF5ACF-787C-1ACF-2DCF-213E0F22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747" y="84893"/>
            <a:ext cx="2095500" cy="2108200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C010A317-84FD-5985-DF02-4B6F59874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747" y="2472593"/>
            <a:ext cx="21971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67EC-B273-592A-9374-E2AAFAB6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 to the course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C5E12E0-0D5E-B53D-0F80-382434FB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58" y="1738117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85FB-B679-C970-72CB-3D8CD7D2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33" y="2067091"/>
            <a:ext cx="3268133" cy="1009317"/>
          </a:xfrm>
        </p:spPr>
        <p:txBody>
          <a:bodyPr/>
          <a:lstStyle/>
          <a:p>
            <a:pPr algn="ctr"/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409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278-FFD9-4E90-9110-34FCF19E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COPD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ABEA-DE52-4047-B450-B00EF0D0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8857"/>
            <a:ext cx="4556234" cy="3108242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 </a:t>
            </a:r>
            <a:r>
              <a:rPr lang="en-GB" dirty="0"/>
              <a:t>cause of death, 3.17 million deaths in 2015 globally.</a:t>
            </a:r>
          </a:p>
          <a:p>
            <a:r>
              <a:rPr lang="en-GB" dirty="0"/>
              <a:t>In England, 115,000 emergency admissions and 24,000 deaths per year.</a:t>
            </a:r>
          </a:p>
          <a:p>
            <a:r>
              <a:rPr lang="en-GB" dirty="0"/>
              <a:t>COPD exacerbations: Bacteria, viruses and air-pollution.</a:t>
            </a:r>
          </a:p>
          <a:p>
            <a:r>
              <a:rPr lang="en-GB" dirty="0"/>
              <a:t>The role of temperature is unclear. 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8E0065F-EA5D-889C-5DFF-146D1B2E3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3434" y="541569"/>
            <a:ext cx="4051737" cy="39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1F27-9322-88B9-A372-1C1E4ECE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648E-CA7A-35D9-440B-E3D93470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130"/>
            <a:ext cx="3957145" cy="3108242"/>
          </a:xfrm>
        </p:spPr>
        <p:txBody>
          <a:bodyPr/>
          <a:lstStyle/>
          <a:p>
            <a:r>
              <a:rPr lang="en-US" dirty="0"/>
              <a:t>U-shaped relationship between temperature and health.</a:t>
            </a:r>
          </a:p>
          <a:p>
            <a:r>
              <a:rPr lang="en-US" dirty="0"/>
              <a:t>Cold, dry air or hot air can trigger a flare-up.</a:t>
            </a:r>
          </a:p>
          <a:p>
            <a:r>
              <a:rPr lang="en-US" dirty="0"/>
              <a:t>Different confounding, different lags across different temperatures.</a:t>
            </a:r>
          </a:p>
          <a:p>
            <a:r>
              <a:rPr lang="en-US" dirty="0"/>
              <a:t>This study focuses on warm temperatures.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9835BBD-956C-349A-AD00-06053A7C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57" y="657352"/>
            <a:ext cx="4762843" cy="40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1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F95A-FAE9-714C-7C3F-14A59E94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 -- Aim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C7C9B0-AA3E-7F08-F6A1-DB2906743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603986"/>
              </p:ext>
            </p:extLst>
          </p:nvPr>
        </p:nvGraphicFramePr>
        <p:xfrm>
          <a:off x="457200" y="1086563"/>
          <a:ext cx="81428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380">
                  <a:extLst>
                    <a:ext uri="{9D8B030D-6E8A-4147-A177-3AD203B41FA5}">
                      <a16:colId xmlns:a16="http://schemas.microsoft.com/office/drawing/2014/main" val="2619198973"/>
                    </a:ext>
                  </a:extLst>
                </a:gridCol>
                <a:gridCol w="1414166">
                  <a:extLst>
                    <a:ext uri="{9D8B030D-6E8A-4147-A177-3AD203B41FA5}">
                      <a16:colId xmlns:a16="http://schemas.microsoft.com/office/drawing/2014/main" val="3608969932"/>
                    </a:ext>
                  </a:extLst>
                </a:gridCol>
                <a:gridCol w="992703">
                  <a:extLst>
                    <a:ext uri="{9D8B030D-6E8A-4147-A177-3AD203B41FA5}">
                      <a16:colId xmlns:a16="http://schemas.microsoft.com/office/drawing/2014/main" val="2933373656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234818410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128317574"/>
                    </a:ext>
                  </a:extLst>
                </a:gridCol>
              </a:tblGrid>
              <a:tr h="161897">
                <a:tc>
                  <a:txBody>
                    <a:bodyPr/>
                    <a:lstStyle/>
                    <a:p>
                      <a:r>
                        <a:rPr lang="en-US" sz="1500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Pollutants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75109"/>
                  </a:ext>
                </a:extLst>
              </a:tr>
              <a:tr h="277538">
                <a:tc>
                  <a:txBody>
                    <a:bodyPr/>
                    <a:lstStyle/>
                    <a:p>
                      <a:r>
                        <a:rPr lang="en-US" sz="1500" dirty="0" err="1"/>
                        <a:t>Michelozzi</a:t>
                      </a:r>
                      <a:r>
                        <a:rPr lang="en-US" sz="1500" dirty="0"/>
                        <a:t> 2019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City &amp;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</a:t>
                      </a:r>
                      <a:r>
                        <a:rPr lang="en-US" sz="1500" baseline="-25000" dirty="0"/>
                        <a:t>2</a:t>
                      </a:r>
                      <a:r>
                        <a:rPr lang="en-US" sz="1500" baseline="0" dirty="0"/>
                        <a:t>, O</a:t>
                      </a:r>
                      <a:r>
                        <a:rPr lang="en-US" sz="15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2.1 (0.6, 3.6) per 1</a:t>
                      </a:r>
                      <a:r>
                        <a:rPr lang="en-US" sz="1500" baseline="30000" dirty="0"/>
                        <a:t>o</a:t>
                      </a:r>
                      <a:r>
                        <a:rPr lang="en-US" sz="1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321527"/>
                  </a:ext>
                </a:extLst>
              </a:tr>
              <a:tr h="277538">
                <a:tc>
                  <a:txBody>
                    <a:bodyPr/>
                    <a:lstStyle/>
                    <a:p>
                      <a:r>
                        <a:rPr lang="en-US" sz="1500" dirty="0"/>
                        <a:t>Anderson 2013 et 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County &amp;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</a:t>
                      </a:r>
                      <a:r>
                        <a:rPr lang="en-US" sz="1500" baseline="-25000" dirty="0"/>
                        <a:t>3</a:t>
                      </a:r>
                      <a:r>
                        <a:rPr lang="en-US" sz="1500" baseline="0" dirty="0"/>
                        <a:t>, PM</a:t>
                      </a:r>
                      <a:r>
                        <a:rPr lang="en-US" sz="1500" baseline="-25000" dirty="0"/>
                        <a:t>10</a:t>
                      </a:r>
                      <a:r>
                        <a:rPr lang="en-US" sz="1500" baseline="0" dirty="0"/>
                        <a:t>, PM</a:t>
                      </a:r>
                      <a:r>
                        <a:rPr lang="en-US" sz="1500" baseline="-25000" dirty="0"/>
                        <a:t>2.5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2.0 (0.4, 4.5) per 10</a:t>
                      </a:r>
                      <a:r>
                        <a:rPr lang="en-US" sz="1500" baseline="30000" dirty="0"/>
                        <a:t>o</a:t>
                      </a:r>
                      <a:r>
                        <a:rPr lang="en-US" sz="1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89556"/>
                  </a:ext>
                </a:extLst>
              </a:tr>
              <a:tr h="161897">
                <a:tc>
                  <a:txBody>
                    <a:bodyPr/>
                    <a:lstStyle/>
                    <a:p>
                      <a:r>
                        <a:rPr lang="en-US" sz="1500" dirty="0"/>
                        <a:t>Zhao 2019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5.0 (4.0, 6.0) per 5</a:t>
                      </a:r>
                      <a:r>
                        <a:rPr lang="en-US" sz="1500" baseline="30000" dirty="0"/>
                        <a:t>o</a:t>
                      </a:r>
                      <a:r>
                        <a:rPr lang="en-US" sz="1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842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ADFEB3F-435E-6F6A-C9B7-02DD65047F7A}"/>
              </a:ext>
            </a:extLst>
          </p:cNvPr>
          <p:cNvSpPr txBox="1"/>
          <p:nvPr/>
        </p:nvSpPr>
        <p:spPr>
          <a:xfrm>
            <a:off x="370490" y="2521094"/>
            <a:ext cx="8229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Spatial &amp; temporal 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Exposure varies on high resolution.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Ecological bias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AF6E0-0687-68D2-27C9-A9EE905DF2A6}"/>
              </a:ext>
            </a:extLst>
          </p:cNvPr>
          <p:cNvSpPr txBox="1"/>
          <p:nvPr/>
        </p:nvSpPr>
        <p:spPr>
          <a:xfrm>
            <a:off x="370490" y="3598795"/>
            <a:ext cx="8229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Aim</a:t>
            </a:r>
            <a:r>
              <a:rPr lang="en-US" sz="2000" dirty="0"/>
              <a:t>: Examine the effect of heat exposure on COPD hospitalization risk in England and how this varies by age, sex and spatial covariates.</a:t>
            </a:r>
          </a:p>
        </p:txBody>
      </p:sp>
    </p:spTree>
    <p:extLst>
      <p:ext uri="{BB962C8B-B14F-4D97-AF65-F5344CB8AC3E}">
        <p14:creationId xmlns:p14="http://schemas.microsoft.com/office/powerpoint/2010/main" val="350500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85FB-B679-C970-72CB-3D8CD7D2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33" y="2067091"/>
            <a:ext cx="3268133" cy="1009317"/>
          </a:xfrm>
        </p:spPr>
        <p:txBody>
          <a:bodyPr/>
          <a:lstStyle/>
          <a:p>
            <a:pPr algn="ctr"/>
            <a:r>
              <a:rPr lang="en-US" sz="40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93797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F95A-FAE9-714C-7C3F-14A59E94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6962"/>
            <a:ext cx="8229600" cy="380667"/>
          </a:xfrm>
        </p:spPr>
        <p:txBody>
          <a:bodyPr/>
          <a:lstStyle/>
          <a:p>
            <a:r>
              <a:rPr lang="en-US" dirty="0"/>
              <a:t>Outcome and Exposure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C43264-4710-FD7B-7949-1DA104A0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243"/>
            <a:ext cx="4934607" cy="3108242"/>
          </a:xfrm>
        </p:spPr>
        <p:txBody>
          <a:bodyPr/>
          <a:lstStyle/>
          <a:p>
            <a:pPr marL="0" indent="0">
              <a:buNone/>
            </a:pPr>
            <a:r>
              <a:rPr lang="en-US" sz="1900" dirty="0"/>
              <a:t>Outcome</a:t>
            </a:r>
          </a:p>
          <a:p>
            <a:r>
              <a:rPr lang="en-US" sz="1900" dirty="0"/>
              <a:t>NHS digital &amp; SAHSU. </a:t>
            </a:r>
          </a:p>
          <a:p>
            <a:r>
              <a:rPr lang="en-US" sz="1900" dirty="0"/>
              <a:t>COPD hospitalization (ICD10 J40-44) 2007-2018.</a:t>
            </a:r>
          </a:p>
          <a:p>
            <a:r>
              <a:rPr lang="en-US" sz="1900" dirty="0"/>
              <a:t>Individual data/ 100m grid spatial resolution.</a:t>
            </a:r>
          </a:p>
          <a:p>
            <a:r>
              <a:rPr lang="en-US" sz="1900" dirty="0"/>
              <a:t>Summer months.</a:t>
            </a:r>
          </a:p>
          <a:p>
            <a:pPr marL="0" indent="0">
              <a:buNone/>
            </a:pPr>
            <a:r>
              <a:rPr lang="en-US" sz="1900" dirty="0"/>
              <a:t>Exposure</a:t>
            </a:r>
          </a:p>
          <a:p>
            <a:r>
              <a:rPr lang="en-US" sz="1900" dirty="0"/>
              <a:t>Daily maximum temperature 2007-2018 at 1km grid from </a:t>
            </a:r>
            <a:r>
              <a:rPr lang="en-US" sz="1900" dirty="0" err="1"/>
              <a:t>MetOffice</a:t>
            </a:r>
            <a:r>
              <a:rPr lang="en-US" sz="1900" dirty="0"/>
              <a:t>.</a:t>
            </a:r>
          </a:p>
          <a:p>
            <a:r>
              <a:rPr lang="en-US" sz="1900" dirty="0"/>
              <a:t>lag0-2.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45CFAA9-04B2-B01E-BC1F-3EA91D37FC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44" b="4492"/>
          <a:stretch/>
        </p:blipFill>
        <p:spPr>
          <a:xfrm>
            <a:off x="5549900" y="0"/>
            <a:ext cx="3594100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246D-A342-9AF4-D251-C0919D51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Case-cross over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897A-10DD-A67E-1F1C-675B5AE3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265130"/>
            <a:ext cx="8339959" cy="1047146"/>
          </a:xfrm>
        </p:spPr>
        <p:txBody>
          <a:bodyPr/>
          <a:lstStyle/>
          <a:p>
            <a:r>
              <a:rPr lang="en-GB" sz="1900" dirty="0"/>
              <a:t>Epidemiological study design for transient environmental exposures</a:t>
            </a:r>
          </a:p>
          <a:p>
            <a:r>
              <a:rPr lang="en-GB" sz="1900" dirty="0"/>
              <a:t>Sample from same month and days</a:t>
            </a:r>
          </a:p>
          <a:p>
            <a:r>
              <a:rPr lang="en-GB" sz="1900" dirty="0"/>
              <a:t>Exposure period 0-2 days before the hospital episode (mean temperature)</a:t>
            </a: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DA1E8-9DF0-FC4A-4F24-F205EA04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5" y="2312276"/>
            <a:ext cx="7276349" cy="25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9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F2BE-BC5A-A4E7-AA03-EBA7FB1A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1457C7-6328-D000-1BA7-D4D6AD241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441821"/>
              </p:ext>
            </p:extLst>
          </p:nvPr>
        </p:nvGraphicFramePr>
        <p:xfrm>
          <a:off x="844112" y="1580548"/>
          <a:ext cx="74557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407">
                  <a:extLst>
                    <a:ext uri="{9D8B030D-6E8A-4147-A177-3AD203B41FA5}">
                      <a16:colId xmlns:a16="http://schemas.microsoft.com/office/drawing/2014/main" val="2619198973"/>
                    </a:ext>
                  </a:extLst>
                </a:gridCol>
                <a:gridCol w="1259139">
                  <a:extLst>
                    <a:ext uri="{9D8B030D-6E8A-4147-A177-3AD203B41FA5}">
                      <a16:colId xmlns:a16="http://schemas.microsoft.com/office/drawing/2014/main" val="3608969932"/>
                    </a:ext>
                  </a:extLst>
                </a:gridCol>
                <a:gridCol w="1715288">
                  <a:extLst>
                    <a:ext uri="{9D8B030D-6E8A-4147-A177-3AD203B41FA5}">
                      <a16:colId xmlns:a16="http://schemas.microsoft.com/office/drawing/2014/main" val="2933373656"/>
                    </a:ext>
                  </a:extLst>
                </a:gridCol>
                <a:gridCol w="843456">
                  <a:extLst>
                    <a:ext uri="{9D8B030D-6E8A-4147-A177-3AD203B41FA5}">
                      <a16:colId xmlns:a16="http://schemas.microsoft.com/office/drawing/2014/main" val="2348184106"/>
                    </a:ext>
                  </a:extLst>
                </a:gridCol>
                <a:gridCol w="1446486">
                  <a:extLst>
                    <a:ext uri="{9D8B030D-6E8A-4147-A177-3AD203B41FA5}">
                      <a16:colId xmlns:a16="http://schemas.microsoft.com/office/drawing/2014/main" val="2128317574"/>
                    </a:ext>
                  </a:extLst>
                </a:gridCol>
              </a:tblGrid>
              <a:tr h="161897">
                <a:tc>
                  <a:txBody>
                    <a:bodyPr/>
                    <a:lstStyle/>
                    <a:p>
                      <a:r>
                        <a:rPr lang="en-US" sz="1800" dirty="0"/>
                        <a:t>Covariates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75109"/>
                  </a:ext>
                </a:extLst>
              </a:tr>
              <a:tr h="277538">
                <a:tc>
                  <a:txBody>
                    <a:bodyPr/>
                    <a:lstStyle/>
                    <a:p>
                      <a:r>
                        <a:rPr lang="en-US" sz="1800" dirty="0"/>
                        <a:t>Holidays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nationwide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daily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2007-2018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321527"/>
                  </a:ext>
                </a:extLst>
              </a:tr>
              <a:tr h="277538">
                <a:tc>
                  <a:txBody>
                    <a:bodyPr/>
                    <a:lstStyle/>
                    <a:p>
                      <a:r>
                        <a:rPr lang="en-US" sz="1800" dirty="0"/>
                        <a:t>Relative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MetOffice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10km x 10km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daily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2007-2018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89556"/>
                  </a:ext>
                </a:extLst>
              </a:tr>
              <a:tr h="161897">
                <a:tc>
                  <a:txBody>
                    <a:bodyPr/>
                    <a:lstStyle/>
                    <a:p>
                      <a:r>
                        <a:rPr lang="en-US" sz="1800" dirty="0"/>
                        <a:t>PM</a:t>
                      </a:r>
                      <a:r>
                        <a:rPr lang="en-US" sz="1800" baseline="-250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MetOffice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2km x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2007-2018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84215"/>
                  </a:ext>
                </a:extLst>
              </a:tr>
              <a:tr h="161897"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  <a:r>
                        <a:rPr lang="en-US" sz="18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MetOffice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2km x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2007-2018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7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5930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e Module training - PPT template_v2" id="{48698245-282D-41F6-A317-BD23D35BB608}" vid="{9A886954-AEB2-43D1-9045-FEDD45208C38}"/>
    </a:ext>
  </a:extLst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79CFE63DC074E85212FEBA01A3073" ma:contentTypeVersion="12" ma:contentTypeDescription="Create a new document." ma:contentTypeScope="" ma:versionID="16dec22392ef15597f7305563ceea087">
  <xsd:schema xmlns:xsd="http://www.w3.org/2001/XMLSchema" xmlns:xs="http://www.w3.org/2001/XMLSchema" xmlns:p="http://schemas.microsoft.com/office/2006/metadata/properties" xmlns:ns2="6b4ee7c8-9a14-4944-b89d-a36c32e6396c" xmlns:ns3="b95b5ef0-8aa0-442b-ab64-44e4efb1ba51" targetNamespace="http://schemas.microsoft.com/office/2006/metadata/properties" ma:root="true" ma:fieldsID="4002ada54f01425fa6042dd5e24e4f34" ns2:_="" ns3:_="">
    <xsd:import namespace="6b4ee7c8-9a14-4944-b89d-a36c32e6396c"/>
    <xsd:import namespace="b95b5ef0-8aa0-442b-ab64-44e4efb1ba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ee7c8-9a14-4944-b89d-a36c32e639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b5ef0-8aa0-442b-ab64-44e4efb1ba5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CBD182-B133-4359-A33A-51AB45ED3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4ee7c8-9a14-4944-b89d-a36c32e6396c"/>
    <ds:schemaRef ds:uri="b95b5ef0-8aa0-442b-ab64-44e4efb1ba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1A4148-8B44-443E-BABB-B298AECCE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B7320-12ED-4D36-84A9-EE3E0660DF48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95b5ef0-8aa0-442b-ab64-44e4efb1ba51"/>
    <ds:schemaRef ds:uri="http://schemas.microsoft.com/office/2006/documentManagement/types"/>
    <ds:schemaRef ds:uri="6b4ee7c8-9a14-4944-b89d-a36c32e6396c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Core Module training - PPT template_v2</Template>
  <TotalTime>358</TotalTime>
  <Words>576</Words>
  <Application>Microsoft Office PowerPoint</Application>
  <PresentationFormat>On-screen Show (16:9)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Imperial College London Theme</vt:lpstr>
      <vt:lpstr>Warm temperatures and COPD hospitalisations in England</vt:lpstr>
      <vt:lpstr>Introduction</vt:lpstr>
      <vt:lpstr>COPD burden</vt:lpstr>
      <vt:lpstr>Temperature</vt:lpstr>
      <vt:lpstr>Previous studies -- Aim</vt:lpstr>
      <vt:lpstr>Methods</vt:lpstr>
      <vt:lpstr>Outcome and Exposure</vt:lpstr>
      <vt:lpstr>Case-cross over design</vt:lpstr>
      <vt:lpstr>Covariates</vt:lpstr>
      <vt:lpstr>Spatial covariates</vt:lpstr>
      <vt:lpstr>Statistical analysis</vt:lpstr>
      <vt:lpstr>Results</vt:lpstr>
      <vt:lpstr>Effect modification by age and sex</vt:lpstr>
      <vt:lpstr>Spatial Effect</vt:lpstr>
      <vt:lpstr>Population attributable fraction</vt:lpstr>
      <vt:lpstr>Discussion</vt:lpstr>
      <vt:lpstr>Summary of the results – Take home message</vt:lpstr>
      <vt:lpstr>Questions?</vt:lpstr>
      <vt:lpstr>Feedback to the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Ioakeimidou, Anastasia</dc:creator>
  <cp:lastModifiedBy>Konstantinoudis, Garyfallos</cp:lastModifiedBy>
  <cp:revision>16</cp:revision>
  <dcterms:created xsi:type="dcterms:W3CDTF">2022-07-26T12:50:55Z</dcterms:created>
  <dcterms:modified xsi:type="dcterms:W3CDTF">2023-03-20T11:51:34Z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0x0101007DF79CFE63DC074E85212FEBA01A3073</vt:lpwstr>
  </property>
</Properties>
</file>