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56"/>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D946-945B-FC51-0512-92B076A5E4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E5701151-CBD0-6090-086B-72D003789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3157F9F9-0A16-9CED-9904-32FC9BEDDD36}"/>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47B9595E-FF2B-EB07-01B8-D72BD9772ABD}"/>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88A70745-9F7C-F1EA-52CE-0531C65B9499}"/>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2637398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FA5B-2E66-555B-BD5C-065421BD15B7}"/>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294A554D-C3AD-A41B-7CE0-263DEB2F220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E852EB42-51FC-B422-F4B9-0F0D94E9FDCB}"/>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48CA76DF-4F37-04BC-FC6A-0A7FC3E7DDA8}"/>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28CEB65E-FAAE-A67E-68CA-0F74C92C9299}"/>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36058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2353B-1877-4E4D-6794-7D4B02CD79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7824A4AD-03B6-DF60-DFAB-A1201485E3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DC8650A7-DED0-ECBE-0551-F78C01A55D38}"/>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88D9FBEB-2BB7-E184-1887-F1A85E646F5A}"/>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A2E1E914-C0B1-BA3C-667E-932BC292158C}"/>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96031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71A-1699-285C-5395-C48896B451B4}"/>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4D3E900E-CB6B-A20F-13AF-E819B08A3F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C6CC2EA3-29F7-1F5F-47B7-5DE3041B407F}"/>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7EF5F253-F5A1-8713-1B84-146DFBC5AB3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4A4BAADD-57EB-2007-19D5-DE91C73B05A9}"/>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79166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125-D134-C679-7E0B-410B613EDFA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0727286A-4662-8B50-995D-57F6E3329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8624A7C-278E-B071-B364-970E464E19FD}"/>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56E42CFD-203E-B038-B6EB-F1BBDD357D87}"/>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A86AD543-AB0B-A3F5-8777-C4A3E25BD065}"/>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21201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B470-291B-14FC-6C32-5C05B2331F21}"/>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6878C4EA-E0B5-AE52-D6E2-6D162C52DF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C15E202D-B9D8-24FF-8D37-04156B7FD7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B2BE5822-F68B-5129-A2E1-BB029569432F}"/>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6" name="Footer Placeholder 5">
            <a:extLst>
              <a:ext uri="{FF2B5EF4-FFF2-40B4-BE49-F238E27FC236}">
                <a16:creationId xmlns:a16="http://schemas.microsoft.com/office/drawing/2014/main" id="{B08D3F2F-7651-C57F-E810-EDB08E92D1AA}"/>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DF762AF0-D2AE-2D2B-ED97-BDDB2BF48F47}"/>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379224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E86D-6CDE-CC9B-2AE8-A38CDA62C6FD}"/>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59A5EDEB-AB0F-5336-529D-9CFE241DC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670520-1A9F-D627-D8FE-6523BFD3B2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555609AC-B24F-C1F9-E546-C311E468C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4ADAD2-069D-7EDB-707E-DE5CE2A52D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7BD284F3-9D49-0AA5-6CC0-2145AB55463B}"/>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8" name="Footer Placeholder 7">
            <a:extLst>
              <a:ext uri="{FF2B5EF4-FFF2-40B4-BE49-F238E27FC236}">
                <a16:creationId xmlns:a16="http://schemas.microsoft.com/office/drawing/2014/main" id="{3AA1F6F7-3638-B142-E4BF-9741045D98DB}"/>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8443F8A1-4AE1-29FD-C659-C8F13287A513}"/>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40768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73F1-D07D-DA19-0CB8-6C2035CC62E1}"/>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8DD45144-4B9D-C5E8-8980-571BE2D37F35}"/>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4" name="Footer Placeholder 3">
            <a:extLst>
              <a:ext uri="{FF2B5EF4-FFF2-40B4-BE49-F238E27FC236}">
                <a16:creationId xmlns:a16="http://schemas.microsoft.com/office/drawing/2014/main" id="{FA75313F-5E56-807A-577A-93EFD91FC16A}"/>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A70C5F32-91CB-B86E-5C9E-94A96DE13677}"/>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327392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F3AD6-B7EF-918D-4FDF-9511D693A5B2}"/>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3" name="Footer Placeholder 2">
            <a:extLst>
              <a:ext uri="{FF2B5EF4-FFF2-40B4-BE49-F238E27FC236}">
                <a16:creationId xmlns:a16="http://schemas.microsoft.com/office/drawing/2014/main" id="{D7AA3E41-1744-B521-BFB0-43D1F2D77B76}"/>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601BAB20-11CD-21DA-E4FE-ECB31BB6E8D1}"/>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14141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12AD-428F-9A85-4962-3E7B2FC424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EF0AB5DB-8560-326D-7778-46CE108F2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E3E7ECCB-FCF2-ADCB-F37D-0B557FF17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F75F2D-97DC-0219-F8CD-EB40155B188A}"/>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6" name="Footer Placeholder 5">
            <a:extLst>
              <a:ext uri="{FF2B5EF4-FFF2-40B4-BE49-F238E27FC236}">
                <a16:creationId xmlns:a16="http://schemas.microsoft.com/office/drawing/2014/main" id="{EE5E1C68-47B0-F2A5-249A-72B5A993583E}"/>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5218D736-2981-035C-3612-D032CB78F8CD}"/>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19010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18C-6531-CB6A-5604-3D6C21DDA3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A40D68A5-4207-75E2-07FD-6F7EA15F02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F98B43D2-1297-7B97-3C90-D35732044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45DAAE-ED0D-B88A-BCDB-A1A24CF7D7BC}"/>
              </a:ext>
            </a:extLst>
          </p:cNvPr>
          <p:cNvSpPr>
            <a:spLocks noGrp="1"/>
          </p:cNvSpPr>
          <p:nvPr>
            <p:ph type="dt" sz="half" idx="10"/>
          </p:nvPr>
        </p:nvSpPr>
        <p:spPr/>
        <p:txBody>
          <a:bodyPr/>
          <a:lstStyle/>
          <a:p>
            <a:fld id="{1E501E2B-44BA-E04E-8C2D-E7F4969658B7}" type="datetimeFigureOut">
              <a:rPr lang="en-PL" smtClean="0"/>
              <a:t>06/09/2022</a:t>
            </a:fld>
            <a:endParaRPr lang="en-PL"/>
          </a:p>
        </p:txBody>
      </p:sp>
      <p:sp>
        <p:nvSpPr>
          <p:cNvPr id="6" name="Footer Placeholder 5">
            <a:extLst>
              <a:ext uri="{FF2B5EF4-FFF2-40B4-BE49-F238E27FC236}">
                <a16:creationId xmlns:a16="http://schemas.microsoft.com/office/drawing/2014/main" id="{2051F049-C490-DE8E-8ED3-8507D0CC5B5D}"/>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039CE5E-BACF-3CEA-19BC-3550EB0B503A}"/>
              </a:ext>
            </a:extLst>
          </p:cNvPr>
          <p:cNvSpPr>
            <a:spLocks noGrp="1"/>
          </p:cNvSpPr>
          <p:nvPr>
            <p:ph type="sldNum" sz="quarter" idx="12"/>
          </p:nvPr>
        </p:nvSpPr>
        <p:spPr/>
        <p:txBody>
          <a:bodyPr/>
          <a:lstStyle/>
          <a:p>
            <a:fld id="{2678913D-59B2-7243-B7FA-91F8785200C0}" type="slidenum">
              <a:rPr lang="en-PL" smtClean="0"/>
              <a:t>‹#›</a:t>
            </a:fld>
            <a:endParaRPr lang="en-PL"/>
          </a:p>
        </p:txBody>
      </p:sp>
    </p:spTree>
    <p:extLst>
      <p:ext uri="{BB962C8B-B14F-4D97-AF65-F5344CB8AC3E}">
        <p14:creationId xmlns:p14="http://schemas.microsoft.com/office/powerpoint/2010/main" val="380683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A024A-1E4C-7B3B-BF0B-B2876D67A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5506E6C3-1326-4493-C07B-F52DCF36A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C4536F69-FF2C-2784-726B-824C0316C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01E2B-44BA-E04E-8C2D-E7F4969658B7}" type="datetimeFigureOut">
              <a:rPr lang="en-PL" smtClean="0"/>
              <a:t>06/09/2022</a:t>
            </a:fld>
            <a:endParaRPr lang="en-PL"/>
          </a:p>
        </p:txBody>
      </p:sp>
      <p:sp>
        <p:nvSpPr>
          <p:cNvPr id="5" name="Footer Placeholder 4">
            <a:extLst>
              <a:ext uri="{FF2B5EF4-FFF2-40B4-BE49-F238E27FC236}">
                <a16:creationId xmlns:a16="http://schemas.microsoft.com/office/drawing/2014/main" id="{DB7797B4-72D4-2C12-C4F3-C4E19B04B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F270CB1E-9E7B-D482-56D5-EB034FDFD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8913D-59B2-7243-B7FA-91F8785200C0}" type="slidenum">
              <a:rPr lang="en-PL" smtClean="0"/>
              <a:t>‹#›</a:t>
            </a:fld>
            <a:endParaRPr lang="en-PL"/>
          </a:p>
        </p:txBody>
      </p:sp>
    </p:spTree>
    <p:extLst>
      <p:ext uri="{BB962C8B-B14F-4D97-AF65-F5344CB8AC3E}">
        <p14:creationId xmlns:p14="http://schemas.microsoft.com/office/powerpoint/2010/main" val="117657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4971-FBAD-669E-7DB6-60A692C6202D}"/>
              </a:ext>
            </a:extLst>
          </p:cNvPr>
          <p:cNvSpPr>
            <a:spLocks noGrp="1"/>
          </p:cNvSpPr>
          <p:nvPr>
            <p:ph type="ctrTitle"/>
          </p:nvPr>
        </p:nvSpPr>
        <p:spPr/>
        <p:txBody>
          <a:bodyPr/>
          <a:lstStyle/>
          <a:p>
            <a:r>
              <a:rPr lang="en-PL" dirty="0"/>
              <a:t>Reprodusible Research</a:t>
            </a:r>
            <a:br>
              <a:rPr lang="en-PL" dirty="0"/>
            </a:br>
            <a:r>
              <a:rPr lang="en-PL" sz="4400" dirty="0"/>
              <a:t>Term Project</a:t>
            </a:r>
            <a:endParaRPr lang="en-PL" dirty="0"/>
          </a:p>
        </p:txBody>
      </p:sp>
      <p:sp>
        <p:nvSpPr>
          <p:cNvPr id="3" name="Subtitle 2">
            <a:extLst>
              <a:ext uri="{FF2B5EF4-FFF2-40B4-BE49-F238E27FC236}">
                <a16:creationId xmlns:a16="http://schemas.microsoft.com/office/drawing/2014/main" id="{1D3F0065-16DB-32ED-AC8D-8BFDDB0D7E88}"/>
              </a:ext>
            </a:extLst>
          </p:cNvPr>
          <p:cNvSpPr>
            <a:spLocks noGrp="1"/>
          </p:cNvSpPr>
          <p:nvPr>
            <p:ph type="subTitle" idx="1"/>
          </p:nvPr>
        </p:nvSpPr>
        <p:spPr/>
        <p:txBody>
          <a:bodyPr/>
          <a:lstStyle/>
          <a:p>
            <a:r>
              <a:rPr lang="en-PL" dirty="0"/>
              <a:t>R. A</a:t>
            </a:r>
            <a:r>
              <a:rPr lang="en-GB" dirty="0"/>
              <a:t>r</a:t>
            </a:r>
            <a:r>
              <a:rPr lang="en-PL" dirty="0"/>
              <a:t>da Kaya – Gamze Kopal – Evrim Bilgen</a:t>
            </a:r>
          </a:p>
        </p:txBody>
      </p:sp>
    </p:spTree>
    <p:extLst>
      <p:ext uri="{BB962C8B-B14F-4D97-AF65-F5344CB8AC3E}">
        <p14:creationId xmlns:p14="http://schemas.microsoft.com/office/powerpoint/2010/main" val="389826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F940-EC7F-A239-4192-D4328B0B080A}"/>
              </a:ext>
            </a:extLst>
          </p:cNvPr>
          <p:cNvSpPr>
            <a:spLocks noGrp="1"/>
          </p:cNvSpPr>
          <p:nvPr>
            <p:ph type="title"/>
          </p:nvPr>
        </p:nvSpPr>
        <p:spPr/>
        <p:txBody>
          <a:bodyPr/>
          <a:lstStyle/>
          <a:p>
            <a:r>
              <a:rPr lang="en-PL" dirty="0"/>
              <a:t>Conclusion</a:t>
            </a:r>
          </a:p>
        </p:txBody>
      </p:sp>
      <p:sp>
        <p:nvSpPr>
          <p:cNvPr id="9" name="Content Placeholder 8">
            <a:extLst>
              <a:ext uri="{FF2B5EF4-FFF2-40B4-BE49-F238E27FC236}">
                <a16:creationId xmlns:a16="http://schemas.microsoft.com/office/drawing/2014/main" id="{F285C2DB-CFB8-8B6E-4191-5F700E4B973D}"/>
              </a:ext>
            </a:extLst>
          </p:cNvPr>
          <p:cNvSpPr>
            <a:spLocks noGrp="1"/>
          </p:cNvSpPr>
          <p:nvPr>
            <p:ph idx="1"/>
          </p:nvPr>
        </p:nvSpPr>
        <p:spPr/>
        <p:txBody>
          <a:bodyPr/>
          <a:lstStyle/>
          <a:p>
            <a:endParaRPr lang="en-PL" dirty="0"/>
          </a:p>
        </p:txBody>
      </p:sp>
    </p:spTree>
    <p:extLst>
      <p:ext uri="{BB962C8B-B14F-4D97-AF65-F5344CB8AC3E}">
        <p14:creationId xmlns:p14="http://schemas.microsoft.com/office/powerpoint/2010/main" val="400410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3242-84B2-9AAA-FE76-A89470AD5FBF}"/>
              </a:ext>
            </a:extLst>
          </p:cNvPr>
          <p:cNvSpPr>
            <a:spLocks noGrp="1"/>
          </p:cNvSpPr>
          <p:nvPr>
            <p:ph type="title"/>
          </p:nvPr>
        </p:nvSpPr>
        <p:spPr/>
        <p:txBody>
          <a:bodyPr/>
          <a:lstStyle/>
          <a:p>
            <a:r>
              <a:rPr lang="en-PL" dirty="0"/>
              <a:t>Goal of the research</a:t>
            </a:r>
          </a:p>
        </p:txBody>
      </p:sp>
      <p:sp>
        <p:nvSpPr>
          <p:cNvPr id="3" name="Content Placeholder 2">
            <a:extLst>
              <a:ext uri="{FF2B5EF4-FFF2-40B4-BE49-F238E27FC236}">
                <a16:creationId xmlns:a16="http://schemas.microsoft.com/office/drawing/2014/main" id="{22A40182-A15C-BD76-A952-D6D1938AA7C8}"/>
              </a:ext>
            </a:extLst>
          </p:cNvPr>
          <p:cNvSpPr>
            <a:spLocks noGrp="1"/>
          </p:cNvSpPr>
          <p:nvPr>
            <p:ph idx="1"/>
          </p:nvPr>
        </p:nvSpPr>
        <p:spPr/>
        <p:txBody>
          <a:bodyPr/>
          <a:lstStyle/>
          <a:p>
            <a:r>
              <a:rPr lang="en-PL" dirty="0"/>
              <a:t>Original research aims to understand customer loyalty based on a survey.</a:t>
            </a:r>
          </a:p>
          <a:p>
            <a:r>
              <a:rPr lang="en-PL" dirty="0"/>
              <a:t>The questions are created to detect behavioral patterns among customers of Starbucks and the analysis hopes to understand what determines customer loyalty.</a:t>
            </a:r>
          </a:p>
          <a:p>
            <a:r>
              <a:rPr lang="en-PL" dirty="0"/>
              <a:t>Logistic regression applied</a:t>
            </a:r>
          </a:p>
          <a:p>
            <a:r>
              <a:rPr lang="en-PL" dirty="0"/>
              <a:t>Sample group is coming from Malaysia</a:t>
            </a:r>
          </a:p>
        </p:txBody>
      </p:sp>
    </p:spTree>
    <p:extLst>
      <p:ext uri="{BB962C8B-B14F-4D97-AF65-F5344CB8AC3E}">
        <p14:creationId xmlns:p14="http://schemas.microsoft.com/office/powerpoint/2010/main" val="29239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DC53-169B-A1DD-E1B6-13BC077C2805}"/>
              </a:ext>
            </a:extLst>
          </p:cNvPr>
          <p:cNvSpPr>
            <a:spLocks noGrp="1"/>
          </p:cNvSpPr>
          <p:nvPr>
            <p:ph type="title"/>
          </p:nvPr>
        </p:nvSpPr>
        <p:spPr/>
        <p:txBody>
          <a:bodyPr/>
          <a:lstStyle/>
          <a:p>
            <a:r>
              <a:rPr lang="en-PL" dirty="0"/>
              <a:t>Our goal</a:t>
            </a:r>
          </a:p>
        </p:txBody>
      </p:sp>
      <p:sp>
        <p:nvSpPr>
          <p:cNvPr id="3" name="Content Placeholder 2">
            <a:extLst>
              <a:ext uri="{FF2B5EF4-FFF2-40B4-BE49-F238E27FC236}">
                <a16:creationId xmlns:a16="http://schemas.microsoft.com/office/drawing/2014/main" id="{0DFB34DD-29DE-BD00-6DD3-3EAB6807BDF4}"/>
              </a:ext>
            </a:extLst>
          </p:cNvPr>
          <p:cNvSpPr>
            <a:spLocks noGrp="1"/>
          </p:cNvSpPr>
          <p:nvPr>
            <p:ph idx="1"/>
          </p:nvPr>
        </p:nvSpPr>
        <p:spPr/>
        <p:txBody>
          <a:bodyPr/>
          <a:lstStyle/>
          <a:p>
            <a:r>
              <a:rPr lang="en-PL" dirty="0"/>
              <a:t>Adding 20 more observations but coming from Poland and try to understand how different demographics affect sample quality and result accuracy</a:t>
            </a:r>
          </a:p>
          <a:p>
            <a:pPr marL="0" indent="0">
              <a:buNone/>
            </a:pPr>
            <a:endParaRPr lang="en-PL" dirty="0"/>
          </a:p>
        </p:txBody>
      </p:sp>
    </p:spTree>
    <p:extLst>
      <p:ext uri="{BB962C8B-B14F-4D97-AF65-F5344CB8AC3E}">
        <p14:creationId xmlns:p14="http://schemas.microsoft.com/office/powerpoint/2010/main" val="97607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5B42-BDB2-D5C2-476E-7E67305C3BDE}"/>
              </a:ext>
            </a:extLst>
          </p:cNvPr>
          <p:cNvSpPr>
            <a:spLocks noGrp="1"/>
          </p:cNvSpPr>
          <p:nvPr>
            <p:ph type="title"/>
          </p:nvPr>
        </p:nvSpPr>
        <p:spPr/>
        <p:txBody>
          <a:bodyPr/>
          <a:lstStyle/>
          <a:p>
            <a:r>
              <a:rPr lang="en-PL" dirty="0"/>
              <a:t>Results</a:t>
            </a:r>
          </a:p>
        </p:txBody>
      </p:sp>
      <p:pic>
        <p:nvPicPr>
          <p:cNvPr id="5" name="Content Placeholder 4" descr="Table&#10;&#10;Description automatically generated">
            <a:extLst>
              <a:ext uri="{FF2B5EF4-FFF2-40B4-BE49-F238E27FC236}">
                <a16:creationId xmlns:a16="http://schemas.microsoft.com/office/drawing/2014/main" id="{EF34D39C-887D-1767-C388-09985A7EB588}"/>
              </a:ext>
            </a:extLst>
          </p:cNvPr>
          <p:cNvPicPr>
            <a:picLocks noGrp="1" noChangeAspect="1"/>
          </p:cNvPicPr>
          <p:nvPr>
            <p:ph idx="1"/>
          </p:nvPr>
        </p:nvPicPr>
        <p:blipFill>
          <a:blip r:embed="rId2"/>
          <a:stretch>
            <a:fillRect/>
          </a:stretch>
        </p:blipFill>
        <p:spPr>
          <a:xfrm>
            <a:off x="6513816" y="1266625"/>
            <a:ext cx="4991100" cy="3759200"/>
          </a:xfrm>
        </p:spPr>
      </p:pic>
      <p:sp>
        <p:nvSpPr>
          <p:cNvPr id="6" name="TextBox 5">
            <a:extLst>
              <a:ext uri="{FF2B5EF4-FFF2-40B4-BE49-F238E27FC236}">
                <a16:creationId xmlns:a16="http://schemas.microsoft.com/office/drawing/2014/main" id="{43205814-4E38-F660-8280-92D1AB445812}"/>
              </a:ext>
            </a:extLst>
          </p:cNvPr>
          <p:cNvSpPr txBox="1"/>
          <p:nvPr/>
        </p:nvSpPr>
        <p:spPr>
          <a:xfrm>
            <a:off x="838200" y="1536859"/>
            <a:ext cx="1818703" cy="369332"/>
          </a:xfrm>
          <a:prstGeom prst="rect">
            <a:avLst/>
          </a:prstGeom>
          <a:noFill/>
        </p:spPr>
        <p:txBody>
          <a:bodyPr wrap="none" rtlCol="0">
            <a:spAutoFit/>
          </a:bodyPr>
          <a:lstStyle/>
          <a:p>
            <a:r>
              <a:rPr lang="en-PL" dirty="0"/>
              <a:t>Original Research</a:t>
            </a:r>
          </a:p>
        </p:txBody>
      </p:sp>
      <p:sp>
        <p:nvSpPr>
          <p:cNvPr id="7" name="TextBox 6">
            <a:extLst>
              <a:ext uri="{FF2B5EF4-FFF2-40B4-BE49-F238E27FC236}">
                <a16:creationId xmlns:a16="http://schemas.microsoft.com/office/drawing/2014/main" id="{97436AF0-8B3C-8BB4-2900-038E84575AAF}"/>
              </a:ext>
            </a:extLst>
          </p:cNvPr>
          <p:cNvSpPr txBox="1"/>
          <p:nvPr/>
        </p:nvSpPr>
        <p:spPr>
          <a:xfrm>
            <a:off x="838200" y="2126751"/>
            <a:ext cx="5675616" cy="2308324"/>
          </a:xfrm>
          <a:prstGeom prst="rect">
            <a:avLst/>
          </a:prstGeom>
          <a:noFill/>
        </p:spPr>
        <p:txBody>
          <a:bodyPr wrap="square" rtlCol="0">
            <a:spAutoFit/>
          </a:bodyPr>
          <a:lstStyle/>
          <a:p>
            <a:r>
              <a:rPr lang="en-PL" sz="1600" dirty="0"/>
              <a:t>As you can see on the right, the accuracy of logistic regression is .91. Based on the provided answers, the researches trying to predict if a user will continue buying at Starbucks or not. </a:t>
            </a:r>
            <a:br>
              <a:rPr lang="en-PL" sz="1600" dirty="0"/>
            </a:br>
            <a:br>
              <a:rPr lang="en-PL" sz="1600" dirty="0"/>
            </a:br>
            <a:r>
              <a:rPr lang="en-PL" sz="1600" dirty="0"/>
              <a:t>The result of .91 may be misleading because of multiple reasons. The original data was critically imbalanced. Y axis of data does not contain enough “No” answer to be able to predict False Positives correctly. Moreover the sample size is not enough to be able to perfom Logistic regression successfully.</a:t>
            </a:r>
          </a:p>
        </p:txBody>
      </p:sp>
    </p:spTree>
    <p:extLst>
      <p:ext uri="{BB962C8B-B14F-4D97-AF65-F5344CB8AC3E}">
        <p14:creationId xmlns:p14="http://schemas.microsoft.com/office/powerpoint/2010/main" val="243827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5B42-BDB2-D5C2-476E-7E67305C3BDE}"/>
              </a:ext>
            </a:extLst>
          </p:cNvPr>
          <p:cNvSpPr>
            <a:spLocks noGrp="1"/>
          </p:cNvSpPr>
          <p:nvPr>
            <p:ph type="title"/>
          </p:nvPr>
        </p:nvSpPr>
        <p:spPr/>
        <p:txBody>
          <a:bodyPr/>
          <a:lstStyle/>
          <a:p>
            <a:r>
              <a:rPr lang="en-PL" dirty="0"/>
              <a:t>Results</a:t>
            </a:r>
          </a:p>
        </p:txBody>
      </p:sp>
      <p:pic>
        <p:nvPicPr>
          <p:cNvPr id="5" name="Content Placeholder 4">
            <a:extLst>
              <a:ext uri="{FF2B5EF4-FFF2-40B4-BE49-F238E27FC236}">
                <a16:creationId xmlns:a16="http://schemas.microsoft.com/office/drawing/2014/main" id="{EF34D39C-887D-1767-C388-09985A7EB588}"/>
              </a:ext>
            </a:extLst>
          </p:cNvPr>
          <p:cNvPicPr>
            <a:picLocks noGrp="1" noChangeAspect="1"/>
          </p:cNvPicPr>
          <p:nvPr>
            <p:ph idx="1"/>
          </p:nvPr>
        </p:nvPicPr>
        <p:blipFill>
          <a:blip r:embed="rId2"/>
          <a:srcRect/>
          <a:stretch/>
        </p:blipFill>
        <p:spPr>
          <a:xfrm>
            <a:off x="6548446" y="1266625"/>
            <a:ext cx="4921839" cy="3759200"/>
          </a:xfrm>
        </p:spPr>
      </p:pic>
      <p:sp>
        <p:nvSpPr>
          <p:cNvPr id="6" name="TextBox 5">
            <a:extLst>
              <a:ext uri="{FF2B5EF4-FFF2-40B4-BE49-F238E27FC236}">
                <a16:creationId xmlns:a16="http://schemas.microsoft.com/office/drawing/2014/main" id="{43205814-4E38-F660-8280-92D1AB445812}"/>
              </a:ext>
            </a:extLst>
          </p:cNvPr>
          <p:cNvSpPr txBox="1"/>
          <p:nvPr/>
        </p:nvSpPr>
        <p:spPr>
          <a:xfrm>
            <a:off x="838200" y="1536859"/>
            <a:ext cx="1440394" cy="369332"/>
          </a:xfrm>
          <a:prstGeom prst="rect">
            <a:avLst/>
          </a:prstGeom>
          <a:noFill/>
        </p:spPr>
        <p:txBody>
          <a:bodyPr wrap="none" rtlCol="0">
            <a:spAutoFit/>
          </a:bodyPr>
          <a:lstStyle/>
          <a:p>
            <a:r>
              <a:rPr lang="en-PL" dirty="0"/>
              <a:t>Our Research</a:t>
            </a:r>
          </a:p>
        </p:txBody>
      </p:sp>
      <p:sp>
        <p:nvSpPr>
          <p:cNvPr id="7" name="TextBox 6">
            <a:extLst>
              <a:ext uri="{FF2B5EF4-FFF2-40B4-BE49-F238E27FC236}">
                <a16:creationId xmlns:a16="http://schemas.microsoft.com/office/drawing/2014/main" id="{97436AF0-8B3C-8BB4-2900-038E84575AAF}"/>
              </a:ext>
            </a:extLst>
          </p:cNvPr>
          <p:cNvSpPr txBox="1"/>
          <p:nvPr/>
        </p:nvSpPr>
        <p:spPr>
          <a:xfrm>
            <a:off x="838200" y="2126751"/>
            <a:ext cx="5675616" cy="2800767"/>
          </a:xfrm>
          <a:prstGeom prst="rect">
            <a:avLst/>
          </a:prstGeom>
          <a:noFill/>
        </p:spPr>
        <p:txBody>
          <a:bodyPr wrap="square" rtlCol="0">
            <a:spAutoFit/>
          </a:bodyPr>
          <a:lstStyle/>
          <a:p>
            <a:r>
              <a:rPr lang="en-PL" sz="1600" dirty="0"/>
              <a:t>Our accuracy is slightly less than the original research. It is not a huge difference to make sharp conclusions but we bel</a:t>
            </a:r>
            <a:r>
              <a:rPr lang="en-GB" sz="1600" dirty="0" err="1"/>
              <a:t>eive</a:t>
            </a:r>
            <a:r>
              <a:rPr lang="en-GB" sz="1600" dirty="0"/>
              <a:t> that when homogeneity of sample increase, it is harder to overfit the data and easier to generate more realistic results.</a:t>
            </a:r>
            <a:br>
              <a:rPr lang="en-GB" sz="1600" dirty="0"/>
            </a:br>
            <a:br>
              <a:rPr lang="en-GB" sz="1600" dirty="0"/>
            </a:br>
            <a:r>
              <a:rPr lang="en-GB" sz="1600" dirty="0"/>
              <a:t>The mistake of original research was assuming that collecting data from one part of world will give general answers about “Customer loyalty”. However the results shows, if we can increase the homogeneity of dataset, we will only predict the “Customer loyalty” of people who belongs to a specific culture/demography/geography</a:t>
            </a:r>
            <a:endParaRPr lang="en-PL" sz="1600" dirty="0"/>
          </a:p>
        </p:txBody>
      </p:sp>
    </p:spTree>
    <p:extLst>
      <p:ext uri="{BB962C8B-B14F-4D97-AF65-F5344CB8AC3E}">
        <p14:creationId xmlns:p14="http://schemas.microsoft.com/office/powerpoint/2010/main" val="55169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5B42-BDB2-D5C2-476E-7E67305C3BDE}"/>
              </a:ext>
            </a:extLst>
          </p:cNvPr>
          <p:cNvSpPr>
            <a:spLocks noGrp="1"/>
          </p:cNvSpPr>
          <p:nvPr>
            <p:ph type="title"/>
          </p:nvPr>
        </p:nvSpPr>
        <p:spPr/>
        <p:txBody>
          <a:bodyPr/>
          <a:lstStyle/>
          <a:p>
            <a:r>
              <a:rPr lang="en-PL" dirty="0"/>
              <a:t>Results</a:t>
            </a:r>
          </a:p>
        </p:txBody>
      </p:sp>
      <p:pic>
        <p:nvPicPr>
          <p:cNvPr id="5" name="Content Placeholder 4">
            <a:extLst>
              <a:ext uri="{FF2B5EF4-FFF2-40B4-BE49-F238E27FC236}">
                <a16:creationId xmlns:a16="http://schemas.microsoft.com/office/drawing/2014/main" id="{EF34D39C-887D-1767-C388-09985A7EB588}"/>
              </a:ext>
            </a:extLst>
          </p:cNvPr>
          <p:cNvPicPr>
            <a:picLocks noGrp="1" noChangeAspect="1"/>
          </p:cNvPicPr>
          <p:nvPr>
            <p:ph idx="1"/>
          </p:nvPr>
        </p:nvPicPr>
        <p:blipFill>
          <a:blip r:embed="rId2"/>
          <a:srcRect/>
          <a:stretch/>
        </p:blipFill>
        <p:spPr>
          <a:xfrm>
            <a:off x="3635080" y="2010702"/>
            <a:ext cx="4921839" cy="3550178"/>
          </a:xfrm>
        </p:spPr>
      </p:pic>
      <p:sp>
        <p:nvSpPr>
          <p:cNvPr id="6" name="TextBox 5">
            <a:extLst>
              <a:ext uri="{FF2B5EF4-FFF2-40B4-BE49-F238E27FC236}">
                <a16:creationId xmlns:a16="http://schemas.microsoft.com/office/drawing/2014/main" id="{43205814-4E38-F660-8280-92D1AB445812}"/>
              </a:ext>
            </a:extLst>
          </p:cNvPr>
          <p:cNvSpPr txBox="1"/>
          <p:nvPr/>
        </p:nvSpPr>
        <p:spPr>
          <a:xfrm>
            <a:off x="838200" y="1536859"/>
            <a:ext cx="1818703" cy="369332"/>
          </a:xfrm>
          <a:prstGeom prst="rect">
            <a:avLst/>
          </a:prstGeom>
          <a:noFill/>
        </p:spPr>
        <p:txBody>
          <a:bodyPr wrap="none" rtlCol="0">
            <a:spAutoFit/>
          </a:bodyPr>
          <a:lstStyle/>
          <a:p>
            <a:r>
              <a:rPr lang="en-PL" dirty="0"/>
              <a:t>Original Research</a:t>
            </a:r>
          </a:p>
        </p:txBody>
      </p:sp>
    </p:spTree>
    <p:extLst>
      <p:ext uri="{BB962C8B-B14F-4D97-AF65-F5344CB8AC3E}">
        <p14:creationId xmlns:p14="http://schemas.microsoft.com/office/powerpoint/2010/main" val="29157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5B42-BDB2-D5C2-476E-7E67305C3BDE}"/>
              </a:ext>
            </a:extLst>
          </p:cNvPr>
          <p:cNvSpPr>
            <a:spLocks noGrp="1"/>
          </p:cNvSpPr>
          <p:nvPr>
            <p:ph type="title"/>
          </p:nvPr>
        </p:nvSpPr>
        <p:spPr/>
        <p:txBody>
          <a:bodyPr/>
          <a:lstStyle/>
          <a:p>
            <a:r>
              <a:rPr lang="en-PL" dirty="0"/>
              <a:t>Results</a:t>
            </a:r>
          </a:p>
        </p:txBody>
      </p:sp>
      <p:pic>
        <p:nvPicPr>
          <p:cNvPr id="5" name="Content Placeholder 4">
            <a:extLst>
              <a:ext uri="{FF2B5EF4-FFF2-40B4-BE49-F238E27FC236}">
                <a16:creationId xmlns:a16="http://schemas.microsoft.com/office/drawing/2014/main" id="{EF34D39C-887D-1767-C388-09985A7EB588}"/>
              </a:ext>
            </a:extLst>
          </p:cNvPr>
          <p:cNvPicPr>
            <a:picLocks noGrp="1" noChangeAspect="1"/>
          </p:cNvPicPr>
          <p:nvPr>
            <p:ph idx="1"/>
          </p:nvPr>
        </p:nvPicPr>
        <p:blipFill>
          <a:blip r:embed="rId2"/>
          <a:srcRect/>
          <a:stretch/>
        </p:blipFill>
        <p:spPr>
          <a:xfrm>
            <a:off x="3226753" y="2088292"/>
            <a:ext cx="5738493" cy="3123483"/>
          </a:xfrm>
        </p:spPr>
      </p:pic>
      <p:sp>
        <p:nvSpPr>
          <p:cNvPr id="6" name="TextBox 5">
            <a:extLst>
              <a:ext uri="{FF2B5EF4-FFF2-40B4-BE49-F238E27FC236}">
                <a16:creationId xmlns:a16="http://schemas.microsoft.com/office/drawing/2014/main" id="{43205814-4E38-F660-8280-92D1AB445812}"/>
              </a:ext>
            </a:extLst>
          </p:cNvPr>
          <p:cNvSpPr txBox="1"/>
          <p:nvPr/>
        </p:nvSpPr>
        <p:spPr>
          <a:xfrm>
            <a:off x="838200" y="1536859"/>
            <a:ext cx="1440394" cy="369332"/>
          </a:xfrm>
          <a:prstGeom prst="rect">
            <a:avLst/>
          </a:prstGeom>
          <a:noFill/>
        </p:spPr>
        <p:txBody>
          <a:bodyPr wrap="none" rtlCol="0">
            <a:spAutoFit/>
          </a:bodyPr>
          <a:lstStyle/>
          <a:p>
            <a:r>
              <a:rPr lang="en-PL" dirty="0"/>
              <a:t>Our Research</a:t>
            </a:r>
          </a:p>
        </p:txBody>
      </p:sp>
    </p:spTree>
    <p:extLst>
      <p:ext uri="{BB962C8B-B14F-4D97-AF65-F5344CB8AC3E}">
        <p14:creationId xmlns:p14="http://schemas.microsoft.com/office/powerpoint/2010/main" val="258736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50E2-DA55-76B7-0E37-EE92561946FF}"/>
              </a:ext>
            </a:extLst>
          </p:cNvPr>
          <p:cNvSpPr>
            <a:spLocks noGrp="1"/>
          </p:cNvSpPr>
          <p:nvPr>
            <p:ph type="title"/>
          </p:nvPr>
        </p:nvSpPr>
        <p:spPr/>
        <p:txBody>
          <a:bodyPr/>
          <a:lstStyle/>
          <a:p>
            <a:r>
              <a:rPr lang="en-PL" dirty="0"/>
              <a:t>Result</a:t>
            </a:r>
          </a:p>
        </p:txBody>
      </p:sp>
      <p:pic>
        <p:nvPicPr>
          <p:cNvPr id="5" name="Content Placeholder 4" descr="A picture containing chart&#10;&#10;Description automatically generated">
            <a:extLst>
              <a:ext uri="{FF2B5EF4-FFF2-40B4-BE49-F238E27FC236}">
                <a16:creationId xmlns:a16="http://schemas.microsoft.com/office/drawing/2014/main" id="{734ABF05-3766-FEFD-FF02-24137B7063DC}"/>
              </a:ext>
            </a:extLst>
          </p:cNvPr>
          <p:cNvPicPr>
            <a:picLocks noGrp="1" noChangeAspect="1"/>
          </p:cNvPicPr>
          <p:nvPr>
            <p:ph idx="1"/>
          </p:nvPr>
        </p:nvPicPr>
        <p:blipFill>
          <a:blip r:embed="rId2"/>
          <a:stretch>
            <a:fillRect/>
          </a:stretch>
        </p:blipFill>
        <p:spPr>
          <a:xfrm>
            <a:off x="5888827" y="1690688"/>
            <a:ext cx="6073742" cy="4351338"/>
          </a:xfrm>
        </p:spPr>
      </p:pic>
      <p:sp>
        <p:nvSpPr>
          <p:cNvPr id="6" name="TextBox 5">
            <a:extLst>
              <a:ext uri="{FF2B5EF4-FFF2-40B4-BE49-F238E27FC236}">
                <a16:creationId xmlns:a16="http://schemas.microsoft.com/office/drawing/2014/main" id="{77BCA9B7-2891-12EB-4B9B-2953507C39D7}"/>
              </a:ext>
            </a:extLst>
          </p:cNvPr>
          <p:cNvSpPr txBox="1"/>
          <p:nvPr/>
        </p:nvSpPr>
        <p:spPr>
          <a:xfrm>
            <a:off x="838200" y="1536859"/>
            <a:ext cx="1871603" cy="369332"/>
          </a:xfrm>
          <a:prstGeom prst="rect">
            <a:avLst/>
          </a:prstGeom>
          <a:noFill/>
        </p:spPr>
        <p:txBody>
          <a:bodyPr wrap="none" rtlCol="0">
            <a:spAutoFit/>
          </a:bodyPr>
          <a:lstStyle/>
          <a:p>
            <a:r>
              <a:rPr lang="en-PL" dirty="0"/>
              <a:t>Original Research</a:t>
            </a:r>
          </a:p>
        </p:txBody>
      </p:sp>
      <p:sp>
        <p:nvSpPr>
          <p:cNvPr id="8" name="TextBox 7">
            <a:extLst>
              <a:ext uri="{FF2B5EF4-FFF2-40B4-BE49-F238E27FC236}">
                <a16:creationId xmlns:a16="http://schemas.microsoft.com/office/drawing/2014/main" id="{C35880EE-A719-027D-E1F0-458E1753DF92}"/>
              </a:ext>
            </a:extLst>
          </p:cNvPr>
          <p:cNvSpPr txBox="1"/>
          <p:nvPr/>
        </p:nvSpPr>
        <p:spPr>
          <a:xfrm>
            <a:off x="838200" y="2126751"/>
            <a:ext cx="4722341" cy="1938992"/>
          </a:xfrm>
          <a:prstGeom prst="rect">
            <a:avLst/>
          </a:prstGeom>
          <a:noFill/>
        </p:spPr>
        <p:txBody>
          <a:bodyPr wrap="square" rtlCol="0">
            <a:spAutoFit/>
          </a:bodyPr>
          <a:lstStyle/>
          <a:p>
            <a:r>
              <a:rPr lang="en-PL" sz="1600" dirty="0"/>
              <a:t>As you can see on the right, price and purchased amount directly affects Customer loyalty in Malaysia.</a:t>
            </a:r>
            <a:br>
              <a:rPr lang="en-PL" sz="1600" dirty="0"/>
            </a:br>
            <a:br>
              <a:rPr lang="en-PL" sz="1600" dirty="0"/>
            </a:br>
            <a:r>
              <a:rPr lang="en-PL" sz="1600" dirty="0"/>
              <a:t>SpendPurchase                 priceRate</a:t>
            </a:r>
          </a:p>
          <a:p>
            <a:r>
              <a:rPr lang="en-GB" sz="1400" dirty="0"/>
              <a:t>0 Zero 		     Scaled 1-5	</a:t>
            </a:r>
          </a:p>
          <a:p>
            <a:r>
              <a:rPr lang="en-GB" sz="1400" dirty="0"/>
              <a:t>1 Less than RM20                   Very bad - Excellent</a:t>
            </a:r>
          </a:p>
          <a:p>
            <a:r>
              <a:rPr lang="en-GB" sz="1400" dirty="0"/>
              <a:t>2 RM 20 to RM40 </a:t>
            </a:r>
          </a:p>
          <a:p>
            <a:r>
              <a:rPr lang="en-GB" sz="1400" dirty="0"/>
              <a:t>3 More than RM40</a:t>
            </a:r>
            <a:endParaRPr lang="en-PL" sz="1200" dirty="0"/>
          </a:p>
        </p:txBody>
      </p:sp>
    </p:spTree>
    <p:extLst>
      <p:ext uri="{BB962C8B-B14F-4D97-AF65-F5344CB8AC3E}">
        <p14:creationId xmlns:p14="http://schemas.microsoft.com/office/powerpoint/2010/main" val="43563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50E2-DA55-76B7-0E37-EE92561946FF}"/>
              </a:ext>
            </a:extLst>
          </p:cNvPr>
          <p:cNvSpPr>
            <a:spLocks noGrp="1"/>
          </p:cNvSpPr>
          <p:nvPr>
            <p:ph type="title"/>
          </p:nvPr>
        </p:nvSpPr>
        <p:spPr/>
        <p:txBody>
          <a:bodyPr/>
          <a:lstStyle/>
          <a:p>
            <a:r>
              <a:rPr lang="en-PL" dirty="0"/>
              <a:t>Result</a:t>
            </a:r>
          </a:p>
        </p:txBody>
      </p:sp>
      <p:pic>
        <p:nvPicPr>
          <p:cNvPr id="5" name="Content Placeholder 4">
            <a:extLst>
              <a:ext uri="{FF2B5EF4-FFF2-40B4-BE49-F238E27FC236}">
                <a16:creationId xmlns:a16="http://schemas.microsoft.com/office/drawing/2014/main" id="{734ABF05-3766-FEFD-FF02-24137B7063DC}"/>
              </a:ext>
            </a:extLst>
          </p:cNvPr>
          <p:cNvPicPr>
            <a:picLocks noGrp="1" noChangeAspect="1"/>
          </p:cNvPicPr>
          <p:nvPr>
            <p:ph idx="1"/>
          </p:nvPr>
        </p:nvPicPr>
        <p:blipFill>
          <a:blip r:embed="rId2"/>
          <a:srcRect/>
          <a:stretch/>
        </p:blipFill>
        <p:spPr>
          <a:xfrm>
            <a:off x="5921414" y="1690688"/>
            <a:ext cx="6008568" cy="4351338"/>
          </a:xfrm>
        </p:spPr>
      </p:pic>
      <p:sp>
        <p:nvSpPr>
          <p:cNvPr id="6" name="TextBox 5">
            <a:extLst>
              <a:ext uri="{FF2B5EF4-FFF2-40B4-BE49-F238E27FC236}">
                <a16:creationId xmlns:a16="http://schemas.microsoft.com/office/drawing/2014/main" id="{77BCA9B7-2891-12EB-4B9B-2953507C39D7}"/>
              </a:ext>
            </a:extLst>
          </p:cNvPr>
          <p:cNvSpPr txBox="1"/>
          <p:nvPr/>
        </p:nvSpPr>
        <p:spPr>
          <a:xfrm>
            <a:off x="838200" y="1536859"/>
            <a:ext cx="1440394" cy="369332"/>
          </a:xfrm>
          <a:prstGeom prst="rect">
            <a:avLst/>
          </a:prstGeom>
          <a:noFill/>
        </p:spPr>
        <p:txBody>
          <a:bodyPr wrap="none" rtlCol="0">
            <a:spAutoFit/>
          </a:bodyPr>
          <a:lstStyle/>
          <a:p>
            <a:r>
              <a:rPr lang="en-PL" dirty="0"/>
              <a:t>Our Research</a:t>
            </a:r>
          </a:p>
        </p:txBody>
      </p:sp>
      <p:sp>
        <p:nvSpPr>
          <p:cNvPr id="8" name="TextBox 7">
            <a:extLst>
              <a:ext uri="{FF2B5EF4-FFF2-40B4-BE49-F238E27FC236}">
                <a16:creationId xmlns:a16="http://schemas.microsoft.com/office/drawing/2014/main" id="{C35880EE-A719-027D-E1F0-458E1753DF92}"/>
              </a:ext>
            </a:extLst>
          </p:cNvPr>
          <p:cNvSpPr txBox="1"/>
          <p:nvPr/>
        </p:nvSpPr>
        <p:spPr>
          <a:xfrm>
            <a:off x="838200" y="2108429"/>
            <a:ext cx="4722341" cy="2431435"/>
          </a:xfrm>
          <a:prstGeom prst="rect">
            <a:avLst/>
          </a:prstGeom>
          <a:noFill/>
        </p:spPr>
        <p:txBody>
          <a:bodyPr wrap="square" rtlCol="0">
            <a:spAutoFit/>
          </a:bodyPr>
          <a:lstStyle/>
          <a:p>
            <a:r>
              <a:rPr lang="en-PL" sz="1600" dirty="0"/>
              <a:t>When we add the data coming from Poland, the importance of price and purchased amount decreased slightly. However they are still most important factors related to customer loyalty analysis</a:t>
            </a:r>
            <a:br>
              <a:rPr lang="en-PL" sz="1600" dirty="0"/>
            </a:br>
            <a:br>
              <a:rPr lang="en-PL" sz="1600" dirty="0"/>
            </a:br>
            <a:r>
              <a:rPr lang="en-PL" sz="1600" dirty="0"/>
              <a:t>SpendPurchase                 priceRate</a:t>
            </a:r>
          </a:p>
          <a:p>
            <a:r>
              <a:rPr lang="en-GB" sz="1400" dirty="0"/>
              <a:t>0 Zero 		     Scaled 1-5	</a:t>
            </a:r>
          </a:p>
          <a:p>
            <a:r>
              <a:rPr lang="en-GB" sz="1400" dirty="0"/>
              <a:t>1 Less than RM20                   Very bad - Excellent</a:t>
            </a:r>
          </a:p>
          <a:p>
            <a:r>
              <a:rPr lang="en-GB" sz="1400" dirty="0"/>
              <a:t>2 RM 20 to RM40 </a:t>
            </a:r>
          </a:p>
          <a:p>
            <a:r>
              <a:rPr lang="en-GB" sz="1400" dirty="0"/>
              <a:t>3 More than RM40</a:t>
            </a:r>
            <a:endParaRPr lang="en-PL" sz="1200" dirty="0"/>
          </a:p>
        </p:txBody>
      </p:sp>
    </p:spTree>
    <p:extLst>
      <p:ext uri="{BB962C8B-B14F-4D97-AF65-F5344CB8AC3E}">
        <p14:creationId xmlns:p14="http://schemas.microsoft.com/office/powerpoint/2010/main" val="184953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420</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Reprodusible Research Term Project</vt:lpstr>
      <vt:lpstr>Goal of the research</vt:lpstr>
      <vt:lpstr>Our goal</vt:lpstr>
      <vt:lpstr>Results</vt:lpstr>
      <vt:lpstr>Results</vt:lpstr>
      <vt:lpstr>Results</vt:lpstr>
      <vt:lpstr>Results</vt:lpstr>
      <vt:lpstr>Result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Reprodusible Research Term Project</dc:title>
  <dc:creator>Arda Kaya</dc:creator>
  <cp:lastModifiedBy>Arda Kaya</cp:lastModifiedBy>
  <cp:revision>1</cp:revision>
  <dcterms:created xsi:type="dcterms:W3CDTF">2022-09-05T22:07:41Z</dcterms:created>
  <dcterms:modified xsi:type="dcterms:W3CDTF">2022-09-05T22:49:21Z</dcterms:modified>
</cp:coreProperties>
</file>