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4"/>
  </p:sldMasterIdLst>
  <p:notesMasterIdLst>
    <p:notesMasterId r:id="rId15"/>
  </p:notesMasterIdLst>
  <p:handoutMasterIdLst>
    <p:handoutMasterId r:id="rId16"/>
  </p:handoutMasterIdLst>
  <p:sldIdLst>
    <p:sldId id="259" r:id="rId5"/>
    <p:sldId id="267" r:id="rId6"/>
    <p:sldId id="268" r:id="rId7"/>
    <p:sldId id="269" r:id="rId8"/>
    <p:sldId id="272" r:id="rId9"/>
    <p:sldId id="258" r:id="rId10"/>
    <p:sldId id="270" r:id="rId11"/>
    <p:sldId id="260" r:id="rId12"/>
    <p:sldId id="273" r:id="rId13"/>
    <p:sldId id="263" r:id="rId14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3C9146"/>
    <a:srgbClr val="D2DCAA"/>
    <a:srgbClr val="5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948" autoAdjust="0"/>
  </p:normalViewPr>
  <p:slideViewPr>
    <p:cSldViewPr>
      <p:cViewPr varScale="1">
        <p:scale>
          <a:sx n="88" d="100"/>
          <a:sy n="88" d="100"/>
        </p:scale>
        <p:origin x="7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0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763990267639901E-2"/>
          <c:y val="5.5E-2"/>
          <c:w val="0.95133819951338205"/>
          <c:h val="0.75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solidFill>
              <a:schemeClr val="accent1"/>
            </a:solidFill>
            <a:ln w="11126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643C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CFC1-472F-8D9B-D9FB6767CA86}"/>
              </c:ext>
            </c:extLst>
          </c:dPt>
          <c:dPt>
            <c:idx val="1"/>
            <c:invertIfNegative val="0"/>
            <c:bubble3D val="0"/>
            <c:spPr>
              <a:solidFill>
                <a:srgbClr val="64A05A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CFC1-472F-8D9B-D9FB6767CA86}"/>
              </c:ext>
            </c:extLst>
          </c:dPt>
          <c:dPt>
            <c:idx val="2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CFC1-472F-8D9B-D9FB6767CA86}"/>
              </c:ext>
            </c:extLst>
          </c:dPt>
          <c:dPt>
            <c:idx val="3"/>
            <c:invertIfNegative val="0"/>
            <c:bubble3D val="0"/>
            <c:spPr>
              <a:solidFill>
                <a:srgbClr val="D2DCAA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CFC1-472F-8D9B-D9FB6767CA86}"/>
              </c:ext>
            </c:extLst>
          </c:dPt>
          <c:dPt>
            <c:idx val="4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CFC1-472F-8D9B-D9FB6767CA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53.2</c:v>
                </c:pt>
                <c:pt idx="4">
                  <c:v>67.8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FC1-472F-8D9B-D9FB6767CA8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65646976"/>
        <c:axId val="65664128"/>
      </c:barChart>
      <c:catAx>
        <c:axId val="65646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fr-FR"/>
          </a:p>
        </c:txPr>
        <c:crossAx val="656641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56641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5646976"/>
        <c:crosses val="autoZero"/>
        <c:crossBetween val="between"/>
      </c:valAx>
      <c:spPr>
        <a:noFill/>
        <a:ln w="2225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88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265213995837899E-2"/>
          <c:y val="2.8535353535353501E-2"/>
          <c:w val="0.85512565286674502"/>
          <c:h val="0.9393939393939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2"/>
            </a:solidFill>
            <a:ln w="16892">
              <a:noFill/>
            </a:ln>
          </c:spPr>
          <c:dPt>
            <c:idx val="0"/>
            <c:bubble3D val="0"/>
            <c:spPr>
              <a:solidFill>
                <a:srgbClr val="F0F050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1-38A1-4082-ADEF-C77FA63F50F5}"/>
              </c:ext>
            </c:extLst>
          </c:dPt>
          <c:dPt>
            <c:idx val="1"/>
            <c:bubble3D val="0"/>
            <c:spPr>
              <a:solidFill>
                <a:srgbClr val="DCDC1E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3-38A1-4082-ADEF-C77FA63F50F5}"/>
              </c:ext>
            </c:extLst>
          </c:dPt>
          <c:dPt>
            <c:idx val="2"/>
            <c:bubble3D val="0"/>
            <c:spPr>
              <a:solidFill>
                <a:srgbClr val="E6A01E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5-38A1-4082-ADEF-C77FA63F50F5}"/>
              </c:ext>
            </c:extLst>
          </c:dPt>
          <c:dPt>
            <c:idx val="3"/>
            <c:bubble3D val="0"/>
            <c:spPr>
              <a:solidFill>
                <a:srgbClr val="DC7D32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7-38A1-4082-ADEF-C77FA63F50F5}"/>
              </c:ext>
            </c:extLst>
          </c:dPt>
          <c:dLbls>
            <c:dLbl>
              <c:idx val="0"/>
              <c:layout>
                <c:manualLayout>
                  <c:x val="1.13171092843633E-3"/>
                  <c:y val="-2.89393939393939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8A1-4082-ADEF-C77FA63F50F5}"/>
                </c:ext>
              </c:extLst>
            </c:dLbl>
            <c:dLbl>
              <c:idx val="1"/>
              <c:layout>
                <c:manualLayout>
                  <c:x val="-1.52133187073125E-2"/>
                  <c:y val="7.678282828282830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A1-4082-ADEF-C77FA63F50F5}"/>
                </c:ext>
              </c:extLst>
            </c:dLbl>
            <c:dLbl>
              <c:idx val="2"/>
              <c:layout>
                <c:manualLayout>
                  <c:x val="5.5569850534707504E-4"/>
                  <c:y val="7.3747474747475304E-3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8A1-4082-ADEF-C77FA63F50F5}"/>
                </c:ext>
              </c:extLst>
            </c:dLbl>
            <c:dLbl>
              <c:idx val="3"/>
              <c:layout>
                <c:manualLayout>
                  <c:x val="1.6928264785151699E-4"/>
                  <c:y val="3.18853535353536E-2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8A1-4082-ADEF-C77FA63F50F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8A1-4082-ADEF-C77FA63F50F5}"/>
                </c:ext>
              </c:extLst>
            </c:dLbl>
            <c:numFmt formatCode="0%" sourceLinked="0"/>
            <c:spPr>
              <a:noFill/>
              <a:ln w="16892">
                <a:noFill/>
              </a:ln>
            </c:spPr>
            <c:txPr>
              <a:bodyPr/>
              <a:lstStyle/>
              <a:p>
                <a:pPr>
                  <a:defRPr sz="1463" b="1" i="0" u="none" strike="noStrike" baseline="0">
                    <a:solidFill>
                      <a:schemeClr val="tx1"/>
                    </a:solidFill>
                    <a:latin typeface="Arial Narrow"/>
                    <a:ea typeface="Arial Narrow"/>
                    <a:cs typeface="Arial Narrow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France</c:v>
                </c:pt>
                <c:pt idx="1">
                  <c:v>Europe hors France</c:v>
                </c:pt>
                <c:pt idx="2">
                  <c:v>Amerique du Nord</c:v>
                </c:pt>
                <c:pt idx="3">
                  <c:v>Reste du Monde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26</c:v>
                </c:pt>
                <c:pt idx="2">
                  <c:v>22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8A1-4082-ADEF-C77FA63F50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6892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63" b="1" i="0" u="none" strike="noStrike" baseline="0">
          <a:solidFill>
            <a:schemeClr val="tx1"/>
          </a:solidFill>
          <a:latin typeface="Arial Narrow"/>
          <a:ea typeface="Arial Narrow"/>
          <a:cs typeface="Arial Narrow"/>
        </a:defRPr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114155251141499E-2"/>
          <c:y val="5.1401869158878503E-2"/>
          <c:w val="0.954337899543379"/>
          <c:h val="0.766355140186915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4BC8DC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4BC8DC"/>
              </a:solidFill>
              <a:ln>
                <a:solidFill>
                  <a:srgbClr val="4BC8DC"/>
                </a:solidFill>
                <a:prstDash val="solid"/>
              </a:ln>
            </c:spPr>
          </c:marker>
          <c:dPt>
            <c:idx val="0"/>
            <c:bubble3D val="0"/>
            <c:spPr>
              <a:ln w="29609">
                <a:solidFill>
                  <a:srgbClr val="4BC8DC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75C2-44E2-9474-CBE96C2839E6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75C2-44E2-9474-CBE96C2839E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75C2-44E2-9474-CBE96C2839E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75C2-44E2-9474-CBE96C2839E6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75C2-44E2-9474-CBE96C2839E6}"/>
              </c:ext>
            </c:extLst>
          </c:dPt>
          <c:dLbls>
            <c:dLbl>
              <c:idx val="3"/>
              <c:layout>
                <c:manualLayout>
                  <c:x val="-7.3018709704647494E-2"/>
                  <c:y val="-0.1429623475884969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5C2-44E2-9474-CBE96C2839E6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0.0%</c:formatCode>
                <c:ptCount val="5"/>
                <c:pt idx="0">
                  <c:v>0.02</c:v>
                </c:pt>
                <c:pt idx="1">
                  <c:v>0.03</c:v>
                </c:pt>
                <c:pt idx="2">
                  <c:v>0.1</c:v>
                </c:pt>
                <c:pt idx="3">
                  <c:v>5.6000000000000001E-2</c:v>
                </c:pt>
                <c:pt idx="4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5C2-44E2-9474-CBE96C2839E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6473AF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6EB9"/>
              </a:solidFill>
              <a:ln>
                <a:solidFill>
                  <a:srgbClr val="006EB9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rgbClr val="6473AF"/>
                </a:solidFill>
                <a:ln>
                  <a:solidFill>
                    <a:srgbClr val="6473AF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5C2-44E2-9474-CBE96C2839E6}"/>
              </c:ext>
            </c:extLst>
          </c:dPt>
          <c:dLbls>
            <c:dLbl>
              <c:idx val="0"/>
              <c:layout>
                <c:manualLayout>
                  <c:x val="-7.5758484310439703E-2"/>
                  <c:y val="-0.122090098510768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5C2-44E2-9474-CBE96C2839E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5C2-44E2-9474-CBE96C2839E6}"/>
                </c:ext>
              </c:extLst>
            </c:dLbl>
            <c:dLbl>
              <c:idx val="2"/>
              <c:layout>
                <c:manualLayout>
                  <c:x val="-7.3932175288030699E-2"/>
                  <c:y val="7.88444809284847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5C2-44E2-9474-CBE96C2839E6}"/>
                </c:ext>
              </c:extLst>
            </c:dLbl>
            <c:dLbl>
              <c:idx val="3"/>
              <c:layout>
                <c:manualLayout>
                  <c:x val="-8.4434234818802606E-2"/>
                  <c:y val="5.54801829389708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5C2-44E2-9474-CBE96C2839E6}"/>
                </c:ext>
              </c:extLst>
            </c:dLbl>
            <c:dLbl>
              <c:idx val="4"/>
              <c:layout>
                <c:manualLayout>
                  <c:x val="-3.3883037076712801E-2"/>
                  <c:y val="6.482597733149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5C2-44E2-9474-CBE96C2839E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Sheet1!$B$3:$F$3</c:f>
              <c:numCache>
                <c:formatCode>0.00%</c:formatCode>
                <c:ptCount val="5"/>
                <c:pt idx="0">
                  <c:v>0.06</c:v>
                </c:pt>
                <c:pt idx="1">
                  <c:v>0.03</c:v>
                </c:pt>
                <c:pt idx="2">
                  <c:v>0.06</c:v>
                </c:pt>
                <c:pt idx="3">
                  <c:v>0.03</c:v>
                </c:pt>
                <c:pt idx="4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75C2-44E2-9474-CBE96C2839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328064"/>
        <c:axId val="68346240"/>
      </c:lineChart>
      <c:catAx>
        <c:axId val="68328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467">
            <a:solidFill>
              <a:schemeClr val="accent3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fr-FR"/>
          </a:p>
        </c:txPr>
        <c:crossAx val="6834624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834624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68328064"/>
        <c:crosses val="autoZero"/>
        <c:crossBetween val="between"/>
      </c:valAx>
      <c:spPr>
        <a:noFill/>
        <a:ln w="1973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 b="1" i="0" u="none" strike="noStrike" kern="0" baseline="0">
          <a:solidFill>
            <a:schemeClr val="tx1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D674D5-308B-4382-92D4-6BF3517BE926}" type="doc">
      <dgm:prSet loTypeId="urn:microsoft.com/office/officeart/2005/8/layout/hList6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F96DA56E-875E-4162-B968-2D5564FE7ABB}">
      <dgm:prSet phldrT="[Texte]" custT="1"/>
      <dgm:spPr>
        <a:solidFill>
          <a:srgbClr val="0070C0"/>
        </a:solidFill>
      </dgm:spPr>
      <dgm:t>
        <a:bodyPr/>
        <a:lstStyle/>
        <a:p>
          <a:pPr algn="l">
            <a:spcAft>
              <a:spcPct val="35000"/>
            </a:spcAft>
          </a:pPr>
          <a:r>
            <a:rPr lang="fr-FR" sz="1800" b="1" cap="small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Performances</a:t>
          </a:r>
          <a:endParaRPr lang="fr-FR" sz="1500" b="1" cap="small" baseline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4884E5-7A1F-47C0-836F-8D86E64FD6E4}" type="parTrans" cxnId="{C663F119-2C6B-442D-8B34-EAA8B90BB251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B85EF815-2540-4A2F-9EA7-145949653F17}" type="sibTrans" cxnId="{C663F119-2C6B-442D-8B34-EAA8B90BB251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7A3DC587-5193-44D5-BB4E-FCBDBC62D69B}">
      <dgm:prSet phldrT="[Texte]" custT="1"/>
      <dgm:spPr>
        <a:solidFill>
          <a:srgbClr val="0070C0"/>
        </a:solidFill>
      </dgm:spPr>
      <dgm:t>
        <a:bodyPr/>
        <a:lstStyle/>
        <a:p>
          <a:pPr algn="l">
            <a:spcAft>
              <a:spcPts val="600"/>
            </a:spcAft>
          </a:pPr>
          <a:r>
            <a:rPr lang="fr-FR" sz="1000" dirty="0" smtClean="0">
              <a:solidFill>
                <a:schemeClr val="bg1"/>
              </a:solidFill>
              <a:effectLst/>
            </a:rPr>
            <a:t>la forte sollicitation de la plate-forme ESB entraine la saturation des outils de supervision.</a:t>
          </a:r>
          <a:endParaRPr lang="fr-FR" sz="1000" dirty="0">
            <a:solidFill>
              <a:schemeClr val="bg1"/>
            </a:solidFill>
            <a:effectLst/>
          </a:endParaRPr>
        </a:p>
      </dgm:t>
    </dgm:pt>
    <dgm:pt modelId="{D14EF877-A74A-489C-A0B3-B62B3C6DD730}" type="parTrans" cxnId="{0ED95674-E403-4F5D-8D09-77F7849AEEE2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C6983882-1558-430E-81CA-D53126EB0BB2}" type="sibTrans" cxnId="{0ED95674-E403-4F5D-8D09-77F7849AEEE2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16C5ECAC-2D4F-4FA9-8BF6-A8F8C6286D97}">
      <dgm:prSet phldrT="[Texte]" custT="1"/>
      <dgm:spPr>
        <a:solidFill>
          <a:srgbClr val="C00000"/>
        </a:solidFill>
      </dgm:spPr>
      <dgm:t>
        <a:bodyPr/>
        <a:lstStyle/>
        <a:p>
          <a:pPr>
            <a:spcAft>
              <a:spcPct val="35000"/>
            </a:spcAft>
          </a:pPr>
          <a:r>
            <a:rPr lang="fr-FR" sz="1800" b="1" cap="small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Obsolescence</a:t>
          </a:r>
          <a:endParaRPr lang="fr-FR" sz="1600" b="1" cap="small" baseline="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>
            <a:spcAft>
              <a:spcPct val="35000"/>
            </a:spcAft>
          </a:pPr>
          <a:r>
            <a:rPr lang="fr-FR" sz="1000" dirty="0" smtClean="0">
              <a:solidFill>
                <a:schemeClr val="bg1"/>
              </a:solidFill>
              <a:effectLst/>
            </a:rPr>
            <a:t>Plusieurs composants de la plate-forme ESB arrivent en </a:t>
          </a:r>
          <a:r>
            <a:rPr lang="fr-FR" sz="1000" b="1" dirty="0" smtClean="0">
              <a:solidFill>
                <a:schemeClr val="bg1"/>
              </a:solidFill>
              <a:effectLst/>
            </a:rPr>
            <a:t>fin de support</a:t>
          </a:r>
          <a:r>
            <a:rPr lang="fr-FR" sz="1000" dirty="0" smtClean="0">
              <a:solidFill>
                <a:schemeClr val="bg1"/>
              </a:solidFill>
              <a:effectLst/>
            </a:rPr>
            <a:t> :</a:t>
          </a:r>
          <a:endParaRPr lang="fr-FR" sz="1100" b="1" cap="small" baseline="0" dirty="0" smtClean="0">
            <a:solidFill>
              <a:schemeClr val="bg1"/>
            </a:solidFill>
            <a:effectLst/>
          </a:endParaRPr>
        </a:p>
      </dgm:t>
    </dgm:pt>
    <dgm:pt modelId="{16636CD1-8D4C-481E-AAC0-DBAAEBA7C3BC}" type="parTrans" cxnId="{E3434315-FFEF-411E-87FF-CCBFEFABCAC9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DAC25F2A-DC81-4F72-A3C8-C3F1FDD508B1}" type="sibTrans" cxnId="{E3434315-FFEF-411E-87FF-CCBFEFABCAC9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FF8255C0-4B37-47EB-9537-4EB6B738D954}">
      <dgm:prSet phldrT="[Texte]" custT="1"/>
      <dgm:spPr>
        <a:solidFill>
          <a:srgbClr val="C00000"/>
        </a:solidFill>
      </dgm:spPr>
      <dgm:t>
        <a:bodyPr/>
        <a:lstStyle/>
        <a:p>
          <a:pPr>
            <a:spcAft>
              <a:spcPts val="600"/>
            </a:spcAft>
          </a:pPr>
          <a:r>
            <a:rPr lang="fr-FR" sz="1000" b="1" dirty="0" smtClean="0">
              <a:solidFill>
                <a:schemeClr val="bg1"/>
              </a:solidFill>
              <a:effectLst/>
            </a:rPr>
            <a:t>Oracle</a:t>
          </a:r>
          <a:r>
            <a:rPr lang="fr-FR" sz="1000" dirty="0" smtClean="0">
              <a:solidFill>
                <a:schemeClr val="bg1"/>
              </a:solidFill>
              <a:effectLst/>
            </a:rPr>
            <a:t> (en 12/2019)</a:t>
          </a:r>
          <a:endParaRPr lang="fr-FR" sz="1000" dirty="0">
            <a:solidFill>
              <a:schemeClr val="bg1"/>
            </a:solidFill>
            <a:effectLst/>
          </a:endParaRPr>
        </a:p>
      </dgm:t>
    </dgm:pt>
    <dgm:pt modelId="{4C8B388B-C341-4C03-86B2-F1912799633A}" type="parTrans" cxnId="{1BB7CA4B-D309-4541-880B-8F9B4927120F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5129AB16-5FE2-4086-BEA0-23E86218067D}" type="sibTrans" cxnId="{1BB7CA4B-D309-4541-880B-8F9B4927120F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52135149-EF54-4A94-8851-C2C5F7522F1A}">
      <dgm:prSet phldrT="[Texte]" custT="1"/>
      <dgm:spPr>
        <a:solidFill>
          <a:srgbClr val="C00000"/>
        </a:solidFill>
      </dgm:spPr>
      <dgm:t>
        <a:bodyPr/>
        <a:lstStyle/>
        <a:p>
          <a:pPr>
            <a:spcAft>
              <a:spcPts val="600"/>
            </a:spcAft>
          </a:pPr>
          <a:r>
            <a:rPr lang="fr-FR" sz="1000" b="1" dirty="0" smtClean="0">
              <a:solidFill>
                <a:schemeClr val="bg1"/>
              </a:solidFill>
              <a:effectLst/>
            </a:rPr>
            <a:t>BWPM</a:t>
          </a:r>
          <a:r>
            <a:rPr lang="fr-FR" sz="1000" dirty="0" smtClean="0">
              <a:solidFill>
                <a:schemeClr val="bg1"/>
              </a:solidFill>
              <a:effectLst/>
            </a:rPr>
            <a:t> (en 06/2019)</a:t>
          </a:r>
          <a:endParaRPr lang="fr-FR" sz="1000" dirty="0">
            <a:solidFill>
              <a:schemeClr val="bg1"/>
            </a:solidFill>
            <a:effectLst/>
          </a:endParaRPr>
        </a:p>
      </dgm:t>
    </dgm:pt>
    <dgm:pt modelId="{ACF38C94-ABB6-4C70-9242-0A790D533D0F}" type="parTrans" cxnId="{37DEE935-C7AA-46D2-872D-B5643CD5D65C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172A469A-821C-4F6C-A2BE-2EF6F1CFD33C}" type="sibTrans" cxnId="{37DEE935-C7AA-46D2-872D-B5643CD5D65C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89CD608F-C920-4ED7-9E57-411E609F39F9}">
      <dgm:prSet phldrT="[Texte]" custT="1"/>
      <dgm:spPr>
        <a:solidFill>
          <a:srgbClr val="FFC000"/>
        </a:solidFill>
      </dgm:spPr>
      <dgm:t>
        <a:bodyPr tIns="0" rIns="36000" bIns="0"/>
        <a:lstStyle/>
        <a:p>
          <a:pPr>
            <a:spcAft>
              <a:spcPct val="35000"/>
            </a:spcAft>
          </a:pPr>
          <a:r>
            <a:rPr lang="fr-FR" sz="1800" b="1" cap="small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Haute Disponibilité</a:t>
          </a:r>
          <a:endParaRPr lang="fr-FR" sz="1800" b="1" cap="small" baseline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913FEF2-5475-4F16-A562-0C80914F8E89}" type="parTrans" cxnId="{66CED088-FBC8-412F-B542-467EE23B9F62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4EAA4832-6B5A-4380-88D0-DE48D2BF30C9}" type="sibTrans" cxnId="{66CED088-FBC8-412F-B542-467EE23B9F62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2BA115C1-424F-4781-BFA8-319638106956}">
      <dgm:prSet phldrT="[Texte]" custT="1"/>
      <dgm:spPr>
        <a:solidFill>
          <a:srgbClr val="FFC000"/>
        </a:solidFill>
      </dgm:spPr>
      <dgm:t>
        <a:bodyPr tIns="0" rIns="36000" bIns="0"/>
        <a:lstStyle/>
        <a:p>
          <a:pPr>
            <a:spcAft>
              <a:spcPts val="600"/>
            </a:spcAft>
          </a:pPr>
          <a:r>
            <a:rPr lang="fr-FR" sz="1000" dirty="0" smtClean="0">
              <a:solidFill>
                <a:schemeClr val="bg1"/>
              </a:solidFill>
              <a:effectLst/>
            </a:rPr>
            <a:t>Aujourd’hui les consoles </a:t>
          </a:r>
          <a:r>
            <a:rPr lang="fr-FR" sz="1000" b="1" dirty="0" smtClean="0">
              <a:solidFill>
                <a:schemeClr val="bg1"/>
              </a:solidFill>
              <a:effectLst/>
            </a:rPr>
            <a:t>BWPM</a:t>
          </a:r>
          <a:r>
            <a:rPr lang="fr-FR" sz="1000" dirty="0" smtClean="0">
              <a:solidFill>
                <a:schemeClr val="bg1"/>
              </a:solidFill>
              <a:effectLst/>
            </a:rPr>
            <a:t> et </a:t>
          </a:r>
          <a:r>
            <a:rPr lang="fr-FR" sz="1000" b="1" dirty="0" err="1" smtClean="0">
              <a:solidFill>
                <a:schemeClr val="bg1"/>
              </a:solidFill>
              <a:effectLst/>
            </a:rPr>
            <a:t>Spotfire</a:t>
          </a:r>
          <a:r>
            <a:rPr lang="fr-FR" sz="1000" dirty="0" smtClean="0">
              <a:solidFill>
                <a:schemeClr val="bg1"/>
              </a:solidFill>
              <a:effectLst/>
            </a:rPr>
            <a:t> ne sont pas redondées.</a:t>
          </a:r>
          <a:endParaRPr lang="fr-FR" sz="1000" dirty="0">
            <a:solidFill>
              <a:schemeClr val="bg1"/>
            </a:solidFill>
            <a:effectLst/>
          </a:endParaRPr>
        </a:p>
      </dgm:t>
    </dgm:pt>
    <dgm:pt modelId="{DDAD2117-9547-4E17-B68C-976003E78F72}" type="parTrans" cxnId="{A6DFB16B-AE27-489D-9EA0-A464ECD36ABE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2461E27A-5FB5-4821-8058-C5EB48C3AA55}" type="sibTrans" cxnId="{A6DFB16B-AE27-489D-9EA0-A464ECD36ABE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3B88B4AD-BE86-40CE-B5DC-A578A611F767}">
      <dgm:prSet phldrT="[Texte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>
            <a:spcAft>
              <a:spcPct val="35000"/>
            </a:spcAft>
          </a:pPr>
          <a:r>
            <a:rPr lang="fr-FR" sz="1800" b="1" cap="small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Robustesse</a:t>
          </a:r>
          <a:endParaRPr lang="fr-FR" sz="1500" b="1" cap="small" baseline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ABD718-23A1-4806-B591-9DAC5FC9F34F}" type="parTrans" cxnId="{AF3EEC72-5B76-45E1-8453-AA24A7A46257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C6085121-6FA7-4D0F-92C0-8642AD81B859}" type="sibTrans" cxnId="{AF3EEC72-5B76-45E1-8453-AA24A7A46257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441DABA8-D70D-48A2-BE90-DC1CA0B60D50}">
      <dgm:prSet phldrT="[Texte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>
            <a:spcAft>
              <a:spcPts val="600"/>
            </a:spcAft>
          </a:pPr>
          <a:r>
            <a:rPr lang="fr-FR" sz="1000" dirty="0" smtClean="0">
              <a:solidFill>
                <a:schemeClr val="bg1"/>
              </a:solidFill>
              <a:effectLst/>
            </a:rPr>
            <a:t>Compte tenu des </a:t>
          </a:r>
          <a:r>
            <a:rPr lang="fr-FR" sz="1000" b="1" dirty="0" smtClean="0">
              <a:solidFill>
                <a:schemeClr val="bg1"/>
              </a:solidFill>
              <a:effectLst/>
            </a:rPr>
            <a:t>temps de réponses anormaux </a:t>
          </a:r>
          <a:r>
            <a:rPr lang="fr-FR" sz="1000" dirty="0" smtClean="0">
              <a:solidFill>
                <a:schemeClr val="bg1"/>
              </a:solidFill>
              <a:effectLst/>
            </a:rPr>
            <a:t>sur certaines activités </a:t>
          </a:r>
          <a:r>
            <a:rPr lang="fr-FR" sz="1000" b="1" dirty="0" smtClean="0">
              <a:solidFill>
                <a:schemeClr val="bg1"/>
              </a:solidFill>
              <a:effectLst/>
            </a:rPr>
            <a:t>EMS</a:t>
          </a:r>
          <a:r>
            <a:rPr lang="fr-FR" sz="1000" dirty="0" smtClean="0">
              <a:solidFill>
                <a:schemeClr val="bg1"/>
              </a:solidFill>
              <a:effectLst/>
            </a:rPr>
            <a:t>, un test de charge permettrait de lever le doute sur les performances d’EMS et surtout sur les performances SAN. </a:t>
          </a:r>
          <a:endParaRPr lang="fr-FR" sz="1000" dirty="0">
            <a:solidFill>
              <a:schemeClr val="bg1"/>
            </a:solidFill>
            <a:effectLst/>
          </a:endParaRPr>
        </a:p>
      </dgm:t>
    </dgm:pt>
    <dgm:pt modelId="{08FDFB3B-BC16-4DC7-9C53-A9CE7E66359C}" type="parTrans" cxnId="{37334376-6528-44B4-9D15-534834756A60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25663669-691E-41E5-B99C-DFBAD7AB72B3}" type="sibTrans" cxnId="{37334376-6528-44B4-9D15-534834756A60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56C00951-87E9-42C0-934A-87BF3E546989}">
      <dgm:prSet phldrT="[Texte]" custT="1"/>
      <dgm:spPr>
        <a:solidFill>
          <a:srgbClr val="0070C0"/>
        </a:solidFill>
      </dgm:spPr>
      <dgm:t>
        <a:bodyPr/>
        <a:lstStyle/>
        <a:p>
          <a:pPr algn="l">
            <a:spcAft>
              <a:spcPts val="600"/>
            </a:spcAft>
          </a:pPr>
          <a:r>
            <a:rPr lang="fr-FR" sz="1000" dirty="0" smtClean="0">
              <a:solidFill>
                <a:schemeClr val="bg1"/>
              </a:solidFill>
              <a:effectLst/>
            </a:rPr>
            <a:t>La base </a:t>
          </a:r>
          <a:r>
            <a:rPr lang="fr-FR" sz="1000" b="1" dirty="0" smtClean="0">
              <a:solidFill>
                <a:schemeClr val="bg1"/>
              </a:solidFill>
              <a:effectLst/>
            </a:rPr>
            <a:t>Oracle</a:t>
          </a:r>
          <a:r>
            <a:rPr lang="fr-FR" sz="1000" dirty="0" smtClean="0">
              <a:solidFill>
                <a:schemeClr val="bg1"/>
              </a:solidFill>
              <a:effectLst/>
            </a:rPr>
            <a:t> atteint le milliard de lignes de traces par jour.</a:t>
          </a:r>
          <a:endParaRPr lang="fr-FR" sz="1000" dirty="0">
            <a:solidFill>
              <a:schemeClr val="bg1"/>
            </a:solidFill>
            <a:effectLst/>
          </a:endParaRPr>
        </a:p>
      </dgm:t>
    </dgm:pt>
    <dgm:pt modelId="{EB2272FE-297E-4BEB-84FA-98CCB8F444DD}" type="parTrans" cxnId="{E10B7147-AF73-4583-BCB9-E1BBF57045EA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303484F2-2181-432A-976F-05B962B52801}" type="sibTrans" cxnId="{E10B7147-AF73-4583-BCB9-E1BBF57045EA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C2B83D37-9285-4F6A-8CE6-0D9EE9C8527E}">
      <dgm:prSet phldrT="[Texte]" custT="1"/>
      <dgm:spPr>
        <a:solidFill>
          <a:srgbClr val="0070C0"/>
        </a:solidFill>
      </dgm:spPr>
      <dgm:t>
        <a:bodyPr/>
        <a:lstStyle/>
        <a:p>
          <a:pPr algn="l">
            <a:spcAft>
              <a:spcPts val="600"/>
            </a:spcAft>
          </a:pPr>
          <a:r>
            <a:rPr lang="fr-FR" sz="1000" b="1" dirty="0" smtClean="0">
              <a:solidFill>
                <a:schemeClr val="bg1"/>
              </a:solidFill>
              <a:effectLst/>
            </a:rPr>
            <a:t>BWPM</a:t>
          </a:r>
          <a:r>
            <a:rPr lang="fr-FR" sz="1000" dirty="0" smtClean="0">
              <a:solidFill>
                <a:schemeClr val="bg1"/>
              </a:solidFill>
              <a:effectLst/>
            </a:rPr>
            <a:t> ne dépile pas assez rapidement</a:t>
          </a:r>
          <a:endParaRPr lang="fr-FR" sz="1000" dirty="0">
            <a:solidFill>
              <a:schemeClr val="bg1"/>
            </a:solidFill>
            <a:effectLst/>
          </a:endParaRPr>
        </a:p>
      </dgm:t>
    </dgm:pt>
    <dgm:pt modelId="{35EFA50B-0DD7-4D3A-93E3-87B8BD8ED18D}" type="parTrans" cxnId="{BF7A3BAE-96B2-43A0-B364-58CC03ECA526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DD5CAED0-2608-4BE6-80AD-097AB4CB81D6}" type="sibTrans" cxnId="{BF7A3BAE-96B2-43A0-B364-58CC03ECA526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EE4361DF-0800-4A55-B4F5-CD3F49FA4A8A}">
      <dgm:prSet phldrT="[Texte]" custT="1"/>
      <dgm:spPr>
        <a:solidFill>
          <a:srgbClr val="0070C0"/>
        </a:solidFill>
      </dgm:spPr>
      <dgm:t>
        <a:bodyPr/>
        <a:lstStyle/>
        <a:p>
          <a:pPr algn="l">
            <a:spcAft>
              <a:spcPts val="600"/>
            </a:spcAft>
          </a:pPr>
          <a:r>
            <a:rPr lang="fr-FR" sz="1000" dirty="0" smtClean="0">
              <a:solidFill>
                <a:schemeClr val="bg1"/>
              </a:solidFill>
              <a:effectLst/>
            </a:rPr>
            <a:t>Les temps de réponses de </a:t>
          </a:r>
          <a:r>
            <a:rPr lang="fr-FR" sz="1000" b="1" dirty="0" err="1" smtClean="0">
              <a:solidFill>
                <a:schemeClr val="bg1"/>
              </a:solidFill>
              <a:effectLst/>
            </a:rPr>
            <a:t>Spotfire</a:t>
          </a:r>
          <a:r>
            <a:rPr lang="fr-FR" sz="1000" dirty="0" smtClean="0">
              <a:solidFill>
                <a:schemeClr val="bg1"/>
              </a:solidFill>
              <a:effectLst/>
            </a:rPr>
            <a:t> sont ralentis par les délais de lecture écriture en base</a:t>
          </a:r>
          <a:endParaRPr lang="fr-FR" sz="1000" dirty="0">
            <a:solidFill>
              <a:schemeClr val="bg1"/>
            </a:solidFill>
            <a:effectLst/>
          </a:endParaRPr>
        </a:p>
      </dgm:t>
    </dgm:pt>
    <dgm:pt modelId="{01841C27-5FEC-4417-84A5-0298C73499E6}" type="parTrans" cxnId="{D6B44A08-BF00-4FAC-87F9-4C2E4A7C5AFD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1D0D0106-B4FA-44C1-936E-35B470A0A7D1}" type="sibTrans" cxnId="{D6B44A08-BF00-4FAC-87F9-4C2E4A7C5AFD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6CA87DA8-FA91-4FA5-964F-412E11B80871}">
      <dgm:prSet phldrT="[Texte]" custT="1"/>
      <dgm:spPr>
        <a:solidFill>
          <a:srgbClr val="C00000"/>
        </a:solidFill>
      </dgm:spPr>
      <dgm:t>
        <a:bodyPr/>
        <a:lstStyle/>
        <a:p>
          <a:pPr>
            <a:spcAft>
              <a:spcPts val="600"/>
            </a:spcAft>
          </a:pPr>
          <a:r>
            <a:rPr lang="fr-FR" sz="1000" b="1" dirty="0" smtClean="0">
              <a:solidFill>
                <a:schemeClr val="bg1"/>
              </a:solidFill>
              <a:effectLst/>
            </a:rPr>
            <a:t>Windows 2008</a:t>
          </a:r>
          <a:br>
            <a:rPr lang="fr-FR" sz="1000" b="1" dirty="0" smtClean="0">
              <a:solidFill>
                <a:schemeClr val="bg1"/>
              </a:solidFill>
              <a:effectLst/>
            </a:rPr>
          </a:br>
          <a:r>
            <a:rPr lang="fr-FR" sz="1000" dirty="0" smtClean="0">
              <a:solidFill>
                <a:schemeClr val="bg1"/>
              </a:solidFill>
              <a:effectLst/>
            </a:rPr>
            <a:t>(en 01/2020)</a:t>
          </a:r>
          <a:endParaRPr lang="fr-FR" sz="1000" dirty="0">
            <a:solidFill>
              <a:schemeClr val="bg1"/>
            </a:solidFill>
            <a:effectLst/>
          </a:endParaRPr>
        </a:p>
      </dgm:t>
    </dgm:pt>
    <dgm:pt modelId="{BFA6508A-D29F-47BA-AB2B-3A310759B4B9}" type="parTrans" cxnId="{62A2433F-21A8-4CBB-A4E4-21EEEF847F49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69DD9EC6-36C2-450F-A491-D072D1617BEA}" type="sibTrans" cxnId="{62A2433F-21A8-4CBB-A4E4-21EEEF847F49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D335C1F0-2B38-428B-BDB7-13A04AC7091D}">
      <dgm:prSet phldrT="[Texte]" custT="1"/>
      <dgm:spPr>
        <a:solidFill>
          <a:srgbClr val="C00000"/>
        </a:solidFill>
      </dgm:spPr>
      <dgm:t>
        <a:bodyPr/>
        <a:lstStyle/>
        <a:p>
          <a:pPr>
            <a:spcAft>
              <a:spcPts val="600"/>
            </a:spcAft>
          </a:pPr>
          <a:r>
            <a:rPr lang="fr-FR" sz="1000" b="1" dirty="0" smtClean="0">
              <a:solidFill>
                <a:schemeClr val="bg1"/>
              </a:solidFill>
              <a:effectLst/>
            </a:rPr>
            <a:t>Spotfire</a:t>
          </a:r>
          <a:r>
            <a:rPr lang="fr-FR" sz="1000" dirty="0" smtClean="0">
              <a:solidFill>
                <a:schemeClr val="bg1"/>
              </a:solidFill>
              <a:effectLst/>
            </a:rPr>
            <a:t> (en 03/2019)</a:t>
          </a:r>
          <a:endParaRPr lang="fr-FR" sz="1000" dirty="0">
            <a:solidFill>
              <a:schemeClr val="bg1"/>
            </a:solidFill>
            <a:effectLst/>
          </a:endParaRPr>
        </a:p>
      </dgm:t>
    </dgm:pt>
    <dgm:pt modelId="{B1B4F4F2-9EAB-4DD8-8603-49584B7730EE}" type="parTrans" cxnId="{6E91D67A-4C27-4465-A458-380D4AF491F6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B1EA40D5-CEE9-4C10-8441-DCAEAA749E88}" type="sibTrans" cxnId="{6E91D67A-4C27-4465-A458-380D4AF491F6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FD4FA91F-7EDD-4CE9-9971-5B861988E93A}">
      <dgm:prSet phldrT="[Texte]" custT="1"/>
      <dgm:spPr>
        <a:solidFill>
          <a:srgbClr val="C00000"/>
        </a:solidFill>
      </dgm:spPr>
      <dgm:t>
        <a:bodyPr/>
        <a:lstStyle/>
        <a:p>
          <a:pPr>
            <a:spcAft>
              <a:spcPts val="600"/>
            </a:spcAft>
          </a:pPr>
          <a:r>
            <a:rPr lang="fr-FR" sz="1000" b="1" dirty="0" smtClean="0">
              <a:solidFill>
                <a:schemeClr val="bg1"/>
              </a:solidFill>
              <a:effectLst/>
            </a:rPr>
            <a:t>Tibco Admin et BW</a:t>
          </a:r>
          <a:br>
            <a:rPr lang="fr-FR" sz="1000" b="1" dirty="0" smtClean="0">
              <a:solidFill>
                <a:schemeClr val="bg1"/>
              </a:solidFill>
              <a:effectLst/>
            </a:rPr>
          </a:br>
          <a:r>
            <a:rPr lang="fr-FR" sz="1000" dirty="0" smtClean="0">
              <a:solidFill>
                <a:schemeClr val="bg1"/>
              </a:solidFill>
              <a:effectLst/>
            </a:rPr>
            <a:t>(en 06/2019)</a:t>
          </a:r>
          <a:endParaRPr lang="fr-FR" sz="1000" dirty="0">
            <a:solidFill>
              <a:schemeClr val="bg1"/>
            </a:solidFill>
            <a:effectLst/>
          </a:endParaRPr>
        </a:p>
      </dgm:t>
    </dgm:pt>
    <dgm:pt modelId="{68DAE5D8-2FFD-4BE2-B714-FC4FF141A40B}" type="parTrans" cxnId="{7D65F867-7B4C-45BD-A645-7A224CB4CC36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901FEAE6-F0AA-4E6D-ADC9-07BB0C4D97CF}" type="sibTrans" cxnId="{7D65F867-7B4C-45BD-A645-7A224CB4CC36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F4094558-D27A-417D-B41D-1E541E90206A}">
      <dgm:prSet phldrT="[Texte]" custT="1"/>
      <dgm:spPr>
        <a:solidFill>
          <a:srgbClr val="C00000"/>
        </a:solidFill>
      </dgm:spPr>
      <dgm:t>
        <a:bodyPr/>
        <a:lstStyle/>
        <a:p>
          <a:pPr>
            <a:spcAft>
              <a:spcPts val="600"/>
            </a:spcAft>
          </a:pPr>
          <a:r>
            <a:rPr lang="fr-FR" sz="1000" b="1" dirty="0" smtClean="0">
              <a:solidFill>
                <a:schemeClr val="bg1"/>
              </a:solidFill>
              <a:effectLst/>
            </a:rPr>
            <a:t>Tibco EMS et hawk</a:t>
          </a:r>
          <a:br>
            <a:rPr lang="fr-FR" sz="1000" b="1" dirty="0" smtClean="0">
              <a:solidFill>
                <a:schemeClr val="bg1"/>
              </a:solidFill>
              <a:effectLst/>
            </a:rPr>
          </a:br>
          <a:r>
            <a:rPr lang="fr-FR" sz="1000" dirty="0" smtClean="0">
              <a:solidFill>
                <a:schemeClr val="bg1"/>
              </a:solidFill>
              <a:effectLst/>
            </a:rPr>
            <a:t>(en 12/2019)</a:t>
          </a:r>
          <a:endParaRPr lang="fr-FR" sz="1000" dirty="0">
            <a:solidFill>
              <a:schemeClr val="bg1"/>
            </a:solidFill>
            <a:effectLst/>
          </a:endParaRPr>
        </a:p>
      </dgm:t>
    </dgm:pt>
    <dgm:pt modelId="{8C48B77F-E78E-426A-8EB8-6DFCC461137D}" type="parTrans" cxnId="{FC9DBF29-C47A-41FC-A4AE-E9B0E3D1ABA3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6FE2FDAB-541F-41BB-8400-CECB803281BF}" type="sibTrans" cxnId="{FC9DBF29-C47A-41FC-A4AE-E9B0E3D1ABA3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734EFC56-CEB3-4878-B99D-A6F743C79661}">
      <dgm:prSet phldrT="[Texte]" custT="1"/>
      <dgm:spPr>
        <a:solidFill>
          <a:srgbClr val="FFC000"/>
        </a:solidFill>
      </dgm:spPr>
      <dgm:t>
        <a:bodyPr tIns="0" rIns="36000" bIns="0"/>
        <a:lstStyle/>
        <a:p>
          <a:pPr>
            <a:spcAft>
              <a:spcPts val="600"/>
            </a:spcAft>
          </a:pPr>
          <a:r>
            <a:rPr lang="fr-FR" sz="1000" dirty="0" smtClean="0">
              <a:solidFill>
                <a:schemeClr val="bg1"/>
              </a:solidFill>
              <a:effectLst/>
            </a:rPr>
            <a:t>Ces deux consoles auront un statut ICP </a:t>
          </a:r>
          <a:r>
            <a:rPr lang="fr-FR" sz="1000" b="1" dirty="0" err="1" smtClean="0">
              <a:solidFill>
                <a:schemeClr val="bg1"/>
              </a:solidFill>
              <a:effectLst/>
            </a:rPr>
            <a:t>Moderate</a:t>
          </a:r>
          <a:r>
            <a:rPr lang="fr-FR" sz="1000" b="1" dirty="0" smtClean="0">
              <a:solidFill>
                <a:schemeClr val="bg1"/>
              </a:solidFill>
              <a:effectLst/>
            </a:rPr>
            <a:t> </a:t>
          </a:r>
          <a:r>
            <a:rPr lang="fr-FR" sz="1000" dirty="0" smtClean="0">
              <a:solidFill>
                <a:schemeClr val="bg1"/>
              </a:solidFill>
              <a:effectLst/>
            </a:rPr>
            <a:t>en 09/2019 (pas de redondance obligatoire).</a:t>
          </a:r>
          <a:endParaRPr lang="fr-FR" sz="1000" dirty="0">
            <a:solidFill>
              <a:schemeClr val="bg1"/>
            </a:solidFill>
            <a:effectLst/>
          </a:endParaRPr>
        </a:p>
      </dgm:t>
    </dgm:pt>
    <dgm:pt modelId="{68A760A6-9C69-4968-92A8-43DBB2DAAD98}" type="parTrans" cxnId="{233E4F69-6B06-4DF7-85CC-F35994BA8484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98BDE3EA-8B3D-4620-98C4-DFD1F9F14B27}" type="sibTrans" cxnId="{233E4F69-6B06-4DF7-85CC-F35994BA8484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F389A88B-8990-4D30-951F-DFBF68CD2755}">
      <dgm:prSet phldrT="[Texte]" custT="1"/>
      <dgm:spPr>
        <a:solidFill>
          <a:srgbClr val="FFC000"/>
        </a:solidFill>
      </dgm:spPr>
      <dgm:t>
        <a:bodyPr tIns="0" rIns="36000" bIns="0"/>
        <a:lstStyle/>
        <a:p>
          <a:pPr>
            <a:spcAft>
              <a:spcPts val="600"/>
            </a:spcAft>
          </a:pPr>
          <a:r>
            <a:rPr lang="fr-FR" sz="1000" dirty="0" smtClean="0">
              <a:solidFill>
                <a:schemeClr val="bg1"/>
              </a:solidFill>
              <a:effectLst/>
            </a:rPr>
            <a:t>Suite audit CORP : </a:t>
          </a:r>
          <a:r>
            <a:rPr lang="fr-FR" sz="1000" b="1" dirty="0" smtClean="0">
              <a:solidFill>
                <a:schemeClr val="bg1"/>
              </a:solidFill>
              <a:effectLst/>
            </a:rPr>
            <a:t>mutualisation</a:t>
          </a:r>
          <a:r>
            <a:rPr lang="fr-FR" sz="1000" dirty="0" smtClean="0">
              <a:solidFill>
                <a:schemeClr val="bg1"/>
              </a:solidFill>
              <a:effectLst/>
            </a:rPr>
            <a:t> de BWPM et </a:t>
          </a:r>
          <a:r>
            <a:rPr lang="fr-FR" sz="1000" dirty="0" err="1" smtClean="0">
              <a:solidFill>
                <a:schemeClr val="bg1"/>
              </a:solidFill>
              <a:effectLst/>
            </a:rPr>
            <a:t>TibcoAdmin</a:t>
          </a:r>
          <a:r>
            <a:rPr lang="fr-FR" sz="1000" dirty="0" smtClean="0">
              <a:solidFill>
                <a:schemeClr val="bg1"/>
              </a:solidFill>
              <a:effectLst/>
            </a:rPr>
            <a:t> (BWPM sera donc redondé).</a:t>
          </a:r>
          <a:endParaRPr lang="fr-FR" sz="1000" dirty="0">
            <a:solidFill>
              <a:schemeClr val="bg1"/>
            </a:solidFill>
            <a:effectLst/>
          </a:endParaRPr>
        </a:p>
      </dgm:t>
    </dgm:pt>
    <dgm:pt modelId="{6BD7CC66-B0A0-4422-90AD-5EF1433E42DB}" type="parTrans" cxnId="{8C1C8947-80FC-45EF-9AD3-3081773B6D21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13730783-C07D-49E0-8F0C-FE602EE9AE59}" type="sibTrans" cxnId="{8C1C8947-80FC-45EF-9AD3-3081773B6D21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2A96976E-7BFC-454A-B918-5415E9B08D22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>
            <a:spcAft>
              <a:spcPts val="600"/>
            </a:spcAft>
          </a:pPr>
          <a:r>
            <a:rPr lang="fr-FR" sz="1000" dirty="0" smtClean="0">
              <a:solidFill>
                <a:schemeClr val="bg1"/>
              </a:solidFill>
              <a:effectLst/>
            </a:rPr>
            <a:t>Si besoin un </a:t>
          </a:r>
          <a:r>
            <a:rPr lang="fr-FR" sz="1000" b="1" dirty="0" smtClean="0">
              <a:solidFill>
                <a:schemeClr val="bg1"/>
              </a:solidFill>
              <a:effectLst/>
            </a:rPr>
            <a:t>redimensionnement disque </a:t>
          </a:r>
          <a:r>
            <a:rPr lang="fr-FR" sz="1000" dirty="0" smtClean="0">
              <a:solidFill>
                <a:schemeClr val="bg1"/>
              </a:solidFill>
              <a:effectLst/>
            </a:rPr>
            <a:t>serait à prévoir dans le cadre de ce projet</a:t>
          </a:r>
          <a:r>
            <a:rPr lang="fr-FR" sz="1100" dirty="0" smtClean="0">
              <a:solidFill>
                <a:schemeClr val="bg1"/>
              </a:solidFill>
              <a:effectLst/>
            </a:rPr>
            <a:t>.</a:t>
          </a:r>
        </a:p>
      </dgm:t>
    </dgm:pt>
    <dgm:pt modelId="{06AF3D6E-12AA-4380-B196-846E408359F9}" type="parTrans" cxnId="{5F3F2C08-C340-4642-B763-AAD4CE1AA2D6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BBEADA60-0414-48B7-B5C5-BE2E0AAE9CB6}" type="sibTrans" cxnId="{5F3F2C08-C340-4642-B763-AAD4CE1AA2D6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2B586F3C-852C-41C6-A239-766F35B0AB5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>
            <a:spcAft>
              <a:spcPct val="15000"/>
            </a:spcAft>
          </a:pPr>
          <a:endParaRPr lang="fr-FR" sz="1800" dirty="0" smtClean="0">
            <a:solidFill>
              <a:schemeClr val="bg1"/>
            </a:solidFill>
          </a:endParaRPr>
        </a:p>
      </dgm:t>
    </dgm:pt>
    <dgm:pt modelId="{B5607570-7030-4ED0-9725-D884FFFD79A0}" type="parTrans" cxnId="{966EF17E-223E-4247-9B05-D3E19E066FF3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F346177B-5FC0-4797-B9B2-E3559FD01994}" type="sibTrans" cxnId="{966EF17E-223E-4247-9B05-D3E19E066FF3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7173D43F-6359-48AB-8603-1DA6A08D3B54}" type="pres">
      <dgm:prSet presAssocID="{33D674D5-308B-4382-92D4-6BF3517BE9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87B204E-8C77-40E4-8E3A-11066BFCEBCC}" type="pres">
      <dgm:prSet presAssocID="{F96DA56E-875E-4162-B968-2D5564FE7A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8934E2-DD1F-4E69-8F8E-5137BBB36B7F}" type="pres">
      <dgm:prSet presAssocID="{B85EF815-2540-4A2F-9EA7-145949653F17}" presName="sibTrans" presStyleCnt="0"/>
      <dgm:spPr/>
      <dgm:t>
        <a:bodyPr/>
        <a:lstStyle/>
        <a:p>
          <a:endParaRPr lang="fr-FR"/>
        </a:p>
      </dgm:t>
    </dgm:pt>
    <dgm:pt modelId="{E549E8C8-DD80-491F-B448-C2CC8912A0BD}" type="pres">
      <dgm:prSet presAssocID="{16C5ECAC-2D4F-4FA9-8BF6-A8F8C6286D9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4B8F6C-E10D-4852-8C0C-B846711237AD}" type="pres">
      <dgm:prSet presAssocID="{DAC25F2A-DC81-4F72-A3C8-C3F1FDD508B1}" presName="sibTrans" presStyleCnt="0"/>
      <dgm:spPr/>
      <dgm:t>
        <a:bodyPr/>
        <a:lstStyle/>
        <a:p>
          <a:endParaRPr lang="fr-FR"/>
        </a:p>
      </dgm:t>
    </dgm:pt>
    <dgm:pt modelId="{68FBFDF6-45E8-48B0-99AC-41FFF9E2F5FC}" type="pres">
      <dgm:prSet presAssocID="{89CD608F-C920-4ED7-9E57-411E609F39F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4F4EB3-9862-4D29-A484-051CDBD85487}" type="pres">
      <dgm:prSet presAssocID="{4EAA4832-6B5A-4380-88D0-DE48D2BF30C9}" presName="sibTrans" presStyleCnt="0"/>
      <dgm:spPr/>
      <dgm:t>
        <a:bodyPr/>
        <a:lstStyle/>
        <a:p>
          <a:endParaRPr lang="fr-FR"/>
        </a:p>
      </dgm:t>
    </dgm:pt>
    <dgm:pt modelId="{A05C6699-3DEA-4562-A395-82EDC6B1FFC1}" type="pres">
      <dgm:prSet presAssocID="{3B88B4AD-BE86-40CE-B5DC-A578A611F76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ED088-FBC8-412F-B542-467EE23B9F62}" srcId="{33D674D5-308B-4382-92D4-6BF3517BE926}" destId="{89CD608F-C920-4ED7-9E57-411E609F39F9}" srcOrd="2" destOrd="0" parTransId="{8913FEF2-5475-4F16-A562-0C80914F8E89}" sibTransId="{4EAA4832-6B5A-4380-88D0-DE48D2BF30C9}"/>
    <dgm:cxn modelId="{BF7A3BAE-96B2-43A0-B364-58CC03ECA526}" srcId="{F96DA56E-875E-4162-B968-2D5564FE7ABB}" destId="{C2B83D37-9285-4F6A-8CE6-0D9EE9C8527E}" srcOrd="2" destOrd="0" parTransId="{35EFA50B-0DD7-4D3A-93E3-87B8BD8ED18D}" sibTransId="{DD5CAED0-2608-4BE6-80AD-097AB4CB81D6}"/>
    <dgm:cxn modelId="{3768B1EC-627F-4693-9D27-80A5B543C395}" type="presOf" srcId="{C2B83D37-9285-4F6A-8CE6-0D9EE9C8527E}" destId="{F87B204E-8C77-40E4-8E3A-11066BFCEBCC}" srcOrd="0" destOrd="3" presId="urn:microsoft.com/office/officeart/2005/8/layout/hList6"/>
    <dgm:cxn modelId="{6E91D67A-4C27-4465-A458-380D4AF491F6}" srcId="{16C5ECAC-2D4F-4FA9-8BF6-A8F8C6286D97}" destId="{D335C1F0-2B38-428B-BDB7-13A04AC7091D}" srcOrd="3" destOrd="0" parTransId="{B1B4F4F2-9EAB-4DD8-8603-49584B7730EE}" sibTransId="{B1EA40D5-CEE9-4C10-8441-DCAEAA749E88}"/>
    <dgm:cxn modelId="{FC9DBF29-C47A-41FC-A4AE-E9B0E3D1ABA3}" srcId="{16C5ECAC-2D4F-4FA9-8BF6-A8F8C6286D97}" destId="{F4094558-D27A-417D-B41D-1E541E90206A}" srcOrd="5" destOrd="0" parTransId="{8C48B77F-E78E-426A-8EB8-6DFCC461137D}" sibTransId="{6FE2FDAB-541F-41BB-8400-CECB803281BF}"/>
    <dgm:cxn modelId="{0ED95674-E403-4F5D-8D09-77F7849AEEE2}" srcId="{F96DA56E-875E-4162-B968-2D5564FE7ABB}" destId="{7A3DC587-5193-44D5-BB4E-FCBDBC62D69B}" srcOrd="0" destOrd="0" parTransId="{D14EF877-A74A-489C-A0B3-B62B3C6DD730}" sibTransId="{C6983882-1558-430E-81CA-D53126EB0BB2}"/>
    <dgm:cxn modelId="{DFE5312F-13FA-4696-9479-BB881973C4E3}" type="presOf" srcId="{33D674D5-308B-4382-92D4-6BF3517BE926}" destId="{7173D43F-6359-48AB-8603-1DA6A08D3B54}" srcOrd="0" destOrd="0" presId="urn:microsoft.com/office/officeart/2005/8/layout/hList6"/>
    <dgm:cxn modelId="{E3434315-FFEF-411E-87FF-CCBFEFABCAC9}" srcId="{33D674D5-308B-4382-92D4-6BF3517BE926}" destId="{16C5ECAC-2D4F-4FA9-8BF6-A8F8C6286D97}" srcOrd="1" destOrd="0" parTransId="{16636CD1-8D4C-481E-AAC0-DBAAEBA7C3BC}" sibTransId="{DAC25F2A-DC81-4F72-A3C8-C3F1FDD508B1}"/>
    <dgm:cxn modelId="{19486524-6EB6-4744-B474-9BD1681CA7B1}" type="presOf" srcId="{734EFC56-CEB3-4878-B99D-A6F743C79661}" destId="{68FBFDF6-45E8-48B0-99AC-41FFF9E2F5FC}" srcOrd="0" destOrd="2" presId="urn:microsoft.com/office/officeart/2005/8/layout/hList6"/>
    <dgm:cxn modelId="{7D65F867-7B4C-45BD-A645-7A224CB4CC36}" srcId="{16C5ECAC-2D4F-4FA9-8BF6-A8F8C6286D97}" destId="{FD4FA91F-7EDD-4CE9-9971-5B861988E93A}" srcOrd="4" destOrd="0" parTransId="{68DAE5D8-2FFD-4BE2-B714-FC4FF141A40B}" sibTransId="{901FEAE6-F0AA-4E6D-ADC9-07BB0C4D97CF}"/>
    <dgm:cxn modelId="{6F310A3B-942E-4C50-AD95-B0370034A59F}" type="presOf" srcId="{F96DA56E-875E-4162-B968-2D5564FE7ABB}" destId="{F87B204E-8C77-40E4-8E3A-11066BFCEBCC}" srcOrd="0" destOrd="0" presId="urn:microsoft.com/office/officeart/2005/8/layout/hList6"/>
    <dgm:cxn modelId="{3B0E1808-E5B6-4748-BA3A-4A283192CB22}" type="presOf" srcId="{D335C1F0-2B38-428B-BDB7-13A04AC7091D}" destId="{E549E8C8-DD80-491F-B448-C2CC8912A0BD}" srcOrd="0" destOrd="4" presId="urn:microsoft.com/office/officeart/2005/8/layout/hList6"/>
    <dgm:cxn modelId="{F6ABB32C-0997-460B-963D-982211D7E160}" type="presOf" srcId="{FF8255C0-4B37-47EB-9537-4EB6B738D954}" destId="{E549E8C8-DD80-491F-B448-C2CC8912A0BD}" srcOrd="0" destOrd="2" presId="urn:microsoft.com/office/officeart/2005/8/layout/hList6"/>
    <dgm:cxn modelId="{A0A866C9-3666-442A-80D5-7DDC95DCF639}" type="presOf" srcId="{2A96976E-7BFC-454A-B918-5415E9B08D22}" destId="{A05C6699-3DEA-4562-A395-82EDC6B1FFC1}" srcOrd="0" destOrd="2" presId="urn:microsoft.com/office/officeart/2005/8/layout/hList6"/>
    <dgm:cxn modelId="{37DEE935-C7AA-46D2-872D-B5643CD5D65C}" srcId="{16C5ECAC-2D4F-4FA9-8BF6-A8F8C6286D97}" destId="{52135149-EF54-4A94-8851-C2C5F7522F1A}" srcOrd="2" destOrd="0" parTransId="{ACF38C94-ABB6-4C70-9242-0A790D533D0F}" sibTransId="{172A469A-821C-4F6C-A2BE-2EF6F1CFD33C}"/>
    <dgm:cxn modelId="{233E4F69-6B06-4DF7-85CC-F35994BA8484}" srcId="{89CD608F-C920-4ED7-9E57-411E609F39F9}" destId="{734EFC56-CEB3-4878-B99D-A6F743C79661}" srcOrd="1" destOrd="0" parTransId="{68A760A6-9C69-4968-92A8-43DBB2DAAD98}" sibTransId="{98BDE3EA-8B3D-4620-98C4-DFD1F9F14B27}"/>
    <dgm:cxn modelId="{E10B7147-AF73-4583-BCB9-E1BBF57045EA}" srcId="{F96DA56E-875E-4162-B968-2D5564FE7ABB}" destId="{56C00951-87E9-42C0-934A-87BF3E546989}" srcOrd="1" destOrd="0" parTransId="{EB2272FE-297E-4BEB-84FA-98CCB8F444DD}" sibTransId="{303484F2-2181-432A-976F-05B962B52801}"/>
    <dgm:cxn modelId="{1D3D268A-3E26-4F27-9DF6-745389878CF8}" type="presOf" srcId="{6CA87DA8-FA91-4FA5-964F-412E11B80871}" destId="{E549E8C8-DD80-491F-B448-C2CC8912A0BD}" srcOrd="0" destOrd="1" presId="urn:microsoft.com/office/officeart/2005/8/layout/hList6"/>
    <dgm:cxn modelId="{D6B44A08-BF00-4FAC-87F9-4C2E4A7C5AFD}" srcId="{F96DA56E-875E-4162-B968-2D5564FE7ABB}" destId="{EE4361DF-0800-4A55-B4F5-CD3F49FA4A8A}" srcOrd="3" destOrd="0" parTransId="{01841C27-5FEC-4417-84A5-0298C73499E6}" sibTransId="{1D0D0106-B4FA-44C1-936E-35B470A0A7D1}"/>
    <dgm:cxn modelId="{AF3EEC72-5B76-45E1-8453-AA24A7A46257}" srcId="{33D674D5-308B-4382-92D4-6BF3517BE926}" destId="{3B88B4AD-BE86-40CE-B5DC-A578A611F767}" srcOrd="3" destOrd="0" parTransId="{E5ABD718-23A1-4806-B591-9DAC5FC9F34F}" sibTransId="{C6085121-6FA7-4D0F-92C0-8642AD81B859}"/>
    <dgm:cxn modelId="{A6DFB16B-AE27-489D-9EA0-A464ECD36ABE}" srcId="{89CD608F-C920-4ED7-9E57-411E609F39F9}" destId="{2BA115C1-424F-4781-BFA8-319638106956}" srcOrd="0" destOrd="0" parTransId="{DDAD2117-9547-4E17-B68C-976003E78F72}" sibTransId="{2461E27A-5FB5-4821-8058-C5EB48C3AA55}"/>
    <dgm:cxn modelId="{84A1F790-9AAD-4128-80F6-6298E1BD24C7}" type="presOf" srcId="{F4094558-D27A-417D-B41D-1E541E90206A}" destId="{E549E8C8-DD80-491F-B448-C2CC8912A0BD}" srcOrd="0" destOrd="6" presId="urn:microsoft.com/office/officeart/2005/8/layout/hList6"/>
    <dgm:cxn modelId="{C272AC32-C2AD-408E-95C7-A7028E401AD8}" type="presOf" srcId="{52135149-EF54-4A94-8851-C2C5F7522F1A}" destId="{E549E8C8-DD80-491F-B448-C2CC8912A0BD}" srcOrd="0" destOrd="3" presId="urn:microsoft.com/office/officeart/2005/8/layout/hList6"/>
    <dgm:cxn modelId="{C663F119-2C6B-442D-8B34-EAA8B90BB251}" srcId="{33D674D5-308B-4382-92D4-6BF3517BE926}" destId="{F96DA56E-875E-4162-B968-2D5564FE7ABB}" srcOrd="0" destOrd="0" parTransId="{9F4884E5-7A1F-47C0-836F-8D86E64FD6E4}" sibTransId="{B85EF815-2540-4A2F-9EA7-145949653F17}"/>
    <dgm:cxn modelId="{966EF17E-223E-4247-9B05-D3E19E066FF3}" srcId="{3B88B4AD-BE86-40CE-B5DC-A578A611F767}" destId="{2B586F3C-852C-41C6-A239-766F35B0AB59}" srcOrd="2" destOrd="0" parTransId="{B5607570-7030-4ED0-9725-D884FFFD79A0}" sibTransId="{F346177B-5FC0-4797-B9B2-E3559FD01994}"/>
    <dgm:cxn modelId="{6340AD5B-115F-499A-B815-E2832B13044F}" type="presOf" srcId="{441DABA8-D70D-48A2-BE90-DC1CA0B60D50}" destId="{A05C6699-3DEA-4562-A395-82EDC6B1FFC1}" srcOrd="0" destOrd="1" presId="urn:microsoft.com/office/officeart/2005/8/layout/hList6"/>
    <dgm:cxn modelId="{AD29D940-EFB9-4B01-965F-CDAF916B7E31}" type="presOf" srcId="{3B88B4AD-BE86-40CE-B5DC-A578A611F767}" destId="{A05C6699-3DEA-4562-A395-82EDC6B1FFC1}" srcOrd="0" destOrd="0" presId="urn:microsoft.com/office/officeart/2005/8/layout/hList6"/>
    <dgm:cxn modelId="{B99DFDFE-2399-4FED-97C7-79111B286599}" type="presOf" srcId="{89CD608F-C920-4ED7-9E57-411E609F39F9}" destId="{68FBFDF6-45E8-48B0-99AC-41FFF9E2F5FC}" srcOrd="0" destOrd="0" presId="urn:microsoft.com/office/officeart/2005/8/layout/hList6"/>
    <dgm:cxn modelId="{9C5D1DBF-55EF-487F-A3A8-9D7E6A468F0F}" type="presOf" srcId="{7A3DC587-5193-44D5-BB4E-FCBDBC62D69B}" destId="{F87B204E-8C77-40E4-8E3A-11066BFCEBCC}" srcOrd="0" destOrd="1" presId="urn:microsoft.com/office/officeart/2005/8/layout/hList6"/>
    <dgm:cxn modelId="{5F3F2C08-C340-4642-B763-AAD4CE1AA2D6}" srcId="{3B88B4AD-BE86-40CE-B5DC-A578A611F767}" destId="{2A96976E-7BFC-454A-B918-5415E9B08D22}" srcOrd="1" destOrd="0" parTransId="{06AF3D6E-12AA-4380-B196-846E408359F9}" sibTransId="{BBEADA60-0414-48B7-B5C5-BE2E0AAE9CB6}"/>
    <dgm:cxn modelId="{676BC2BF-0769-411F-848B-BB0A3E3387B3}" type="presOf" srcId="{2B586F3C-852C-41C6-A239-766F35B0AB59}" destId="{A05C6699-3DEA-4562-A395-82EDC6B1FFC1}" srcOrd="0" destOrd="3" presId="urn:microsoft.com/office/officeart/2005/8/layout/hList6"/>
    <dgm:cxn modelId="{A252CB4C-8E90-437E-957F-C2E38F1532ED}" type="presOf" srcId="{16C5ECAC-2D4F-4FA9-8BF6-A8F8C6286D97}" destId="{E549E8C8-DD80-491F-B448-C2CC8912A0BD}" srcOrd="0" destOrd="0" presId="urn:microsoft.com/office/officeart/2005/8/layout/hList6"/>
    <dgm:cxn modelId="{CBE81FAB-5FDE-4C27-9932-AF0268D6ACBD}" type="presOf" srcId="{F389A88B-8990-4D30-951F-DFBF68CD2755}" destId="{68FBFDF6-45E8-48B0-99AC-41FFF9E2F5FC}" srcOrd="0" destOrd="3" presId="urn:microsoft.com/office/officeart/2005/8/layout/hList6"/>
    <dgm:cxn modelId="{62A2433F-21A8-4CBB-A4E4-21EEEF847F49}" srcId="{16C5ECAC-2D4F-4FA9-8BF6-A8F8C6286D97}" destId="{6CA87DA8-FA91-4FA5-964F-412E11B80871}" srcOrd="0" destOrd="0" parTransId="{BFA6508A-D29F-47BA-AB2B-3A310759B4B9}" sibTransId="{69DD9EC6-36C2-450F-A491-D072D1617BEA}"/>
    <dgm:cxn modelId="{6D34A770-1CC1-486B-A5B9-98062DB0DE7B}" type="presOf" srcId="{FD4FA91F-7EDD-4CE9-9971-5B861988E93A}" destId="{E549E8C8-DD80-491F-B448-C2CC8912A0BD}" srcOrd="0" destOrd="5" presId="urn:microsoft.com/office/officeart/2005/8/layout/hList6"/>
    <dgm:cxn modelId="{37334376-6528-44B4-9D15-534834756A60}" srcId="{3B88B4AD-BE86-40CE-B5DC-A578A611F767}" destId="{441DABA8-D70D-48A2-BE90-DC1CA0B60D50}" srcOrd="0" destOrd="0" parTransId="{08FDFB3B-BC16-4DC7-9C53-A9CE7E66359C}" sibTransId="{25663669-691E-41E5-B99C-DFBAD7AB72B3}"/>
    <dgm:cxn modelId="{A44D6D98-8E4A-4B77-8D12-F4B93668E27A}" type="presOf" srcId="{2BA115C1-424F-4781-BFA8-319638106956}" destId="{68FBFDF6-45E8-48B0-99AC-41FFF9E2F5FC}" srcOrd="0" destOrd="1" presId="urn:microsoft.com/office/officeart/2005/8/layout/hList6"/>
    <dgm:cxn modelId="{1CC43C90-F77D-43F2-A7A5-E3F2FB755E9D}" type="presOf" srcId="{EE4361DF-0800-4A55-B4F5-CD3F49FA4A8A}" destId="{F87B204E-8C77-40E4-8E3A-11066BFCEBCC}" srcOrd="0" destOrd="4" presId="urn:microsoft.com/office/officeart/2005/8/layout/hList6"/>
    <dgm:cxn modelId="{5504CD70-5FF9-4C08-9ACB-E8A5CC794251}" type="presOf" srcId="{56C00951-87E9-42C0-934A-87BF3E546989}" destId="{F87B204E-8C77-40E4-8E3A-11066BFCEBCC}" srcOrd="0" destOrd="2" presId="urn:microsoft.com/office/officeart/2005/8/layout/hList6"/>
    <dgm:cxn modelId="{8C1C8947-80FC-45EF-9AD3-3081773B6D21}" srcId="{89CD608F-C920-4ED7-9E57-411E609F39F9}" destId="{F389A88B-8990-4D30-951F-DFBF68CD2755}" srcOrd="2" destOrd="0" parTransId="{6BD7CC66-B0A0-4422-90AD-5EF1433E42DB}" sibTransId="{13730783-C07D-49E0-8F0C-FE602EE9AE59}"/>
    <dgm:cxn modelId="{1BB7CA4B-D309-4541-880B-8F9B4927120F}" srcId="{16C5ECAC-2D4F-4FA9-8BF6-A8F8C6286D97}" destId="{FF8255C0-4B37-47EB-9537-4EB6B738D954}" srcOrd="1" destOrd="0" parTransId="{4C8B388B-C341-4C03-86B2-F1912799633A}" sibTransId="{5129AB16-5FE2-4086-BEA0-23E86218067D}"/>
    <dgm:cxn modelId="{825FD168-7350-4FCE-8670-DF158525EA58}" type="presParOf" srcId="{7173D43F-6359-48AB-8603-1DA6A08D3B54}" destId="{F87B204E-8C77-40E4-8E3A-11066BFCEBCC}" srcOrd="0" destOrd="0" presId="urn:microsoft.com/office/officeart/2005/8/layout/hList6"/>
    <dgm:cxn modelId="{D0823061-98D1-4617-B961-771F236E5A63}" type="presParOf" srcId="{7173D43F-6359-48AB-8603-1DA6A08D3B54}" destId="{548934E2-DD1F-4E69-8F8E-5137BBB36B7F}" srcOrd="1" destOrd="0" presId="urn:microsoft.com/office/officeart/2005/8/layout/hList6"/>
    <dgm:cxn modelId="{E0B4881F-D78C-4C67-9D4B-557659340BC4}" type="presParOf" srcId="{7173D43F-6359-48AB-8603-1DA6A08D3B54}" destId="{E549E8C8-DD80-491F-B448-C2CC8912A0BD}" srcOrd="2" destOrd="0" presId="urn:microsoft.com/office/officeart/2005/8/layout/hList6"/>
    <dgm:cxn modelId="{C0CCD3BF-7263-4B40-8FEF-4D9C7DA744F1}" type="presParOf" srcId="{7173D43F-6359-48AB-8603-1DA6A08D3B54}" destId="{494B8F6C-E10D-4852-8C0C-B846711237AD}" srcOrd="3" destOrd="0" presId="urn:microsoft.com/office/officeart/2005/8/layout/hList6"/>
    <dgm:cxn modelId="{CE8879A7-6944-4AE3-8539-E4C9B6A0CD24}" type="presParOf" srcId="{7173D43F-6359-48AB-8603-1DA6A08D3B54}" destId="{68FBFDF6-45E8-48B0-99AC-41FFF9E2F5FC}" srcOrd="4" destOrd="0" presId="urn:microsoft.com/office/officeart/2005/8/layout/hList6"/>
    <dgm:cxn modelId="{4087E041-A6B5-4032-AEC4-B99ADC38B847}" type="presParOf" srcId="{7173D43F-6359-48AB-8603-1DA6A08D3B54}" destId="{E04F4EB3-9862-4D29-A484-051CDBD85487}" srcOrd="5" destOrd="0" presId="urn:microsoft.com/office/officeart/2005/8/layout/hList6"/>
    <dgm:cxn modelId="{E0F7AA06-CDC9-4A94-B703-CBD3B52B3A86}" type="presParOf" srcId="{7173D43F-6359-48AB-8603-1DA6A08D3B54}" destId="{A05C6699-3DEA-4562-A395-82EDC6B1FFC1}" srcOrd="6" destOrd="0" presId="urn:microsoft.com/office/officeart/2005/8/layout/hList6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4A8EF-F064-4B55-889D-3939059A74AD}" type="doc">
      <dgm:prSet loTypeId="urn:microsoft.com/office/officeart/2005/8/layout/hList1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191E03C6-A84B-4B7E-BBD7-934BDCED49F8}">
      <dgm:prSet phldrT="[Texte]"/>
      <dgm:spPr>
        <a:solidFill>
          <a:schemeClr val="bg1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fr-FR" b="1" cap="small" baseline="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Oracle</a:t>
          </a:r>
          <a:endParaRPr lang="fr-FR" b="1" cap="small" baseline="0" dirty="0">
            <a:solidFill>
              <a:schemeClr val="accent1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D13694-CA2F-4417-97AA-0BA078F6BCCA}" type="parTrans" cxnId="{FC3A12EF-956D-4DB8-A911-3E4516424F29}">
      <dgm:prSet/>
      <dgm:spPr/>
      <dgm:t>
        <a:bodyPr/>
        <a:lstStyle/>
        <a:p>
          <a:endParaRPr lang="fr-FR"/>
        </a:p>
      </dgm:t>
    </dgm:pt>
    <dgm:pt modelId="{9CA4CA06-F2D5-486B-9C7E-3DF0D0A8BB5D}" type="sibTrans" cxnId="{FC3A12EF-956D-4DB8-A911-3E4516424F29}">
      <dgm:prSet/>
      <dgm:spPr/>
      <dgm:t>
        <a:bodyPr/>
        <a:lstStyle/>
        <a:p>
          <a:endParaRPr lang="fr-FR"/>
        </a:p>
      </dgm:t>
    </dgm:pt>
    <dgm:pt modelId="{74EA31AF-DAE5-490D-BA26-FEDABCB292F5}">
      <dgm:prSet phldrT="[Texte]" custT="1"/>
      <dgm:spPr>
        <a:solidFill>
          <a:schemeClr val="accent4">
            <a:lumMod val="75000"/>
            <a:alpha val="90000"/>
          </a:schemeClr>
        </a:solidFill>
      </dgm:spPr>
      <dgm:t>
        <a:bodyPr tIns="108000"/>
        <a:lstStyle/>
        <a:p>
          <a:pPr>
            <a:spcAft>
              <a:spcPts val="600"/>
            </a:spcAft>
          </a:pPr>
          <a:r>
            <a:rPr lang="fr-FR" sz="1200" dirty="0" smtClean="0">
              <a:effectLst/>
            </a:rPr>
            <a:t>Montée de version Oracle 11.2</a:t>
          </a:r>
          <a:endParaRPr lang="fr-FR" sz="1200" dirty="0">
            <a:effectLst/>
          </a:endParaRPr>
        </a:p>
      </dgm:t>
    </dgm:pt>
    <dgm:pt modelId="{FE5A3725-DF83-4707-96F1-14038FBD1F15}" type="parTrans" cxnId="{1BCF44F8-F481-4351-B2D6-5BFB4195FFBC}">
      <dgm:prSet/>
      <dgm:spPr/>
      <dgm:t>
        <a:bodyPr/>
        <a:lstStyle/>
        <a:p>
          <a:endParaRPr lang="fr-FR"/>
        </a:p>
      </dgm:t>
    </dgm:pt>
    <dgm:pt modelId="{BE9B28D9-658F-44AD-A693-59E03BF941DF}" type="sibTrans" cxnId="{1BCF44F8-F481-4351-B2D6-5BFB4195FFBC}">
      <dgm:prSet/>
      <dgm:spPr/>
      <dgm:t>
        <a:bodyPr/>
        <a:lstStyle/>
        <a:p>
          <a:endParaRPr lang="fr-FR"/>
        </a:p>
      </dgm:t>
    </dgm:pt>
    <dgm:pt modelId="{B013D45F-34BC-4534-8911-FDDF05109C5D}">
      <dgm:prSet phldrT="[Texte]"/>
      <dgm:spPr>
        <a:solidFill>
          <a:schemeClr val="bg1"/>
        </a:solidFill>
        <a:ln>
          <a:solidFill>
            <a:srgbClr val="0070C0"/>
          </a:solidFill>
        </a:ln>
      </dgm:spPr>
      <dgm:t>
        <a:bodyPr/>
        <a:lstStyle/>
        <a:p>
          <a:r>
            <a:rPr lang="fr-FR" b="1" cap="small" baseline="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BWPM</a:t>
          </a:r>
          <a:endParaRPr lang="fr-FR" b="1" cap="small" baseline="0" dirty="0">
            <a:solidFill>
              <a:schemeClr val="accent1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E663E4-02DC-414E-96E1-BFDC58D80478}" type="parTrans" cxnId="{A7BF5345-5030-47A5-9673-82A79173DC33}">
      <dgm:prSet/>
      <dgm:spPr/>
      <dgm:t>
        <a:bodyPr/>
        <a:lstStyle/>
        <a:p>
          <a:endParaRPr lang="fr-FR"/>
        </a:p>
      </dgm:t>
    </dgm:pt>
    <dgm:pt modelId="{BAA4793A-48E7-45D7-86A0-92FF176B69F3}" type="sibTrans" cxnId="{A7BF5345-5030-47A5-9673-82A79173DC33}">
      <dgm:prSet/>
      <dgm:spPr/>
      <dgm:t>
        <a:bodyPr/>
        <a:lstStyle/>
        <a:p>
          <a:endParaRPr lang="fr-FR"/>
        </a:p>
      </dgm:t>
    </dgm:pt>
    <dgm:pt modelId="{71019D34-662C-4B98-82EB-DA4D2016668D}">
      <dgm:prSet phldrT="[Texte]" custT="1"/>
      <dgm:spPr>
        <a:solidFill>
          <a:srgbClr val="0070C0">
            <a:alpha val="90000"/>
          </a:srgbClr>
        </a:solidFill>
      </dgm:spPr>
      <dgm:t>
        <a:bodyPr tIns="108000"/>
        <a:lstStyle/>
        <a:p>
          <a:pPr>
            <a:spcAft>
              <a:spcPts val="600"/>
            </a:spcAft>
          </a:pPr>
          <a:r>
            <a:rPr lang="fr-FR" sz="1200" dirty="0" smtClean="0">
              <a:effectLst/>
            </a:rPr>
            <a:t>Montée de version BWPM 3.0.1 </a:t>
          </a:r>
          <a:r>
            <a:rPr lang="fr-FR" sz="1200" dirty="0" smtClean="0">
              <a:effectLst/>
              <a:sym typeface="Wingdings" panose="05000000000000000000" pitchFamily="2" charset="2"/>
            </a:rPr>
            <a:t></a:t>
          </a:r>
          <a:br>
            <a:rPr lang="fr-FR" sz="1200" dirty="0" smtClean="0">
              <a:effectLst/>
              <a:sym typeface="Wingdings" panose="05000000000000000000" pitchFamily="2" charset="2"/>
            </a:rPr>
          </a:br>
          <a:r>
            <a:rPr lang="fr-FR" sz="1200" dirty="0" smtClean="0">
              <a:effectLst/>
              <a:sym typeface="Wingdings" panose="05000000000000000000" pitchFamily="2" charset="2"/>
            </a:rPr>
            <a:t>BWPM 3.2</a:t>
          </a:r>
          <a:endParaRPr lang="fr-FR" sz="1200" dirty="0">
            <a:effectLst/>
          </a:endParaRPr>
        </a:p>
      </dgm:t>
    </dgm:pt>
    <dgm:pt modelId="{05287147-D944-4AC0-B1B8-3780B2C73971}" type="parTrans" cxnId="{84FEFBAC-85C2-45AD-805F-D3F57C66B675}">
      <dgm:prSet/>
      <dgm:spPr/>
      <dgm:t>
        <a:bodyPr/>
        <a:lstStyle/>
        <a:p>
          <a:endParaRPr lang="fr-FR"/>
        </a:p>
      </dgm:t>
    </dgm:pt>
    <dgm:pt modelId="{DC064B00-B73B-4292-B756-72D3FFD561E2}" type="sibTrans" cxnId="{84FEFBAC-85C2-45AD-805F-D3F57C66B675}">
      <dgm:prSet/>
      <dgm:spPr/>
      <dgm:t>
        <a:bodyPr/>
        <a:lstStyle/>
        <a:p>
          <a:endParaRPr lang="fr-FR"/>
        </a:p>
      </dgm:t>
    </dgm:pt>
    <dgm:pt modelId="{FEBC316C-1F4B-472D-B7DC-B2CB4A395E01}">
      <dgm:prSet phldrT="[Texte]" custT="1"/>
      <dgm:spPr>
        <a:solidFill>
          <a:srgbClr val="0070C0">
            <a:alpha val="90000"/>
          </a:srgbClr>
        </a:solidFill>
      </dgm:spPr>
      <dgm:t>
        <a:bodyPr tIns="108000"/>
        <a:lstStyle/>
        <a:p>
          <a:pPr>
            <a:spcAft>
              <a:spcPts val="600"/>
            </a:spcAft>
          </a:pPr>
          <a:r>
            <a:rPr lang="fr-FR" sz="1200" dirty="0" smtClean="0">
              <a:effectLst/>
            </a:rPr>
            <a:t>Cette nouvelle version de BWPM sera installée sur les futurs serveurs Linux de </a:t>
          </a:r>
          <a:r>
            <a:rPr lang="fr-FR" sz="1200" dirty="0" err="1" smtClean="0">
              <a:effectLst/>
            </a:rPr>
            <a:t>Tibco</a:t>
          </a:r>
          <a:r>
            <a:rPr lang="fr-FR" sz="1200" dirty="0" smtClean="0">
              <a:effectLst/>
            </a:rPr>
            <a:t> Admin Intranet (pour redondance).</a:t>
          </a:r>
          <a:endParaRPr lang="fr-FR" sz="1200" dirty="0">
            <a:effectLst/>
          </a:endParaRPr>
        </a:p>
      </dgm:t>
    </dgm:pt>
    <dgm:pt modelId="{B5C22D28-BFD7-41F3-AE87-875771D3BB4A}" type="parTrans" cxnId="{94929271-97B0-4A74-9E7E-8C30954B88DB}">
      <dgm:prSet/>
      <dgm:spPr/>
      <dgm:t>
        <a:bodyPr/>
        <a:lstStyle/>
        <a:p>
          <a:endParaRPr lang="fr-FR"/>
        </a:p>
      </dgm:t>
    </dgm:pt>
    <dgm:pt modelId="{17822664-B88A-4E38-ACEB-F07AEA74DFE6}" type="sibTrans" cxnId="{94929271-97B0-4A74-9E7E-8C30954B88DB}">
      <dgm:prSet/>
      <dgm:spPr/>
      <dgm:t>
        <a:bodyPr/>
        <a:lstStyle/>
        <a:p>
          <a:endParaRPr lang="fr-FR"/>
        </a:p>
      </dgm:t>
    </dgm:pt>
    <dgm:pt modelId="{F64D5B2C-A99B-466D-89E1-860D5863FFA5}">
      <dgm:prSet phldrT="[Texte]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r>
            <a:rPr lang="fr-FR" b="1" cap="small" baseline="0" dirty="0" err="1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Sportfire</a:t>
          </a:r>
          <a:endParaRPr lang="fr-FR" b="1" cap="small" baseline="0" dirty="0">
            <a:solidFill>
              <a:schemeClr val="accent1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B2B826-FF1A-42FC-A157-D05380F5B3B7}" type="parTrans" cxnId="{DCEB6BE8-F1CC-4358-9273-397776DECAB2}">
      <dgm:prSet/>
      <dgm:spPr/>
      <dgm:t>
        <a:bodyPr/>
        <a:lstStyle/>
        <a:p>
          <a:endParaRPr lang="fr-FR"/>
        </a:p>
      </dgm:t>
    </dgm:pt>
    <dgm:pt modelId="{957582F3-4134-4816-9108-FEBC787E9A13}" type="sibTrans" cxnId="{DCEB6BE8-F1CC-4358-9273-397776DECAB2}">
      <dgm:prSet/>
      <dgm:spPr/>
      <dgm:t>
        <a:bodyPr/>
        <a:lstStyle/>
        <a:p>
          <a:endParaRPr lang="fr-FR"/>
        </a:p>
      </dgm:t>
    </dgm:pt>
    <dgm:pt modelId="{39957547-4685-4132-A144-7EF9C77FD0A4}">
      <dgm:prSet phldrT="[Texte]" custT="1"/>
      <dgm:spPr>
        <a:solidFill>
          <a:srgbClr val="FFC000">
            <a:alpha val="90000"/>
          </a:srgbClr>
        </a:solidFill>
      </dgm:spPr>
      <dgm:t>
        <a:bodyPr tIns="108000"/>
        <a:lstStyle/>
        <a:p>
          <a:pPr>
            <a:spcAft>
              <a:spcPts val="600"/>
            </a:spcAft>
          </a:pPr>
          <a:r>
            <a:rPr lang="fr-FR" sz="1200" dirty="0" smtClean="0">
              <a:solidFill>
                <a:schemeClr val="accent1">
                  <a:lumMod val="50000"/>
                </a:schemeClr>
              </a:solidFill>
              <a:effectLst/>
            </a:rPr>
            <a:t>Montée de version </a:t>
          </a:r>
          <a:r>
            <a:rPr lang="fr-FR" sz="1200" dirty="0" err="1" smtClean="0">
              <a:solidFill>
                <a:schemeClr val="accent1">
                  <a:lumMod val="50000"/>
                </a:schemeClr>
              </a:solidFill>
              <a:effectLst/>
            </a:rPr>
            <a:t>Spotfire</a:t>
          </a:r>
          <a:r>
            <a:rPr lang="fr-FR" sz="1200" dirty="0" smtClean="0">
              <a:solidFill>
                <a:schemeClr val="accent1">
                  <a:lumMod val="50000"/>
                </a:schemeClr>
              </a:solidFill>
              <a:effectLst/>
            </a:rPr>
            <a:t> 7.0.1 </a:t>
          </a:r>
          <a:r>
            <a:rPr lang="fr-FR" sz="1200" dirty="0" smtClean="0">
              <a:solidFill>
                <a:schemeClr val="accent1">
                  <a:lumMod val="50000"/>
                </a:schemeClr>
              </a:solidFill>
              <a:effectLst/>
              <a:sym typeface="Wingdings" panose="05000000000000000000" pitchFamily="2" charset="2"/>
            </a:rPr>
            <a:t> 10.6.</a:t>
          </a:r>
          <a:endParaRPr lang="fr-FR" sz="1200" dirty="0">
            <a:solidFill>
              <a:schemeClr val="accent1">
                <a:lumMod val="50000"/>
              </a:schemeClr>
            </a:solidFill>
            <a:effectLst/>
          </a:endParaRPr>
        </a:p>
      </dgm:t>
    </dgm:pt>
    <dgm:pt modelId="{4066FB2D-827B-4433-A231-814418A3A3A6}" type="parTrans" cxnId="{2DC27579-CDF1-4EC4-88D0-7815BA3564F5}">
      <dgm:prSet/>
      <dgm:spPr/>
      <dgm:t>
        <a:bodyPr/>
        <a:lstStyle/>
        <a:p>
          <a:endParaRPr lang="fr-FR"/>
        </a:p>
      </dgm:t>
    </dgm:pt>
    <dgm:pt modelId="{A7C50CA0-2984-43EE-A397-32A5C02DD19C}" type="sibTrans" cxnId="{2DC27579-CDF1-4EC4-88D0-7815BA3564F5}">
      <dgm:prSet/>
      <dgm:spPr/>
      <dgm:t>
        <a:bodyPr/>
        <a:lstStyle/>
        <a:p>
          <a:endParaRPr lang="fr-FR"/>
        </a:p>
      </dgm:t>
    </dgm:pt>
    <dgm:pt modelId="{E55B0B9D-421B-4BE4-8698-E3435EE7E3C9}">
      <dgm:prSet phldrT="[Texte]"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r>
            <a:rPr lang="fr-FR" b="1" cap="small" baseline="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Migration Tibco</a:t>
          </a:r>
          <a:endParaRPr lang="fr-FR" b="1" cap="small" baseline="0" dirty="0">
            <a:solidFill>
              <a:schemeClr val="accent1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ED9CAC-85A4-4676-B6FA-D6DD58E51F9C}" type="parTrans" cxnId="{8FFC7E6D-FC31-4FF1-9814-77BA7FB202DB}">
      <dgm:prSet/>
      <dgm:spPr/>
      <dgm:t>
        <a:bodyPr/>
        <a:lstStyle/>
        <a:p>
          <a:endParaRPr lang="fr-FR"/>
        </a:p>
      </dgm:t>
    </dgm:pt>
    <dgm:pt modelId="{84F2CB27-C8F0-4B25-8FC6-3C2217E43947}" type="sibTrans" cxnId="{8FFC7E6D-FC31-4FF1-9814-77BA7FB202DB}">
      <dgm:prSet/>
      <dgm:spPr/>
      <dgm:t>
        <a:bodyPr/>
        <a:lstStyle/>
        <a:p>
          <a:endParaRPr lang="fr-FR"/>
        </a:p>
      </dgm:t>
    </dgm:pt>
    <dgm:pt modelId="{64120E59-55DF-49CD-8C51-E12AAD153DD5}">
      <dgm:prSet phldrT="[Texte]" custT="1"/>
      <dgm:spPr>
        <a:solidFill>
          <a:srgbClr val="C00000">
            <a:alpha val="90000"/>
          </a:srgbClr>
        </a:solidFill>
      </dgm:spPr>
      <dgm:t>
        <a:bodyPr tIns="108000"/>
        <a:lstStyle/>
        <a:p>
          <a:pPr algn="l">
            <a:spcAft>
              <a:spcPts val="600"/>
            </a:spcAft>
          </a:pPr>
          <a:r>
            <a:rPr lang="fr-FR" sz="1200" dirty="0" smtClean="0">
              <a:effectLst/>
            </a:rPr>
            <a:t>Montée de version de tous les composants </a:t>
          </a:r>
          <a:r>
            <a:rPr lang="fr-FR" sz="1200" dirty="0" err="1" smtClean="0">
              <a:effectLst/>
            </a:rPr>
            <a:t>Tibco</a:t>
          </a:r>
          <a:r>
            <a:rPr lang="fr-FR" sz="1200" dirty="0" smtClean="0">
              <a:effectLst/>
            </a:rPr>
            <a:t> </a:t>
          </a:r>
          <a:r>
            <a:rPr lang="fr-FR" sz="1200" dirty="0" smtClean="0">
              <a:effectLst/>
              <a:sym typeface="Wingdings" panose="05000000000000000000" pitchFamily="2" charset="2"/>
            </a:rPr>
            <a:t> </a:t>
          </a:r>
          <a:r>
            <a:rPr lang="fr-FR" sz="1200" dirty="0" smtClean="0">
              <a:effectLst/>
            </a:rPr>
            <a:t>version cible à définir.</a:t>
          </a:r>
          <a:endParaRPr lang="fr-FR" sz="1200" dirty="0">
            <a:effectLst/>
          </a:endParaRPr>
        </a:p>
      </dgm:t>
    </dgm:pt>
    <dgm:pt modelId="{5BF71D12-B6A4-4677-B64F-42278EC12334}" type="parTrans" cxnId="{38B5C1BC-2543-436C-9E43-B03EA1240093}">
      <dgm:prSet/>
      <dgm:spPr/>
      <dgm:t>
        <a:bodyPr/>
        <a:lstStyle/>
        <a:p>
          <a:endParaRPr lang="fr-FR"/>
        </a:p>
      </dgm:t>
    </dgm:pt>
    <dgm:pt modelId="{149CE533-CCC9-4F18-B493-21FFE40217CD}" type="sibTrans" cxnId="{38B5C1BC-2543-436C-9E43-B03EA1240093}">
      <dgm:prSet/>
      <dgm:spPr/>
      <dgm:t>
        <a:bodyPr/>
        <a:lstStyle/>
        <a:p>
          <a:endParaRPr lang="fr-FR"/>
        </a:p>
      </dgm:t>
    </dgm:pt>
    <dgm:pt modelId="{44545EC2-EB59-41D4-8182-223C43E90BAA}">
      <dgm:prSet phldrT="[Texte]" custT="1"/>
      <dgm:spPr>
        <a:solidFill>
          <a:srgbClr val="C00000">
            <a:alpha val="90000"/>
          </a:srgbClr>
        </a:solidFill>
      </dgm:spPr>
      <dgm:t>
        <a:bodyPr tIns="108000"/>
        <a:lstStyle/>
        <a:p>
          <a:pPr algn="l">
            <a:spcAft>
              <a:spcPts val="600"/>
            </a:spcAft>
          </a:pPr>
          <a:r>
            <a:rPr lang="fr-FR" sz="1200" b="1" smtClean="0">
              <a:effectLst/>
            </a:rPr>
            <a:t>/!\ EMS : </a:t>
          </a:r>
          <a:r>
            <a:rPr lang="fr-FR" sz="1200" smtClean="0">
              <a:effectLst/>
            </a:rPr>
            <a:t>Si aucune solution satisfaisante n’est trouvée pour remplacer le GPFS (AIX) sous Linux, les serveurs de l’EMS resteront sous AIX et ne seront pas migrés.</a:t>
          </a:r>
          <a:endParaRPr lang="fr-FR" sz="1200" dirty="0">
            <a:effectLst/>
          </a:endParaRPr>
        </a:p>
      </dgm:t>
    </dgm:pt>
    <dgm:pt modelId="{05A00AB1-0B04-404B-8872-6DD54AD9C9F0}" type="parTrans" cxnId="{9196F318-93A9-41E7-82CC-7BB10F7086DD}">
      <dgm:prSet/>
      <dgm:spPr/>
      <dgm:t>
        <a:bodyPr/>
        <a:lstStyle/>
        <a:p>
          <a:endParaRPr lang="fr-FR"/>
        </a:p>
      </dgm:t>
    </dgm:pt>
    <dgm:pt modelId="{EA9DBD49-9CF1-4714-86DD-A63C66A3E27D}" type="sibTrans" cxnId="{9196F318-93A9-41E7-82CC-7BB10F7086DD}">
      <dgm:prSet/>
      <dgm:spPr/>
      <dgm:t>
        <a:bodyPr/>
        <a:lstStyle/>
        <a:p>
          <a:endParaRPr lang="fr-FR"/>
        </a:p>
      </dgm:t>
    </dgm:pt>
    <dgm:pt modelId="{FACBD64D-3AE2-4E31-A837-010B34622A6F}">
      <dgm:prSet phldrT="[Texte]" custT="1"/>
      <dgm:spPr>
        <a:solidFill>
          <a:schemeClr val="accent4">
            <a:lumMod val="75000"/>
            <a:alpha val="90000"/>
          </a:schemeClr>
        </a:solidFill>
      </dgm:spPr>
      <dgm:t>
        <a:bodyPr tIns="108000"/>
        <a:lstStyle/>
        <a:p>
          <a:pPr>
            <a:spcAft>
              <a:spcPts val="600"/>
            </a:spcAft>
          </a:pPr>
          <a:r>
            <a:rPr lang="fr-FR" sz="1200" dirty="0" smtClean="0">
              <a:effectLst/>
            </a:rPr>
            <a:t>Compression OLTP</a:t>
          </a:r>
          <a:endParaRPr lang="fr-FR" sz="1200" dirty="0">
            <a:effectLst/>
          </a:endParaRPr>
        </a:p>
      </dgm:t>
    </dgm:pt>
    <dgm:pt modelId="{7759E70F-8E00-4F8D-A332-AE3F5C63F27D}" type="parTrans" cxnId="{EA602EA3-2DF0-47D3-AB9A-6DF7979FBE09}">
      <dgm:prSet/>
      <dgm:spPr/>
      <dgm:t>
        <a:bodyPr/>
        <a:lstStyle/>
        <a:p>
          <a:endParaRPr lang="fr-FR"/>
        </a:p>
      </dgm:t>
    </dgm:pt>
    <dgm:pt modelId="{87CECF08-59C9-42C5-9DE8-32FBF1414BC0}" type="sibTrans" cxnId="{EA602EA3-2DF0-47D3-AB9A-6DF7979FBE09}">
      <dgm:prSet/>
      <dgm:spPr/>
      <dgm:t>
        <a:bodyPr/>
        <a:lstStyle/>
        <a:p>
          <a:endParaRPr lang="fr-FR"/>
        </a:p>
      </dgm:t>
    </dgm:pt>
    <dgm:pt modelId="{910C26B6-A8F5-43BA-93CD-B2F58F22B788}">
      <dgm:prSet phldrT="[Texte]" custT="1"/>
      <dgm:spPr>
        <a:solidFill>
          <a:schemeClr val="accent4">
            <a:lumMod val="75000"/>
            <a:alpha val="90000"/>
          </a:schemeClr>
        </a:solidFill>
      </dgm:spPr>
      <dgm:t>
        <a:bodyPr tIns="108000"/>
        <a:lstStyle/>
        <a:p>
          <a:pPr>
            <a:spcAft>
              <a:spcPts val="600"/>
            </a:spcAft>
          </a:pPr>
          <a:r>
            <a:rPr lang="fr-FR" sz="1200" smtClean="0">
              <a:effectLst/>
            </a:rPr>
            <a:t>Défragmentation</a:t>
          </a:r>
          <a:endParaRPr lang="fr-FR" sz="1200" dirty="0">
            <a:effectLst/>
          </a:endParaRPr>
        </a:p>
      </dgm:t>
    </dgm:pt>
    <dgm:pt modelId="{68F18B47-661B-47C4-9ABC-BFC44F22C69F}" type="parTrans" cxnId="{98CD3C4A-AC3E-4C53-8F49-0B016A60C4D8}">
      <dgm:prSet/>
      <dgm:spPr/>
      <dgm:t>
        <a:bodyPr/>
        <a:lstStyle/>
        <a:p>
          <a:endParaRPr lang="fr-FR"/>
        </a:p>
      </dgm:t>
    </dgm:pt>
    <dgm:pt modelId="{AE348892-194E-41D3-B6C7-425D081FAECF}" type="sibTrans" cxnId="{98CD3C4A-AC3E-4C53-8F49-0B016A60C4D8}">
      <dgm:prSet/>
      <dgm:spPr/>
      <dgm:t>
        <a:bodyPr/>
        <a:lstStyle/>
        <a:p>
          <a:endParaRPr lang="fr-FR"/>
        </a:p>
      </dgm:t>
    </dgm:pt>
    <dgm:pt modelId="{50A54D75-F635-43DE-B6A1-83ED31534850}">
      <dgm:prSet phldrT="[Texte]" custT="1"/>
      <dgm:spPr>
        <a:solidFill>
          <a:schemeClr val="accent4">
            <a:lumMod val="75000"/>
            <a:alpha val="90000"/>
          </a:schemeClr>
        </a:solidFill>
      </dgm:spPr>
      <dgm:t>
        <a:bodyPr tIns="108000"/>
        <a:lstStyle/>
        <a:p>
          <a:pPr>
            <a:spcAft>
              <a:spcPts val="600"/>
            </a:spcAft>
          </a:pPr>
          <a:r>
            <a:rPr lang="fr-FR" sz="1200" smtClean="0">
              <a:effectLst/>
            </a:rPr>
            <a:t>Partitionnement</a:t>
          </a:r>
          <a:endParaRPr lang="fr-FR" sz="1200" dirty="0">
            <a:effectLst/>
          </a:endParaRPr>
        </a:p>
      </dgm:t>
    </dgm:pt>
    <dgm:pt modelId="{09BB3696-2C5D-44F2-B2D7-57FAE3ED75F2}" type="parTrans" cxnId="{554F4513-C67C-44F6-A776-2DC5FB180D98}">
      <dgm:prSet/>
      <dgm:spPr/>
      <dgm:t>
        <a:bodyPr/>
        <a:lstStyle/>
        <a:p>
          <a:endParaRPr lang="fr-FR"/>
        </a:p>
      </dgm:t>
    </dgm:pt>
    <dgm:pt modelId="{CF910779-0E3B-4B53-894B-F8F1AD8F91AF}" type="sibTrans" cxnId="{554F4513-C67C-44F6-A776-2DC5FB180D98}">
      <dgm:prSet/>
      <dgm:spPr/>
      <dgm:t>
        <a:bodyPr/>
        <a:lstStyle/>
        <a:p>
          <a:endParaRPr lang="fr-FR"/>
        </a:p>
      </dgm:t>
    </dgm:pt>
    <dgm:pt modelId="{9F452B2D-A1E4-4415-A8CC-77FB70CFAFA3}">
      <dgm:prSet phldrT="[Texte]" custT="1"/>
      <dgm:spPr>
        <a:solidFill>
          <a:srgbClr val="0070C0">
            <a:alpha val="90000"/>
          </a:srgbClr>
        </a:solidFill>
      </dgm:spPr>
      <dgm:t>
        <a:bodyPr tIns="108000"/>
        <a:lstStyle/>
        <a:p>
          <a:pPr>
            <a:spcAft>
              <a:spcPts val="600"/>
            </a:spcAft>
          </a:pPr>
          <a:r>
            <a:rPr lang="fr-FR" sz="1200" smtClean="0">
              <a:effectLst/>
            </a:rPr>
            <a:t>Les 4 serveurs actuels (AIX) seront décommissionnés.</a:t>
          </a:r>
          <a:endParaRPr lang="fr-FR" sz="1200" dirty="0">
            <a:effectLst/>
          </a:endParaRPr>
        </a:p>
      </dgm:t>
    </dgm:pt>
    <dgm:pt modelId="{FF556307-674E-4834-9C40-84629DAF74DB}" type="parTrans" cxnId="{FAB5A674-0BE2-476E-A0BF-C62D1895520B}">
      <dgm:prSet/>
      <dgm:spPr/>
      <dgm:t>
        <a:bodyPr/>
        <a:lstStyle/>
        <a:p>
          <a:endParaRPr lang="fr-FR"/>
        </a:p>
      </dgm:t>
    </dgm:pt>
    <dgm:pt modelId="{FF5D000C-629E-4F85-8031-DCB93D8FFB95}" type="sibTrans" cxnId="{FAB5A674-0BE2-476E-A0BF-C62D1895520B}">
      <dgm:prSet/>
      <dgm:spPr/>
      <dgm:t>
        <a:bodyPr/>
        <a:lstStyle/>
        <a:p>
          <a:endParaRPr lang="fr-FR"/>
        </a:p>
      </dgm:t>
    </dgm:pt>
    <dgm:pt modelId="{20A7A710-492B-4584-9077-4A667B2EDD91}">
      <dgm:prSet phldrT="[Texte]" custT="1"/>
      <dgm:spPr>
        <a:solidFill>
          <a:srgbClr val="FFC000">
            <a:alpha val="90000"/>
          </a:srgbClr>
        </a:solidFill>
      </dgm:spPr>
      <dgm:t>
        <a:bodyPr tIns="108000"/>
        <a:lstStyle/>
        <a:p>
          <a:pPr>
            <a:spcAft>
              <a:spcPts val="600"/>
            </a:spcAft>
          </a:pPr>
          <a:r>
            <a:rPr lang="fr-FR" sz="1200" dirty="0" smtClean="0">
              <a:solidFill>
                <a:schemeClr val="accent1">
                  <a:lumMod val="50000"/>
                </a:schemeClr>
              </a:solidFill>
              <a:effectLst/>
            </a:rPr>
            <a:t>Migration des serveurs Windows 8 </a:t>
          </a:r>
          <a:r>
            <a:rPr lang="fr-FR" sz="1200" dirty="0" smtClean="0">
              <a:solidFill>
                <a:schemeClr val="accent1">
                  <a:lumMod val="50000"/>
                </a:schemeClr>
              </a:solidFill>
              <a:effectLst/>
              <a:sym typeface="Wingdings" panose="05000000000000000000" pitchFamily="2" charset="2"/>
            </a:rPr>
            <a:t> Windows 2016</a:t>
          </a:r>
          <a:endParaRPr lang="fr-FR" sz="1200" dirty="0">
            <a:solidFill>
              <a:schemeClr val="accent1">
                <a:lumMod val="50000"/>
              </a:schemeClr>
            </a:solidFill>
            <a:effectLst/>
          </a:endParaRPr>
        </a:p>
      </dgm:t>
    </dgm:pt>
    <dgm:pt modelId="{4D8ECF49-34D4-4761-9735-7E08DC52E52F}" type="parTrans" cxnId="{EF6621AB-E36F-438C-8808-3F1AA741653D}">
      <dgm:prSet/>
      <dgm:spPr/>
      <dgm:t>
        <a:bodyPr/>
        <a:lstStyle/>
        <a:p>
          <a:endParaRPr lang="fr-FR"/>
        </a:p>
      </dgm:t>
    </dgm:pt>
    <dgm:pt modelId="{F5CBD2CE-2878-4425-B5B1-EBFB40CC5E59}" type="sibTrans" cxnId="{EF6621AB-E36F-438C-8808-3F1AA741653D}">
      <dgm:prSet/>
      <dgm:spPr/>
      <dgm:t>
        <a:bodyPr/>
        <a:lstStyle/>
        <a:p>
          <a:endParaRPr lang="fr-FR"/>
        </a:p>
      </dgm:t>
    </dgm:pt>
    <dgm:pt modelId="{625D3B6F-5E87-46A7-93ED-667782CA4DE2}">
      <dgm:prSet custT="1"/>
      <dgm:spPr>
        <a:solidFill>
          <a:srgbClr val="C00000">
            <a:alpha val="90000"/>
          </a:srgbClr>
        </a:solidFill>
      </dgm:spPr>
      <dgm:t>
        <a:bodyPr tIns="108000"/>
        <a:lstStyle/>
        <a:p>
          <a:pPr algn="l">
            <a:spcAft>
              <a:spcPts val="600"/>
            </a:spcAft>
          </a:pPr>
          <a:r>
            <a:rPr lang="fr-FR" sz="1200" smtClean="0">
              <a:effectLst/>
            </a:rPr>
            <a:t>Migration de tous les serveurs actuels du bus Intranet en AIX </a:t>
          </a:r>
          <a:r>
            <a:rPr lang="fr-FR" sz="1200" smtClean="0">
              <a:effectLst/>
              <a:sym typeface="Wingdings" panose="05000000000000000000" pitchFamily="2" charset="2"/>
            </a:rPr>
            <a:t> Linux (Cloud).</a:t>
          </a:r>
          <a:endParaRPr lang="fr-FR" sz="1200" dirty="0" smtClean="0">
            <a:effectLst/>
          </a:endParaRPr>
        </a:p>
      </dgm:t>
    </dgm:pt>
    <dgm:pt modelId="{BFA7C9C2-7000-4234-99C2-DEEA7A459EC6}" type="parTrans" cxnId="{77F91B8F-D990-40F7-9FF4-043729FA9CBF}">
      <dgm:prSet/>
      <dgm:spPr/>
      <dgm:t>
        <a:bodyPr/>
        <a:lstStyle/>
        <a:p>
          <a:endParaRPr lang="fr-FR"/>
        </a:p>
      </dgm:t>
    </dgm:pt>
    <dgm:pt modelId="{C53DD7E0-E04F-44B3-810F-92305DFE97B4}" type="sibTrans" cxnId="{77F91B8F-D990-40F7-9FF4-043729FA9CBF}">
      <dgm:prSet/>
      <dgm:spPr/>
      <dgm:t>
        <a:bodyPr/>
        <a:lstStyle/>
        <a:p>
          <a:endParaRPr lang="fr-FR"/>
        </a:p>
      </dgm:t>
    </dgm:pt>
    <dgm:pt modelId="{DB33DBE5-5AFF-4A80-9CFE-65876C72D347}">
      <dgm:prSet phldrT="[Texte]" custT="1"/>
      <dgm:spPr>
        <a:solidFill>
          <a:schemeClr val="accent4">
            <a:lumMod val="75000"/>
            <a:alpha val="90000"/>
          </a:schemeClr>
        </a:solidFill>
      </dgm:spPr>
      <dgm:t>
        <a:bodyPr tIns="108000"/>
        <a:lstStyle/>
        <a:p>
          <a:pPr>
            <a:spcAft>
              <a:spcPts val="600"/>
            </a:spcAft>
          </a:pPr>
          <a:r>
            <a:rPr lang="fr-FR" sz="1200" dirty="0" smtClean="0">
              <a:effectLst/>
            </a:rPr>
            <a:t>Migration des serveurs AIX </a:t>
          </a:r>
          <a:r>
            <a:rPr lang="fr-FR" sz="1200" dirty="0" smtClean="0">
              <a:effectLst/>
              <a:sym typeface="Wingdings" panose="05000000000000000000" pitchFamily="2" charset="2"/>
            </a:rPr>
            <a:t> Linux</a:t>
          </a:r>
          <a:endParaRPr lang="fr-FR" sz="1200" dirty="0">
            <a:effectLst/>
          </a:endParaRPr>
        </a:p>
      </dgm:t>
    </dgm:pt>
    <dgm:pt modelId="{0D9C84E3-42EF-4D9F-B596-9B05C63C2A0D}" type="parTrans" cxnId="{F16FF3BA-27E1-4D4B-90F4-064044F31F0F}">
      <dgm:prSet/>
      <dgm:spPr/>
      <dgm:t>
        <a:bodyPr/>
        <a:lstStyle/>
        <a:p>
          <a:endParaRPr lang="fr-FR"/>
        </a:p>
      </dgm:t>
    </dgm:pt>
    <dgm:pt modelId="{104AD894-72D6-4CC8-B106-2CB777E806F5}" type="sibTrans" cxnId="{F16FF3BA-27E1-4D4B-90F4-064044F31F0F}">
      <dgm:prSet/>
      <dgm:spPr/>
      <dgm:t>
        <a:bodyPr/>
        <a:lstStyle/>
        <a:p>
          <a:endParaRPr lang="fr-FR"/>
        </a:p>
      </dgm:t>
    </dgm:pt>
    <dgm:pt modelId="{19DB8398-D5E7-4558-B3FF-ACB5EF405D83}" type="pres">
      <dgm:prSet presAssocID="{ADA4A8EF-F064-4B55-889D-3939059A74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62A87EA-4394-4D86-A952-96B7559F633B}" type="pres">
      <dgm:prSet presAssocID="{191E03C6-A84B-4B7E-BBD7-934BDCED49F8}" presName="composite" presStyleCnt="0"/>
      <dgm:spPr/>
      <dgm:t>
        <a:bodyPr/>
        <a:lstStyle/>
        <a:p>
          <a:endParaRPr lang="fr-FR"/>
        </a:p>
      </dgm:t>
    </dgm:pt>
    <dgm:pt modelId="{E7FDF263-C88F-4C9C-A843-BBC0A6E8B2B3}" type="pres">
      <dgm:prSet presAssocID="{191E03C6-A84B-4B7E-BBD7-934BDCED49F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C415F0-386E-42D3-BA59-1CFE2451E839}" type="pres">
      <dgm:prSet presAssocID="{191E03C6-A84B-4B7E-BBD7-934BDCED49F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B29699-6335-43AB-99CD-88FBC582E32C}" type="pres">
      <dgm:prSet presAssocID="{9CA4CA06-F2D5-486B-9C7E-3DF0D0A8BB5D}" presName="space" presStyleCnt="0"/>
      <dgm:spPr/>
      <dgm:t>
        <a:bodyPr/>
        <a:lstStyle/>
        <a:p>
          <a:endParaRPr lang="fr-FR"/>
        </a:p>
      </dgm:t>
    </dgm:pt>
    <dgm:pt modelId="{F80D573E-48E5-4CCD-9A43-7F06F64C0D42}" type="pres">
      <dgm:prSet presAssocID="{B013D45F-34BC-4534-8911-FDDF05109C5D}" presName="composite" presStyleCnt="0"/>
      <dgm:spPr/>
      <dgm:t>
        <a:bodyPr/>
        <a:lstStyle/>
        <a:p>
          <a:endParaRPr lang="fr-FR"/>
        </a:p>
      </dgm:t>
    </dgm:pt>
    <dgm:pt modelId="{E3EA8993-5381-4078-B924-DD493795E549}" type="pres">
      <dgm:prSet presAssocID="{B013D45F-34BC-4534-8911-FDDF05109C5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BFC458-7480-4773-BE06-517D6B95FDF8}" type="pres">
      <dgm:prSet presAssocID="{B013D45F-34BC-4534-8911-FDDF05109C5D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7E2052-83C5-475E-9A15-2237961165AB}" type="pres">
      <dgm:prSet presAssocID="{BAA4793A-48E7-45D7-86A0-92FF176B69F3}" presName="space" presStyleCnt="0"/>
      <dgm:spPr/>
      <dgm:t>
        <a:bodyPr/>
        <a:lstStyle/>
        <a:p>
          <a:endParaRPr lang="fr-FR"/>
        </a:p>
      </dgm:t>
    </dgm:pt>
    <dgm:pt modelId="{8B43ABFB-B3F8-446D-B9D7-A49CB612B22E}" type="pres">
      <dgm:prSet presAssocID="{F64D5B2C-A99B-466D-89E1-860D5863FFA5}" presName="composite" presStyleCnt="0"/>
      <dgm:spPr/>
      <dgm:t>
        <a:bodyPr/>
        <a:lstStyle/>
        <a:p>
          <a:endParaRPr lang="fr-FR"/>
        </a:p>
      </dgm:t>
    </dgm:pt>
    <dgm:pt modelId="{24185993-E843-41FE-9885-BB7046A07B7F}" type="pres">
      <dgm:prSet presAssocID="{F64D5B2C-A99B-466D-89E1-860D5863FFA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F377B-A758-4A20-88B7-59559663C77F}" type="pres">
      <dgm:prSet presAssocID="{F64D5B2C-A99B-466D-89E1-860D5863FFA5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8C94D2-3E95-42AB-A8CE-FFCCAC2161B2}" type="pres">
      <dgm:prSet presAssocID="{957582F3-4134-4816-9108-FEBC787E9A13}" presName="space" presStyleCnt="0"/>
      <dgm:spPr/>
      <dgm:t>
        <a:bodyPr/>
        <a:lstStyle/>
        <a:p>
          <a:endParaRPr lang="fr-FR"/>
        </a:p>
      </dgm:t>
    </dgm:pt>
    <dgm:pt modelId="{830A77E5-E51E-468E-807F-C561398CB86C}" type="pres">
      <dgm:prSet presAssocID="{E55B0B9D-421B-4BE4-8698-E3435EE7E3C9}" presName="composite" presStyleCnt="0"/>
      <dgm:spPr/>
      <dgm:t>
        <a:bodyPr/>
        <a:lstStyle/>
        <a:p>
          <a:endParaRPr lang="fr-FR"/>
        </a:p>
      </dgm:t>
    </dgm:pt>
    <dgm:pt modelId="{64E33989-8F76-46C4-9677-DD350259DA3D}" type="pres">
      <dgm:prSet presAssocID="{E55B0B9D-421B-4BE4-8698-E3435EE7E3C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DAE7FF-13F2-4C9A-8E74-83B39A4AA103}" type="pres">
      <dgm:prSet presAssocID="{E55B0B9D-421B-4BE4-8698-E3435EE7E3C9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4FEFBAC-85C2-45AD-805F-D3F57C66B675}" srcId="{B013D45F-34BC-4534-8911-FDDF05109C5D}" destId="{71019D34-662C-4B98-82EB-DA4D2016668D}" srcOrd="0" destOrd="0" parTransId="{05287147-D944-4AC0-B1B8-3780B2C73971}" sibTransId="{DC064B00-B73B-4292-B756-72D3FFD561E2}"/>
    <dgm:cxn modelId="{255EC0FA-94BE-41D2-8804-BAF091BE8476}" type="presOf" srcId="{B013D45F-34BC-4534-8911-FDDF05109C5D}" destId="{E3EA8993-5381-4078-B924-DD493795E549}" srcOrd="0" destOrd="0" presId="urn:microsoft.com/office/officeart/2005/8/layout/hList1"/>
    <dgm:cxn modelId="{FAB5A674-0BE2-476E-A0BF-C62D1895520B}" srcId="{B013D45F-34BC-4534-8911-FDDF05109C5D}" destId="{9F452B2D-A1E4-4415-A8CC-77FB70CFAFA3}" srcOrd="2" destOrd="0" parTransId="{FF556307-674E-4834-9C40-84629DAF74DB}" sibTransId="{FF5D000C-629E-4F85-8031-DCB93D8FFB95}"/>
    <dgm:cxn modelId="{94929271-97B0-4A74-9E7E-8C30954B88DB}" srcId="{B013D45F-34BC-4534-8911-FDDF05109C5D}" destId="{FEBC316C-1F4B-472D-B7DC-B2CB4A395E01}" srcOrd="1" destOrd="0" parTransId="{B5C22D28-BFD7-41F3-AE87-875771D3BB4A}" sibTransId="{17822664-B88A-4E38-ACEB-F07AEA74DFE6}"/>
    <dgm:cxn modelId="{77F91B8F-D990-40F7-9FF4-043729FA9CBF}" srcId="{E55B0B9D-421B-4BE4-8698-E3435EE7E3C9}" destId="{625D3B6F-5E87-46A7-93ED-667782CA4DE2}" srcOrd="1" destOrd="0" parTransId="{BFA7C9C2-7000-4234-99C2-DEEA7A459EC6}" sibTransId="{C53DD7E0-E04F-44B3-810F-92305DFE97B4}"/>
    <dgm:cxn modelId="{E91C6873-BD95-49F6-A07A-B700470C85AC}" type="presOf" srcId="{ADA4A8EF-F064-4B55-889D-3939059A74AD}" destId="{19DB8398-D5E7-4558-B3FF-ACB5EF405D83}" srcOrd="0" destOrd="0" presId="urn:microsoft.com/office/officeart/2005/8/layout/hList1"/>
    <dgm:cxn modelId="{723DEB50-06CA-41DA-9379-E1D117032717}" type="presOf" srcId="{FACBD64D-3AE2-4E31-A837-010B34622A6F}" destId="{2BC415F0-386E-42D3-BA59-1CFE2451E839}" srcOrd="0" destOrd="2" presId="urn:microsoft.com/office/officeart/2005/8/layout/hList1"/>
    <dgm:cxn modelId="{CD2FE811-29A7-4FB1-AEFA-0479BCB4B372}" type="presOf" srcId="{71019D34-662C-4B98-82EB-DA4D2016668D}" destId="{ABBFC458-7480-4773-BE06-517D6B95FDF8}" srcOrd="0" destOrd="0" presId="urn:microsoft.com/office/officeart/2005/8/layout/hList1"/>
    <dgm:cxn modelId="{947CB758-5919-4EB5-8416-27187931E453}" type="presOf" srcId="{44545EC2-EB59-41D4-8182-223C43E90BAA}" destId="{F0DAE7FF-13F2-4C9A-8E74-83B39A4AA103}" srcOrd="0" destOrd="2" presId="urn:microsoft.com/office/officeart/2005/8/layout/hList1"/>
    <dgm:cxn modelId="{98CD3C4A-AC3E-4C53-8F49-0B016A60C4D8}" srcId="{191E03C6-A84B-4B7E-BBD7-934BDCED49F8}" destId="{910C26B6-A8F5-43BA-93CD-B2F58F22B788}" srcOrd="3" destOrd="0" parTransId="{68F18B47-661B-47C4-9ABC-BFC44F22C69F}" sibTransId="{AE348892-194E-41D3-B6C7-425D081FAECF}"/>
    <dgm:cxn modelId="{9196F318-93A9-41E7-82CC-7BB10F7086DD}" srcId="{E55B0B9D-421B-4BE4-8698-E3435EE7E3C9}" destId="{44545EC2-EB59-41D4-8182-223C43E90BAA}" srcOrd="2" destOrd="0" parTransId="{05A00AB1-0B04-404B-8872-6DD54AD9C9F0}" sibTransId="{EA9DBD49-9CF1-4714-86DD-A63C66A3E27D}"/>
    <dgm:cxn modelId="{8FFC7E6D-FC31-4FF1-9814-77BA7FB202DB}" srcId="{ADA4A8EF-F064-4B55-889D-3939059A74AD}" destId="{E55B0B9D-421B-4BE4-8698-E3435EE7E3C9}" srcOrd="3" destOrd="0" parTransId="{0EED9CAC-85A4-4676-B6FA-D6DD58E51F9C}" sibTransId="{84F2CB27-C8F0-4B25-8FC6-3C2217E43947}"/>
    <dgm:cxn modelId="{0D23673C-22EB-4020-B1E0-4E4B29BFD8C4}" type="presOf" srcId="{625D3B6F-5E87-46A7-93ED-667782CA4DE2}" destId="{F0DAE7FF-13F2-4C9A-8E74-83B39A4AA103}" srcOrd="0" destOrd="1" presId="urn:microsoft.com/office/officeart/2005/8/layout/hList1"/>
    <dgm:cxn modelId="{F16FF3BA-27E1-4D4B-90F4-064044F31F0F}" srcId="{191E03C6-A84B-4B7E-BBD7-934BDCED49F8}" destId="{DB33DBE5-5AFF-4A80-9CFE-65876C72D347}" srcOrd="1" destOrd="0" parTransId="{0D9C84E3-42EF-4D9F-B596-9B05C63C2A0D}" sibTransId="{104AD894-72D6-4CC8-B106-2CB777E806F5}"/>
    <dgm:cxn modelId="{EA602EA3-2DF0-47D3-AB9A-6DF7979FBE09}" srcId="{191E03C6-A84B-4B7E-BBD7-934BDCED49F8}" destId="{FACBD64D-3AE2-4E31-A837-010B34622A6F}" srcOrd="2" destOrd="0" parTransId="{7759E70F-8E00-4F8D-A332-AE3F5C63F27D}" sibTransId="{87CECF08-59C9-42C5-9DE8-32FBF1414BC0}"/>
    <dgm:cxn modelId="{E381351B-7E89-4C49-A267-B0017BED8555}" type="presOf" srcId="{191E03C6-A84B-4B7E-BBD7-934BDCED49F8}" destId="{E7FDF263-C88F-4C9C-A843-BBC0A6E8B2B3}" srcOrd="0" destOrd="0" presId="urn:microsoft.com/office/officeart/2005/8/layout/hList1"/>
    <dgm:cxn modelId="{199EEDC2-228F-4D62-8554-DC4E3AC7A95F}" type="presOf" srcId="{39957547-4685-4132-A144-7EF9C77FD0A4}" destId="{FBEF377B-A758-4A20-88B7-59559663C77F}" srcOrd="0" destOrd="0" presId="urn:microsoft.com/office/officeart/2005/8/layout/hList1"/>
    <dgm:cxn modelId="{DAB2C523-03A9-4656-98FB-9B6571F9D64B}" type="presOf" srcId="{F64D5B2C-A99B-466D-89E1-860D5863FFA5}" destId="{24185993-E843-41FE-9885-BB7046A07B7F}" srcOrd="0" destOrd="0" presId="urn:microsoft.com/office/officeart/2005/8/layout/hList1"/>
    <dgm:cxn modelId="{192A291D-0CDB-4D35-BF0A-A2190218C8CE}" type="presOf" srcId="{20A7A710-492B-4584-9077-4A667B2EDD91}" destId="{FBEF377B-A758-4A20-88B7-59559663C77F}" srcOrd="0" destOrd="1" presId="urn:microsoft.com/office/officeart/2005/8/layout/hList1"/>
    <dgm:cxn modelId="{8BC6037C-EBDC-4F70-AEAD-9AA35F5C3CB5}" type="presOf" srcId="{64120E59-55DF-49CD-8C51-E12AAD153DD5}" destId="{F0DAE7FF-13F2-4C9A-8E74-83B39A4AA103}" srcOrd="0" destOrd="0" presId="urn:microsoft.com/office/officeart/2005/8/layout/hList1"/>
    <dgm:cxn modelId="{1BCF44F8-F481-4351-B2D6-5BFB4195FFBC}" srcId="{191E03C6-A84B-4B7E-BBD7-934BDCED49F8}" destId="{74EA31AF-DAE5-490D-BA26-FEDABCB292F5}" srcOrd="0" destOrd="0" parTransId="{FE5A3725-DF83-4707-96F1-14038FBD1F15}" sibTransId="{BE9B28D9-658F-44AD-A693-59E03BF941DF}"/>
    <dgm:cxn modelId="{05042D48-7A67-4233-95EF-1D39E50CC500}" type="presOf" srcId="{9F452B2D-A1E4-4415-A8CC-77FB70CFAFA3}" destId="{ABBFC458-7480-4773-BE06-517D6B95FDF8}" srcOrd="0" destOrd="2" presId="urn:microsoft.com/office/officeart/2005/8/layout/hList1"/>
    <dgm:cxn modelId="{98E3B16F-39D9-4F61-8D16-0CFE2B63A0BD}" type="presOf" srcId="{74EA31AF-DAE5-490D-BA26-FEDABCB292F5}" destId="{2BC415F0-386E-42D3-BA59-1CFE2451E839}" srcOrd="0" destOrd="0" presId="urn:microsoft.com/office/officeart/2005/8/layout/hList1"/>
    <dgm:cxn modelId="{2DC27579-CDF1-4EC4-88D0-7815BA3564F5}" srcId="{F64D5B2C-A99B-466D-89E1-860D5863FFA5}" destId="{39957547-4685-4132-A144-7EF9C77FD0A4}" srcOrd="0" destOrd="0" parTransId="{4066FB2D-827B-4433-A231-814418A3A3A6}" sibTransId="{A7C50CA0-2984-43EE-A397-32A5C02DD19C}"/>
    <dgm:cxn modelId="{C501B11C-D2FF-434A-B423-D679A56A341B}" type="presOf" srcId="{FEBC316C-1F4B-472D-B7DC-B2CB4A395E01}" destId="{ABBFC458-7480-4773-BE06-517D6B95FDF8}" srcOrd="0" destOrd="1" presId="urn:microsoft.com/office/officeart/2005/8/layout/hList1"/>
    <dgm:cxn modelId="{FC3A12EF-956D-4DB8-A911-3E4516424F29}" srcId="{ADA4A8EF-F064-4B55-889D-3939059A74AD}" destId="{191E03C6-A84B-4B7E-BBD7-934BDCED49F8}" srcOrd="0" destOrd="0" parTransId="{5ED13694-CA2F-4417-97AA-0BA078F6BCCA}" sibTransId="{9CA4CA06-F2D5-486B-9C7E-3DF0D0A8BB5D}"/>
    <dgm:cxn modelId="{DCEB6BE8-F1CC-4358-9273-397776DECAB2}" srcId="{ADA4A8EF-F064-4B55-889D-3939059A74AD}" destId="{F64D5B2C-A99B-466D-89E1-860D5863FFA5}" srcOrd="2" destOrd="0" parTransId="{8CB2B826-FF1A-42FC-A157-D05380F5B3B7}" sibTransId="{957582F3-4134-4816-9108-FEBC787E9A13}"/>
    <dgm:cxn modelId="{A7BF5345-5030-47A5-9673-82A79173DC33}" srcId="{ADA4A8EF-F064-4B55-889D-3939059A74AD}" destId="{B013D45F-34BC-4534-8911-FDDF05109C5D}" srcOrd="1" destOrd="0" parTransId="{40E663E4-02DC-414E-96E1-BFDC58D80478}" sibTransId="{BAA4793A-48E7-45D7-86A0-92FF176B69F3}"/>
    <dgm:cxn modelId="{1DEB1A1D-D5D2-4B16-837B-3B48ECB4FDD6}" type="presOf" srcId="{DB33DBE5-5AFF-4A80-9CFE-65876C72D347}" destId="{2BC415F0-386E-42D3-BA59-1CFE2451E839}" srcOrd="0" destOrd="1" presId="urn:microsoft.com/office/officeart/2005/8/layout/hList1"/>
    <dgm:cxn modelId="{554F4513-C67C-44F6-A776-2DC5FB180D98}" srcId="{191E03C6-A84B-4B7E-BBD7-934BDCED49F8}" destId="{50A54D75-F635-43DE-B6A1-83ED31534850}" srcOrd="4" destOrd="0" parTransId="{09BB3696-2C5D-44F2-B2D7-57FAE3ED75F2}" sibTransId="{CF910779-0E3B-4B53-894B-F8F1AD8F91AF}"/>
    <dgm:cxn modelId="{BD7CBE98-4E2D-42AC-A7D5-734CF775F0CC}" type="presOf" srcId="{910C26B6-A8F5-43BA-93CD-B2F58F22B788}" destId="{2BC415F0-386E-42D3-BA59-1CFE2451E839}" srcOrd="0" destOrd="3" presId="urn:microsoft.com/office/officeart/2005/8/layout/hList1"/>
    <dgm:cxn modelId="{9FA9A15D-B053-44FF-B749-7A43443C7ABA}" type="presOf" srcId="{E55B0B9D-421B-4BE4-8698-E3435EE7E3C9}" destId="{64E33989-8F76-46C4-9677-DD350259DA3D}" srcOrd="0" destOrd="0" presId="urn:microsoft.com/office/officeart/2005/8/layout/hList1"/>
    <dgm:cxn modelId="{38B5C1BC-2543-436C-9E43-B03EA1240093}" srcId="{E55B0B9D-421B-4BE4-8698-E3435EE7E3C9}" destId="{64120E59-55DF-49CD-8C51-E12AAD153DD5}" srcOrd="0" destOrd="0" parTransId="{5BF71D12-B6A4-4677-B64F-42278EC12334}" sibTransId="{149CE533-CCC9-4F18-B493-21FFE40217CD}"/>
    <dgm:cxn modelId="{E5A771F0-2582-43B4-AB6D-5711ABEA5E8C}" type="presOf" srcId="{50A54D75-F635-43DE-B6A1-83ED31534850}" destId="{2BC415F0-386E-42D3-BA59-1CFE2451E839}" srcOrd="0" destOrd="4" presId="urn:microsoft.com/office/officeart/2005/8/layout/hList1"/>
    <dgm:cxn modelId="{EF6621AB-E36F-438C-8808-3F1AA741653D}" srcId="{F64D5B2C-A99B-466D-89E1-860D5863FFA5}" destId="{20A7A710-492B-4584-9077-4A667B2EDD91}" srcOrd="1" destOrd="0" parTransId="{4D8ECF49-34D4-4761-9735-7E08DC52E52F}" sibTransId="{F5CBD2CE-2878-4425-B5B1-EBFB40CC5E59}"/>
    <dgm:cxn modelId="{B8197687-CFCC-4580-90E5-C7C400A3BDEC}" type="presParOf" srcId="{19DB8398-D5E7-4558-B3FF-ACB5EF405D83}" destId="{062A87EA-4394-4D86-A952-96B7559F633B}" srcOrd="0" destOrd="0" presId="urn:microsoft.com/office/officeart/2005/8/layout/hList1"/>
    <dgm:cxn modelId="{3145B39C-AC5F-48AE-BC6C-A44E7206FB6F}" type="presParOf" srcId="{062A87EA-4394-4D86-A952-96B7559F633B}" destId="{E7FDF263-C88F-4C9C-A843-BBC0A6E8B2B3}" srcOrd="0" destOrd="0" presId="urn:microsoft.com/office/officeart/2005/8/layout/hList1"/>
    <dgm:cxn modelId="{B013E88A-0D68-48CB-BFEE-5844C1C310F0}" type="presParOf" srcId="{062A87EA-4394-4D86-A952-96B7559F633B}" destId="{2BC415F0-386E-42D3-BA59-1CFE2451E839}" srcOrd="1" destOrd="0" presId="urn:microsoft.com/office/officeart/2005/8/layout/hList1"/>
    <dgm:cxn modelId="{3F9B0DBA-7BB2-436F-BC61-FAB5AC091926}" type="presParOf" srcId="{19DB8398-D5E7-4558-B3FF-ACB5EF405D83}" destId="{C5B29699-6335-43AB-99CD-88FBC582E32C}" srcOrd="1" destOrd="0" presId="urn:microsoft.com/office/officeart/2005/8/layout/hList1"/>
    <dgm:cxn modelId="{35872140-D5F5-471E-8891-198D10A9C3E1}" type="presParOf" srcId="{19DB8398-D5E7-4558-B3FF-ACB5EF405D83}" destId="{F80D573E-48E5-4CCD-9A43-7F06F64C0D42}" srcOrd="2" destOrd="0" presId="urn:microsoft.com/office/officeart/2005/8/layout/hList1"/>
    <dgm:cxn modelId="{FABD09C7-FC52-46F2-A5E2-4DDDAFB9E441}" type="presParOf" srcId="{F80D573E-48E5-4CCD-9A43-7F06F64C0D42}" destId="{E3EA8993-5381-4078-B924-DD493795E549}" srcOrd="0" destOrd="0" presId="urn:microsoft.com/office/officeart/2005/8/layout/hList1"/>
    <dgm:cxn modelId="{C27005D6-C744-405D-838E-2C064255D028}" type="presParOf" srcId="{F80D573E-48E5-4CCD-9A43-7F06F64C0D42}" destId="{ABBFC458-7480-4773-BE06-517D6B95FDF8}" srcOrd="1" destOrd="0" presId="urn:microsoft.com/office/officeart/2005/8/layout/hList1"/>
    <dgm:cxn modelId="{E8BD4437-8AD0-4FB6-B7B2-DF9573174830}" type="presParOf" srcId="{19DB8398-D5E7-4558-B3FF-ACB5EF405D83}" destId="{5E7E2052-83C5-475E-9A15-2237961165AB}" srcOrd="3" destOrd="0" presId="urn:microsoft.com/office/officeart/2005/8/layout/hList1"/>
    <dgm:cxn modelId="{458C0B60-2ECD-4291-98F3-1FF1704D27F2}" type="presParOf" srcId="{19DB8398-D5E7-4558-B3FF-ACB5EF405D83}" destId="{8B43ABFB-B3F8-446D-B9D7-A49CB612B22E}" srcOrd="4" destOrd="0" presId="urn:microsoft.com/office/officeart/2005/8/layout/hList1"/>
    <dgm:cxn modelId="{F6755143-E323-468F-A5DE-E7CEB7B06189}" type="presParOf" srcId="{8B43ABFB-B3F8-446D-B9D7-A49CB612B22E}" destId="{24185993-E843-41FE-9885-BB7046A07B7F}" srcOrd="0" destOrd="0" presId="urn:microsoft.com/office/officeart/2005/8/layout/hList1"/>
    <dgm:cxn modelId="{1FD36425-4049-4B9C-B1C3-E8E13D884E10}" type="presParOf" srcId="{8B43ABFB-B3F8-446D-B9D7-A49CB612B22E}" destId="{FBEF377B-A758-4A20-88B7-59559663C77F}" srcOrd="1" destOrd="0" presId="urn:microsoft.com/office/officeart/2005/8/layout/hList1"/>
    <dgm:cxn modelId="{1CB295F8-7885-46BE-AEFF-22251DA57007}" type="presParOf" srcId="{19DB8398-D5E7-4558-B3FF-ACB5EF405D83}" destId="{668C94D2-3E95-42AB-A8CE-FFCCAC2161B2}" srcOrd="5" destOrd="0" presId="urn:microsoft.com/office/officeart/2005/8/layout/hList1"/>
    <dgm:cxn modelId="{7ABEA3A9-6246-426A-8E57-269DB1677078}" type="presParOf" srcId="{19DB8398-D5E7-4558-B3FF-ACB5EF405D83}" destId="{830A77E5-E51E-468E-807F-C561398CB86C}" srcOrd="6" destOrd="0" presId="urn:microsoft.com/office/officeart/2005/8/layout/hList1"/>
    <dgm:cxn modelId="{0AB57693-DE96-40F7-A2BA-CCAF67116A7F}" type="presParOf" srcId="{830A77E5-E51E-468E-807F-C561398CB86C}" destId="{64E33989-8F76-46C4-9677-DD350259DA3D}" srcOrd="0" destOrd="0" presId="urn:microsoft.com/office/officeart/2005/8/layout/hList1"/>
    <dgm:cxn modelId="{EA19A498-F1F8-464B-9670-DB5897059B59}" type="presParOf" srcId="{830A77E5-E51E-468E-807F-C561398CB86C}" destId="{F0DAE7FF-13F2-4C9A-8E74-83B39A4AA1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B204E-8C77-40E4-8E3A-11066BFCEBCC}">
      <dsp:nvSpPr>
        <dsp:cNvPr id="0" name=""/>
        <dsp:cNvSpPr/>
      </dsp:nvSpPr>
      <dsp:spPr>
        <a:xfrm rot="16200000">
          <a:off x="-755212" y="757191"/>
          <a:ext cx="3456384" cy="1942000"/>
        </a:xfrm>
        <a:prstGeom prst="flowChartManualOperation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cap="small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Performances</a:t>
          </a:r>
          <a:endParaRPr lang="fr-FR" sz="1500" b="1" kern="1200" cap="small" baseline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000" kern="1200" dirty="0" smtClean="0">
              <a:solidFill>
                <a:schemeClr val="bg1"/>
              </a:solidFill>
              <a:effectLst/>
            </a:rPr>
            <a:t>la forte sollicitation de la plate-forme ESB entraine la saturation des outils de supervision.</a:t>
          </a:r>
          <a:endParaRPr lang="fr-FR" sz="1000" kern="1200" dirty="0">
            <a:solidFill>
              <a:schemeClr val="bg1"/>
            </a:solidFill>
            <a:effectLst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000" kern="1200" dirty="0" smtClean="0">
              <a:solidFill>
                <a:schemeClr val="bg1"/>
              </a:solidFill>
              <a:effectLst/>
            </a:rPr>
            <a:t>La base </a:t>
          </a:r>
          <a:r>
            <a:rPr lang="fr-FR" sz="1000" b="1" kern="1200" dirty="0" smtClean="0">
              <a:solidFill>
                <a:schemeClr val="bg1"/>
              </a:solidFill>
              <a:effectLst/>
            </a:rPr>
            <a:t>Oracle</a:t>
          </a:r>
          <a:r>
            <a:rPr lang="fr-FR" sz="1000" kern="1200" dirty="0" smtClean="0">
              <a:solidFill>
                <a:schemeClr val="bg1"/>
              </a:solidFill>
              <a:effectLst/>
            </a:rPr>
            <a:t> atteint le milliard de lignes de traces par jour.</a:t>
          </a:r>
          <a:endParaRPr lang="fr-FR" sz="1000" kern="1200" dirty="0">
            <a:solidFill>
              <a:schemeClr val="bg1"/>
            </a:solidFill>
            <a:effectLst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000" b="1" kern="1200" dirty="0" smtClean="0">
              <a:solidFill>
                <a:schemeClr val="bg1"/>
              </a:solidFill>
              <a:effectLst/>
            </a:rPr>
            <a:t>BWPM</a:t>
          </a:r>
          <a:r>
            <a:rPr lang="fr-FR" sz="1000" kern="1200" dirty="0" smtClean="0">
              <a:solidFill>
                <a:schemeClr val="bg1"/>
              </a:solidFill>
              <a:effectLst/>
            </a:rPr>
            <a:t> ne dépile pas assez rapidement</a:t>
          </a:r>
          <a:endParaRPr lang="fr-FR" sz="1000" kern="1200" dirty="0">
            <a:solidFill>
              <a:schemeClr val="bg1"/>
            </a:solidFill>
            <a:effectLst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000" kern="1200" dirty="0" smtClean="0">
              <a:solidFill>
                <a:schemeClr val="bg1"/>
              </a:solidFill>
              <a:effectLst/>
            </a:rPr>
            <a:t>Les temps de réponses de </a:t>
          </a:r>
          <a:r>
            <a:rPr lang="fr-FR" sz="1000" b="1" kern="1200" dirty="0" err="1" smtClean="0">
              <a:solidFill>
                <a:schemeClr val="bg1"/>
              </a:solidFill>
              <a:effectLst/>
            </a:rPr>
            <a:t>Spotfire</a:t>
          </a:r>
          <a:r>
            <a:rPr lang="fr-FR" sz="1000" kern="1200" dirty="0" smtClean="0">
              <a:solidFill>
                <a:schemeClr val="bg1"/>
              </a:solidFill>
              <a:effectLst/>
            </a:rPr>
            <a:t> sont ralentis par les délais de lecture écriture en base</a:t>
          </a:r>
          <a:endParaRPr lang="fr-FR" sz="1000" kern="1200" dirty="0">
            <a:solidFill>
              <a:schemeClr val="bg1"/>
            </a:solidFill>
            <a:effectLst/>
          </a:endParaRPr>
        </a:p>
      </dsp:txBody>
      <dsp:txXfrm rot="5400000">
        <a:off x="1980" y="691276"/>
        <a:ext cx="1942000" cy="2073830"/>
      </dsp:txXfrm>
    </dsp:sp>
    <dsp:sp modelId="{E549E8C8-DD80-491F-B448-C2CC8912A0BD}">
      <dsp:nvSpPr>
        <dsp:cNvPr id="0" name=""/>
        <dsp:cNvSpPr/>
      </dsp:nvSpPr>
      <dsp:spPr>
        <a:xfrm rot="16200000">
          <a:off x="1332438" y="757191"/>
          <a:ext cx="3456384" cy="1942000"/>
        </a:xfrm>
        <a:prstGeom prst="flowChartManualOperation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cap="small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Obsolescence</a:t>
          </a:r>
          <a:endParaRPr lang="fr-FR" sz="1600" b="1" kern="1200" cap="small" baseline="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>
              <a:solidFill>
                <a:schemeClr val="bg1"/>
              </a:solidFill>
              <a:effectLst/>
            </a:rPr>
            <a:t>Plusieurs composants de la plate-forme ESB arrivent en </a:t>
          </a:r>
          <a:r>
            <a:rPr lang="fr-FR" sz="1000" b="1" kern="1200" dirty="0" smtClean="0">
              <a:solidFill>
                <a:schemeClr val="bg1"/>
              </a:solidFill>
              <a:effectLst/>
            </a:rPr>
            <a:t>fin de support</a:t>
          </a:r>
          <a:r>
            <a:rPr lang="fr-FR" sz="1000" kern="1200" dirty="0" smtClean="0">
              <a:solidFill>
                <a:schemeClr val="bg1"/>
              </a:solidFill>
              <a:effectLst/>
            </a:rPr>
            <a:t> :</a:t>
          </a:r>
          <a:endParaRPr lang="fr-FR" sz="1100" b="1" kern="1200" cap="small" baseline="0" dirty="0" smtClean="0">
            <a:solidFill>
              <a:schemeClr val="bg1"/>
            </a:solidFill>
            <a:effectLst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000" b="1" kern="1200" dirty="0" smtClean="0">
              <a:solidFill>
                <a:schemeClr val="bg1"/>
              </a:solidFill>
              <a:effectLst/>
            </a:rPr>
            <a:t>Windows 2008</a:t>
          </a:r>
          <a:br>
            <a:rPr lang="fr-FR" sz="1000" b="1" kern="1200" dirty="0" smtClean="0">
              <a:solidFill>
                <a:schemeClr val="bg1"/>
              </a:solidFill>
              <a:effectLst/>
            </a:rPr>
          </a:br>
          <a:r>
            <a:rPr lang="fr-FR" sz="1000" kern="1200" dirty="0" smtClean="0">
              <a:solidFill>
                <a:schemeClr val="bg1"/>
              </a:solidFill>
              <a:effectLst/>
            </a:rPr>
            <a:t>(en 01/2020)</a:t>
          </a:r>
          <a:endParaRPr lang="fr-FR" sz="1000" kern="1200" dirty="0">
            <a:solidFill>
              <a:schemeClr val="bg1"/>
            </a:solidFill>
            <a:effectLst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000" b="1" kern="1200" dirty="0" smtClean="0">
              <a:solidFill>
                <a:schemeClr val="bg1"/>
              </a:solidFill>
              <a:effectLst/>
            </a:rPr>
            <a:t>Oracle</a:t>
          </a:r>
          <a:r>
            <a:rPr lang="fr-FR" sz="1000" kern="1200" dirty="0" smtClean="0">
              <a:solidFill>
                <a:schemeClr val="bg1"/>
              </a:solidFill>
              <a:effectLst/>
            </a:rPr>
            <a:t> (en 12/2019)</a:t>
          </a:r>
          <a:endParaRPr lang="fr-FR" sz="1000" kern="1200" dirty="0">
            <a:solidFill>
              <a:schemeClr val="bg1"/>
            </a:solidFill>
            <a:effectLst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000" b="1" kern="1200" dirty="0" smtClean="0">
              <a:solidFill>
                <a:schemeClr val="bg1"/>
              </a:solidFill>
              <a:effectLst/>
            </a:rPr>
            <a:t>BWPM</a:t>
          </a:r>
          <a:r>
            <a:rPr lang="fr-FR" sz="1000" kern="1200" dirty="0" smtClean="0">
              <a:solidFill>
                <a:schemeClr val="bg1"/>
              </a:solidFill>
              <a:effectLst/>
            </a:rPr>
            <a:t> (en 06/2019)</a:t>
          </a:r>
          <a:endParaRPr lang="fr-FR" sz="1000" kern="1200" dirty="0">
            <a:solidFill>
              <a:schemeClr val="bg1"/>
            </a:solidFill>
            <a:effectLst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000" b="1" kern="1200" dirty="0" smtClean="0">
              <a:solidFill>
                <a:schemeClr val="bg1"/>
              </a:solidFill>
              <a:effectLst/>
            </a:rPr>
            <a:t>Spotfire</a:t>
          </a:r>
          <a:r>
            <a:rPr lang="fr-FR" sz="1000" kern="1200" dirty="0" smtClean="0">
              <a:solidFill>
                <a:schemeClr val="bg1"/>
              </a:solidFill>
              <a:effectLst/>
            </a:rPr>
            <a:t> (en 03/2019)</a:t>
          </a:r>
          <a:endParaRPr lang="fr-FR" sz="1000" kern="1200" dirty="0">
            <a:solidFill>
              <a:schemeClr val="bg1"/>
            </a:solidFill>
            <a:effectLst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000" b="1" kern="1200" dirty="0" smtClean="0">
              <a:solidFill>
                <a:schemeClr val="bg1"/>
              </a:solidFill>
              <a:effectLst/>
            </a:rPr>
            <a:t>Tibco Admin et BW</a:t>
          </a:r>
          <a:br>
            <a:rPr lang="fr-FR" sz="1000" b="1" kern="1200" dirty="0" smtClean="0">
              <a:solidFill>
                <a:schemeClr val="bg1"/>
              </a:solidFill>
              <a:effectLst/>
            </a:rPr>
          </a:br>
          <a:r>
            <a:rPr lang="fr-FR" sz="1000" kern="1200" dirty="0" smtClean="0">
              <a:solidFill>
                <a:schemeClr val="bg1"/>
              </a:solidFill>
              <a:effectLst/>
            </a:rPr>
            <a:t>(en 06/2019)</a:t>
          </a:r>
          <a:endParaRPr lang="fr-FR" sz="1000" kern="1200" dirty="0">
            <a:solidFill>
              <a:schemeClr val="bg1"/>
            </a:solidFill>
            <a:effectLst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000" b="1" kern="1200" dirty="0" smtClean="0">
              <a:solidFill>
                <a:schemeClr val="bg1"/>
              </a:solidFill>
              <a:effectLst/>
            </a:rPr>
            <a:t>Tibco EMS et hawk</a:t>
          </a:r>
          <a:br>
            <a:rPr lang="fr-FR" sz="1000" b="1" kern="1200" dirty="0" smtClean="0">
              <a:solidFill>
                <a:schemeClr val="bg1"/>
              </a:solidFill>
              <a:effectLst/>
            </a:rPr>
          </a:br>
          <a:r>
            <a:rPr lang="fr-FR" sz="1000" kern="1200" dirty="0" smtClean="0">
              <a:solidFill>
                <a:schemeClr val="bg1"/>
              </a:solidFill>
              <a:effectLst/>
            </a:rPr>
            <a:t>(en 12/2019)</a:t>
          </a:r>
          <a:endParaRPr lang="fr-FR" sz="1000" kern="1200" dirty="0">
            <a:solidFill>
              <a:schemeClr val="bg1"/>
            </a:solidFill>
            <a:effectLst/>
          </a:endParaRPr>
        </a:p>
      </dsp:txBody>
      <dsp:txXfrm rot="5400000">
        <a:off x="2089630" y="691276"/>
        <a:ext cx="1942000" cy="2073830"/>
      </dsp:txXfrm>
    </dsp:sp>
    <dsp:sp modelId="{68FBFDF6-45E8-48B0-99AC-41FFF9E2F5FC}">
      <dsp:nvSpPr>
        <dsp:cNvPr id="0" name=""/>
        <dsp:cNvSpPr/>
      </dsp:nvSpPr>
      <dsp:spPr>
        <a:xfrm rot="16200000">
          <a:off x="3420088" y="757191"/>
          <a:ext cx="3456384" cy="1942000"/>
        </a:xfrm>
        <a:prstGeom prst="flowChartManualOperation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60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cap="small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Haute Disponibilité</a:t>
          </a:r>
          <a:endParaRPr lang="fr-FR" sz="1800" b="1" kern="1200" cap="small" baseline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000" kern="1200" dirty="0" smtClean="0">
              <a:solidFill>
                <a:schemeClr val="bg1"/>
              </a:solidFill>
              <a:effectLst/>
            </a:rPr>
            <a:t>Aujourd’hui les consoles </a:t>
          </a:r>
          <a:r>
            <a:rPr lang="fr-FR" sz="1000" b="1" kern="1200" dirty="0" smtClean="0">
              <a:solidFill>
                <a:schemeClr val="bg1"/>
              </a:solidFill>
              <a:effectLst/>
            </a:rPr>
            <a:t>BWPM</a:t>
          </a:r>
          <a:r>
            <a:rPr lang="fr-FR" sz="1000" kern="1200" dirty="0" smtClean="0">
              <a:solidFill>
                <a:schemeClr val="bg1"/>
              </a:solidFill>
              <a:effectLst/>
            </a:rPr>
            <a:t> et </a:t>
          </a:r>
          <a:r>
            <a:rPr lang="fr-FR" sz="1000" b="1" kern="1200" dirty="0" err="1" smtClean="0">
              <a:solidFill>
                <a:schemeClr val="bg1"/>
              </a:solidFill>
              <a:effectLst/>
            </a:rPr>
            <a:t>Spotfire</a:t>
          </a:r>
          <a:r>
            <a:rPr lang="fr-FR" sz="1000" kern="1200" dirty="0" smtClean="0">
              <a:solidFill>
                <a:schemeClr val="bg1"/>
              </a:solidFill>
              <a:effectLst/>
            </a:rPr>
            <a:t> ne sont pas redondées.</a:t>
          </a:r>
          <a:endParaRPr lang="fr-FR" sz="1000" kern="1200" dirty="0">
            <a:solidFill>
              <a:schemeClr val="bg1"/>
            </a:solidFill>
            <a:effectLst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000" kern="1200" dirty="0" smtClean="0">
              <a:solidFill>
                <a:schemeClr val="bg1"/>
              </a:solidFill>
              <a:effectLst/>
            </a:rPr>
            <a:t>Ces deux consoles auront un statut ICP </a:t>
          </a:r>
          <a:r>
            <a:rPr lang="fr-FR" sz="1000" b="1" kern="1200" dirty="0" err="1" smtClean="0">
              <a:solidFill>
                <a:schemeClr val="bg1"/>
              </a:solidFill>
              <a:effectLst/>
            </a:rPr>
            <a:t>Moderate</a:t>
          </a:r>
          <a:r>
            <a:rPr lang="fr-FR" sz="1000" b="1" kern="1200" dirty="0" smtClean="0">
              <a:solidFill>
                <a:schemeClr val="bg1"/>
              </a:solidFill>
              <a:effectLst/>
            </a:rPr>
            <a:t> </a:t>
          </a:r>
          <a:r>
            <a:rPr lang="fr-FR" sz="1000" kern="1200" dirty="0" smtClean="0">
              <a:solidFill>
                <a:schemeClr val="bg1"/>
              </a:solidFill>
              <a:effectLst/>
            </a:rPr>
            <a:t>en 09/2019 (pas de redondance obligatoire).</a:t>
          </a:r>
          <a:endParaRPr lang="fr-FR" sz="1000" kern="1200" dirty="0">
            <a:solidFill>
              <a:schemeClr val="bg1"/>
            </a:solidFill>
            <a:effectLst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000" kern="1200" dirty="0" smtClean="0">
              <a:solidFill>
                <a:schemeClr val="bg1"/>
              </a:solidFill>
              <a:effectLst/>
            </a:rPr>
            <a:t>Suite audit CORP : </a:t>
          </a:r>
          <a:r>
            <a:rPr lang="fr-FR" sz="1000" b="1" kern="1200" dirty="0" smtClean="0">
              <a:solidFill>
                <a:schemeClr val="bg1"/>
              </a:solidFill>
              <a:effectLst/>
            </a:rPr>
            <a:t>mutualisation</a:t>
          </a:r>
          <a:r>
            <a:rPr lang="fr-FR" sz="1000" kern="1200" dirty="0" smtClean="0">
              <a:solidFill>
                <a:schemeClr val="bg1"/>
              </a:solidFill>
              <a:effectLst/>
            </a:rPr>
            <a:t> de BWPM et </a:t>
          </a:r>
          <a:r>
            <a:rPr lang="fr-FR" sz="1000" kern="1200" dirty="0" err="1" smtClean="0">
              <a:solidFill>
                <a:schemeClr val="bg1"/>
              </a:solidFill>
              <a:effectLst/>
            </a:rPr>
            <a:t>TibcoAdmin</a:t>
          </a:r>
          <a:r>
            <a:rPr lang="fr-FR" sz="1000" kern="1200" dirty="0" smtClean="0">
              <a:solidFill>
                <a:schemeClr val="bg1"/>
              </a:solidFill>
              <a:effectLst/>
            </a:rPr>
            <a:t> (BWPM sera donc redondé).</a:t>
          </a:r>
          <a:endParaRPr lang="fr-FR" sz="1000" kern="1200" dirty="0">
            <a:solidFill>
              <a:schemeClr val="bg1"/>
            </a:solidFill>
            <a:effectLst/>
          </a:endParaRPr>
        </a:p>
      </dsp:txBody>
      <dsp:txXfrm rot="5400000">
        <a:off x="4177280" y="691276"/>
        <a:ext cx="1942000" cy="2073830"/>
      </dsp:txXfrm>
    </dsp:sp>
    <dsp:sp modelId="{A05C6699-3DEA-4562-A395-82EDC6B1FFC1}">
      <dsp:nvSpPr>
        <dsp:cNvPr id="0" name=""/>
        <dsp:cNvSpPr/>
      </dsp:nvSpPr>
      <dsp:spPr>
        <a:xfrm rot="16200000">
          <a:off x="5507739" y="757191"/>
          <a:ext cx="3456384" cy="1942000"/>
        </a:xfrm>
        <a:prstGeom prst="flowChartManualOperati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cap="small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Robustesse</a:t>
          </a:r>
          <a:endParaRPr lang="fr-FR" sz="1500" b="1" kern="1200" cap="small" baseline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000" kern="1200" dirty="0" smtClean="0">
              <a:solidFill>
                <a:schemeClr val="bg1"/>
              </a:solidFill>
              <a:effectLst/>
            </a:rPr>
            <a:t>Compte tenu des </a:t>
          </a:r>
          <a:r>
            <a:rPr lang="fr-FR" sz="1000" b="1" kern="1200" dirty="0" smtClean="0">
              <a:solidFill>
                <a:schemeClr val="bg1"/>
              </a:solidFill>
              <a:effectLst/>
            </a:rPr>
            <a:t>temps de réponses anormaux </a:t>
          </a:r>
          <a:r>
            <a:rPr lang="fr-FR" sz="1000" kern="1200" dirty="0" smtClean="0">
              <a:solidFill>
                <a:schemeClr val="bg1"/>
              </a:solidFill>
              <a:effectLst/>
            </a:rPr>
            <a:t>sur certaines activités </a:t>
          </a:r>
          <a:r>
            <a:rPr lang="fr-FR" sz="1000" b="1" kern="1200" dirty="0" smtClean="0">
              <a:solidFill>
                <a:schemeClr val="bg1"/>
              </a:solidFill>
              <a:effectLst/>
            </a:rPr>
            <a:t>EMS</a:t>
          </a:r>
          <a:r>
            <a:rPr lang="fr-FR" sz="1000" kern="1200" dirty="0" smtClean="0">
              <a:solidFill>
                <a:schemeClr val="bg1"/>
              </a:solidFill>
              <a:effectLst/>
            </a:rPr>
            <a:t>, un test de charge permettrait de lever le doute sur les performances d’EMS et surtout sur les performances SAN. </a:t>
          </a:r>
          <a:endParaRPr lang="fr-FR" sz="1000" kern="1200" dirty="0">
            <a:solidFill>
              <a:schemeClr val="bg1"/>
            </a:solidFill>
            <a:effectLst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000" kern="1200" dirty="0" smtClean="0">
              <a:solidFill>
                <a:schemeClr val="bg1"/>
              </a:solidFill>
              <a:effectLst/>
            </a:rPr>
            <a:t>Si besoin un </a:t>
          </a:r>
          <a:r>
            <a:rPr lang="fr-FR" sz="1000" b="1" kern="1200" dirty="0" smtClean="0">
              <a:solidFill>
                <a:schemeClr val="bg1"/>
              </a:solidFill>
              <a:effectLst/>
            </a:rPr>
            <a:t>redimensionnement disque </a:t>
          </a:r>
          <a:r>
            <a:rPr lang="fr-FR" sz="1000" kern="1200" dirty="0" smtClean="0">
              <a:solidFill>
                <a:schemeClr val="bg1"/>
              </a:solidFill>
              <a:effectLst/>
            </a:rPr>
            <a:t>serait à prévoir dans le cadre de ce projet</a:t>
          </a:r>
          <a:r>
            <a:rPr lang="fr-FR" sz="1100" kern="1200" dirty="0" smtClean="0">
              <a:solidFill>
                <a:schemeClr val="bg1"/>
              </a:solidFill>
              <a:effectLst/>
            </a:rPr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800" kern="1200" dirty="0" smtClean="0">
            <a:solidFill>
              <a:schemeClr val="bg1"/>
            </a:solidFill>
          </a:endParaRPr>
        </a:p>
      </dsp:txBody>
      <dsp:txXfrm rot="5400000">
        <a:off x="6264931" y="691276"/>
        <a:ext cx="1942000" cy="20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DF263-C88F-4C9C-A843-BBC0A6E8B2B3}">
      <dsp:nvSpPr>
        <dsp:cNvPr id="0" name=""/>
        <dsp:cNvSpPr/>
      </dsp:nvSpPr>
      <dsp:spPr>
        <a:xfrm>
          <a:off x="2968" y="489806"/>
          <a:ext cx="1785132" cy="692482"/>
        </a:xfrm>
        <a:prstGeom prst="rect">
          <a:avLst/>
        </a:prstGeom>
        <a:solidFill>
          <a:schemeClr val="bg1"/>
        </a:solidFill>
        <a:ln w="9525" cap="flat" cmpd="sng" algn="ctr">
          <a:solidFill>
            <a:schemeClr val="accent4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cap="small" baseline="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Oracle</a:t>
          </a:r>
          <a:endParaRPr lang="fr-FR" sz="2000" b="1" kern="1200" cap="small" baseline="0" dirty="0">
            <a:solidFill>
              <a:schemeClr val="accent1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68" y="489806"/>
        <a:ext cx="1785132" cy="692482"/>
      </dsp:txXfrm>
    </dsp:sp>
    <dsp:sp modelId="{2BC415F0-386E-42D3-BA59-1CFE2451E839}">
      <dsp:nvSpPr>
        <dsp:cNvPr id="0" name=""/>
        <dsp:cNvSpPr/>
      </dsp:nvSpPr>
      <dsp:spPr>
        <a:xfrm>
          <a:off x="2968" y="1182288"/>
          <a:ext cx="1785132" cy="2918036"/>
        </a:xfrm>
        <a:prstGeom prst="rect">
          <a:avLst/>
        </a:prstGeom>
        <a:solidFill>
          <a:schemeClr val="accent4">
            <a:lumMod val="75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08000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200" kern="1200" dirty="0" smtClean="0">
              <a:effectLst/>
            </a:rPr>
            <a:t>Montée de version Oracle 11.2</a:t>
          </a:r>
          <a:endParaRPr lang="fr-FR" sz="1200" kern="1200" dirty="0">
            <a:effectLst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200" kern="1200" dirty="0" smtClean="0">
              <a:effectLst/>
            </a:rPr>
            <a:t>Migration des serveurs AIX </a:t>
          </a:r>
          <a:r>
            <a:rPr lang="fr-FR" sz="1200" kern="1200" dirty="0" smtClean="0">
              <a:effectLst/>
              <a:sym typeface="Wingdings" panose="05000000000000000000" pitchFamily="2" charset="2"/>
            </a:rPr>
            <a:t> Linux</a:t>
          </a:r>
          <a:endParaRPr lang="fr-FR" sz="1200" kern="1200" dirty="0">
            <a:effectLst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200" kern="1200" dirty="0" smtClean="0">
              <a:effectLst/>
            </a:rPr>
            <a:t>Compression OLTP</a:t>
          </a:r>
          <a:endParaRPr lang="fr-FR" sz="1200" kern="1200" dirty="0">
            <a:effectLst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200" kern="1200" smtClean="0">
              <a:effectLst/>
            </a:rPr>
            <a:t>Défragmentation</a:t>
          </a:r>
          <a:endParaRPr lang="fr-FR" sz="1200" kern="1200" dirty="0">
            <a:effectLst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200" kern="1200" smtClean="0">
              <a:effectLst/>
            </a:rPr>
            <a:t>Partitionnement</a:t>
          </a:r>
          <a:endParaRPr lang="fr-FR" sz="1200" kern="1200" dirty="0">
            <a:effectLst/>
          </a:endParaRPr>
        </a:p>
      </dsp:txBody>
      <dsp:txXfrm>
        <a:off x="2968" y="1182288"/>
        <a:ext cx="1785132" cy="2918036"/>
      </dsp:txXfrm>
    </dsp:sp>
    <dsp:sp modelId="{E3EA8993-5381-4078-B924-DD493795E549}">
      <dsp:nvSpPr>
        <dsp:cNvPr id="0" name=""/>
        <dsp:cNvSpPr/>
      </dsp:nvSpPr>
      <dsp:spPr>
        <a:xfrm>
          <a:off x="2038020" y="489806"/>
          <a:ext cx="1785132" cy="692482"/>
        </a:xfrm>
        <a:prstGeom prst="rect">
          <a:avLst/>
        </a:prstGeom>
        <a:solidFill>
          <a:schemeClr val="bg1"/>
        </a:solidFill>
        <a:ln w="9525" cap="flat" cmpd="sng" algn="ctr">
          <a:solidFill>
            <a:srgbClr val="0070C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cap="small" baseline="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BWPM</a:t>
          </a:r>
          <a:endParaRPr lang="fr-FR" sz="2000" b="1" kern="1200" cap="small" baseline="0" dirty="0">
            <a:solidFill>
              <a:schemeClr val="accent1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38020" y="489806"/>
        <a:ext cx="1785132" cy="692482"/>
      </dsp:txXfrm>
    </dsp:sp>
    <dsp:sp modelId="{ABBFC458-7480-4773-BE06-517D6B95FDF8}">
      <dsp:nvSpPr>
        <dsp:cNvPr id="0" name=""/>
        <dsp:cNvSpPr/>
      </dsp:nvSpPr>
      <dsp:spPr>
        <a:xfrm>
          <a:off x="2038020" y="1182288"/>
          <a:ext cx="1785132" cy="2918036"/>
        </a:xfrm>
        <a:prstGeom prst="rect">
          <a:avLst/>
        </a:prstGeom>
        <a:solidFill>
          <a:srgbClr val="0070C0">
            <a:alpha val="90000"/>
          </a:srgbClr>
        </a:solidFill>
        <a:ln w="9525" cap="flat" cmpd="sng" algn="ctr">
          <a:solidFill>
            <a:schemeClr val="accent3">
              <a:tint val="40000"/>
              <a:alpha val="90000"/>
              <a:hueOff val="153484"/>
              <a:satOff val="-4457"/>
              <a:lumOff val="-6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08000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200" kern="1200" dirty="0" smtClean="0">
              <a:effectLst/>
            </a:rPr>
            <a:t>Montée de version BWPM 3.0.1 </a:t>
          </a:r>
          <a:r>
            <a:rPr lang="fr-FR" sz="1200" kern="1200" dirty="0" smtClean="0">
              <a:effectLst/>
              <a:sym typeface="Wingdings" panose="05000000000000000000" pitchFamily="2" charset="2"/>
            </a:rPr>
            <a:t></a:t>
          </a:r>
          <a:br>
            <a:rPr lang="fr-FR" sz="1200" kern="1200" dirty="0" smtClean="0">
              <a:effectLst/>
              <a:sym typeface="Wingdings" panose="05000000000000000000" pitchFamily="2" charset="2"/>
            </a:rPr>
          </a:br>
          <a:r>
            <a:rPr lang="fr-FR" sz="1200" kern="1200" dirty="0" smtClean="0">
              <a:effectLst/>
              <a:sym typeface="Wingdings" panose="05000000000000000000" pitchFamily="2" charset="2"/>
            </a:rPr>
            <a:t>BWPM 3.2</a:t>
          </a:r>
          <a:endParaRPr lang="fr-FR" sz="1200" kern="1200" dirty="0">
            <a:effectLst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200" kern="1200" dirty="0" smtClean="0">
              <a:effectLst/>
            </a:rPr>
            <a:t>Cette nouvelle version de BWPM sera installée sur les futurs serveurs Linux de </a:t>
          </a:r>
          <a:r>
            <a:rPr lang="fr-FR" sz="1200" kern="1200" dirty="0" err="1" smtClean="0">
              <a:effectLst/>
            </a:rPr>
            <a:t>Tibco</a:t>
          </a:r>
          <a:r>
            <a:rPr lang="fr-FR" sz="1200" kern="1200" dirty="0" smtClean="0">
              <a:effectLst/>
            </a:rPr>
            <a:t> Admin Intranet (pour redondance).</a:t>
          </a:r>
          <a:endParaRPr lang="fr-FR" sz="1200" kern="1200" dirty="0">
            <a:effectLst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200" kern="1200" smtClean="0">
              <a:effectLst/>
            </a:rPr>
            <a:t>Les 4 serveurs actuels (AIX) seront décommissionnés.</a:t>
          </a:r>
          <a:endParaRPr lang="fr-FR" sz="1200" kern="1200" dirty="0">
            <a:effectLst/>
          </a:endParaRPr>
        </a:p>
      </dsp:txBody>
      <dsp:txXfrm>
        <a:off x="2038020" y="1182288"/>
        <a:ext cx="1785132" cy="2918036"/>
      </dsp:txXfrm>
    </dsp:sp>
    <dsp:sp modelId="{24185993-E843-41FE-9885-BB7046A07B7F}">
      <dsp:nvSpPr>
        <dsp:cNvPr id="0" name=""/>
        <dsp:cNvSpPr/>
      </dsp:nvSpPr>
      <dsp:spPr>
        <a:xfrm>
          <a:off x="4073071" y="489806"/>
          <a:ext cx="1785132" cy="692482"/>
        </a:xfrm>
        <a:prstGeom prst="rect">
          <a:avLst/>
        </a:prstGeom>
        <a:solidFill>
          <a:schemeClr val="bg1"/>
        </a:solidFill>
        <a:ln w="9525" cap="flat" cmpd="sng" algn="ctr">
          <a:solidFill>
            <a:srgbClr val="FFC00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cap="small" baseline="0" dirty="0" err="1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Sportfire</a:t>
          </a:r>
          <a:endParaRPr lang="fr-FR" sz="2000" b="1" kern="1200" cap="small" baseline="0" dirty="0">
            <a:solidFill>
              <a:schemeClr val="accent1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73071" y="489806"/>
        <a:ext cx="1785132" cy="692482"/>
      </dsp:txXfrm>
    </dsp:sp>
    <dsp:sp modelId="{FBEF377B-A758-4A20-88B7-59559663C77F}">
      <dsp:nvSpPr>
        <dsp:cNvPr id="0" name=""/>
        <dsp:cNvSpPr/>
      </dsp:nvSpPr>
      <dsp:spPr>
        <a:xfrm>
          <a:off x="4073071" y="1182288"/>
          <a:ext cx="1785132" cy="2918036"/>
        </a:xfrm>
        <a:prstGeom prst="rect">
          <a:avLst/>
        </a:prstGeom>
        <a:solidFill>
          <a:srgbClr val="FFC000">
            <a:alpha val="90000"/>
          </a:srgbClr>
        </a:solidFill>
        <a:ln w="9525" cap="flat" cmpd="sng" algn="ctr">
          <a:solidFill>
            <a:schemeClr val="accent3">
              <a:tint val="40000"/>
              <a:alpha val="90000"/>
              <a:hueOff val="306968"/>
              <a:satOff val="-8913"/>
              <a:lumOff val="-12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08000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200" kern="1200" dirty="0" smtClean="0">
              <a:solidFill>
                <a:schemeClr val="accent1">
                  <a:lumMod val="50000"/>
                </a:schemeClr>
              </a:solidFill>
              <a:effectLst/>
            </a:rPr>
            <a:t>Montée de version </a:t>
          </a:r>
          <a:r>
            <a:rPr lang="fr-FR" sz="1200" kern="1200" dirty="0" err="1" smtClean="0">
              <a:solidFill>
                <a:schemeClr val="accent1">
                  <a:lumMod val="50000"/>
                </a:schemeClr>
              </a:solidFill>
              <a:effectLst/>
            </a:rPr>
            <a:t>Spotfire</a:t>
          </a:r>
          <a:r>
            <a:rPr lang="fr-FR" sz="1200" kern="1200" dirty="0" smtClean="0">
              <a:solidFill>
                <a:schemeClr val="accent1">
                  <a:lumMod val="50000"/>
                </a:schemeClr>
              </a:solidFill>
              <a:effectLst/>
            </a:rPr>
            <a:t> 7.0.1 </a:t>
          </a:r>
          <a:r>
            <a:rPr lang="fr-FR" sz="1200" kern="1200" dirty="0" smtClean="0">
              <a:solidFill>
                <a:schemeClr val="accent1">
                  <a:lumMod val="50000"/>
                </a:schemeClr>
              </a:solidFill>
              <a:effectLst/>
              <a:sym typeface="Wingdings" panose="05000000000000000000" pitchFamily="2" charset="2"/>
            </a:rPr>
            <a:t> 10.6.</a:t>
          </a:r>
          <a:endParaRPr lang="fr-FR" sz="1200" kern="1200" dirty="0">
            <a:solidFill>
              <a:schemeClr val="accent1">
                <a:lumMod val="50000"/>
              </a:schemeClr>
            </a:solidFill>
            <a:effectLst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200" kern="1200" dirty="0" smtClean="0">
              <a:solidFill>
                <a:schemeClr val="accent1">
                  <a:lumMod val="50000"/>
                </a:schemeClr>
              </a:solidFill>
              <a:effectLst/>
            </a:rPr>
            <a:t>Migration des serveurs Windows 8 </a:t>
          </a:r>
          <a:r>
            <a:rPr lang="fr-FR" sz="1200" kern="1200" dirty="0" smtClean="0">
              <a:solidFill>
                <a:schemeClr val="accent1">
                  <a:lumMod val="50000"/>
                </a:schemeClr>
              </a:solidFill>
              <a:effectLst/>
              <a:sym typeface="Wingdings" panose="05000000000000000000" pitchFamily="2" charset="2"/>
            </a:rPr>
            <a:t> Windows 2016</a:t>
          </a:r>
          <a:endParaRPr lang="fr-FR" sz="1200" kern="1200" dirty="0">
            <a:solidFill>
              <a:schemeClr val="accent1">
                <a:lumMod val="50000"/>
              </a:schemeClr>
            </a:solidFill>
            <a:effectLst/>
          </a:endParaRPr>
        </a:p>
      </dsp:txBody>
      <dsp:txXfrm>
        <a:off x="4073071" y="1182288"/>
        <a:ext cx="1785132" cy="2918036"/>
      </dsp:txXfrm>
    </dsp:sp>
    <dsp:sp modelId="{64E33989-8F76-46C4-9677-DD350259DA3D}">
      <dsp:nvSpPr>
        <dsp:cNvPr id="0" name=""/>
        <dsp:cNvSpPr/>
      </dsp:nvSpPr>
      <dsp:spPr>
        <a:xfrm>
          <a:off x="6108123" y="489806"/>
          <a:ext cx="1785132" cy="692482"/>
        </a:xfrm>
        <a:prstGeom prst="rect">
          <a:avLst/>
        </a:prstGeom>
        <a:solidFill>
          <a:schemeClr val="bg1"/>
        </a:solidFill>
        <a:ln w="9525" cap="flat" cmpd="sng" algn="ctr">
          <a:solidFill>
            <a:srgbClr val="C0000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cap="small" baseline="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Migration Tibco</a:t>
          </a:r>
          <a:endParaRPr lang="fr-FR" sz="2000" b="1" kern="1200" cap="small" baseline="0" dirty="0">
            <a:solidFill>
              <a:schemeClr val="accent1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08123" y="489806"/>
        <a:ext cx="1785132" cy="692482"/>
      </dsp:txXfrm>
    </dsp:sp>
    <dsp:sp modelId="{F0DAE7FF-13F2-4C9A-8E74-83B39A4AA103}">
      <dsp:nvSpPr>
        <dsp:cNvPr id="0" name=""/>
        <dsp:cNvSpPr/>
      </dsp:nvSpPr>
      <dsp:spPr>
        <a:xfrm>
          <a:off x="6108123" y="1182288"/>
          <a:ext cx="1785132" cy="2918036"/>
        </a:xfrm>
        <a:prstGeom prst="rect">
          <a:avLst/>
        </a:prstGeom>
        <a:solidFill>
          <a:srgbClr val="C00000">
            <a:alpha val="90000"/>
          </a:srgbClr>
        </a:solidFill>
        <a:ln w="9525" cap="flat" cmpd="sng" algn="ctr">
          <a:solidFill>
            <a:schemeClr val="accent3">
              <a:tint val="40000"/>
              <a:alpha val="90000"/>
              <a:hueOff val="460453"/>
              <a:satOff val="-13370"/>
              <a:lumOff val="-18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08000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200" kern="1200" dirty="0" smtClean="0">
              <a:effectLst/>
            </a:rPr>
            <a:t>Montée de version de tous les composants </a:t>
          </a:r>
          <a:r>
            <a:rPr lang="fr-FR" sz="1200" kern="1200" dirty="0" err="1" smtClean="0">
              <a:effectLst/>
            </a:rPr>
            <a:t>Tibco</a:t>
          </a:r>
          <a:r>
            <a:rPr lang="fr-FR" sz="1200" kern="1200" dirty="0" smtClean="0">
              <a:effectLst/>
            </a:rPr>
            <a:t> </a:t>
          </a:r>
          <a:r>
            <a:rPr lang="fr-FR" sz="1200" kern="1200" dirty="0" smtClean="0">
              <a:effectLst/>
              <a:sym typeface="Wingdings" panose="05000000000000000000" pitchFamily="2" charset="2"/>
            </a:rPr>
            <a:t> </a:t>
          </a:r>
          <a:r>
            <a:rPr lang="fr-FR" sz="1200" kern="1200" dirty="0" smtClean="0">
              <a:effectLst/>
            </a:rPr>
            <a:t>version cible à définir.</a:t>
          </a:r>
          <a:endParaRPr lang="fr-FR" sz="1200" kern="1200" dirty="0">
            <a:effectLst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200" kern="1200" smtClean="0">
              <a:effectLst/>
            </a:rPr>
            <a:t>Migration de tous les serveurs actuels du bus Intranet en AIX </a:t>
          </a:r>
          <a:r>
            <a:rPr lang="fr-FR" sz="1200" kern="1200" smtClean="0">
              <a:effectLst/>
              <a:sym typeface="Wingdings" panose="05000000000000000000" pitchFamily="2" charset="2"/>
            </a:rPr>
            <a:t> Linux (Cloud).</a:t>
          </a:r>
          <a:endParaRPr lang="fr-FR" sz="1200" kern="1200" dirty="0" smtClean="0">
            <a:effectLst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fr-FR" sz="1200" b="1" kern="1200" smtClean="0">
              <a:effectLst/>
            </a:rPr>
            <a:t>/!\ EMS : </a:t>
          </a:r>
          <a:r>
            <a:rPr lang="fr-FR" sz="1200" kern="1200" smtClean="0">
              <a:effectLst/>
            </a:rPr>
            <a:t>Si aucune solution satisfaisante n’est trouvée pour remplacer le GPFS (AIX) sous Linux, les serveurs de l’EMS resteront sous AIX et ne seront pas migrés.</a:t>
          </a:r>
          <a:endParaRPr lang="fr-FR" sz="1200" kern="1200" dirty="0">
            <a:effectLst/>
          </a:endParaRPr>
        </a:p>
      </dsp:txBody>
      <dsp:txXfrm>
        <a:off x="6108123" y="1182288"/>
        <a:ext cx="1785132" cy="2918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607761F6-B668-4E39-A2E1-CE77A1E21345}" type="datetimeFigureOut">
              <a:rPr lang="fr-FR" smtClean="0"/>
              <a:t>23/12/2019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3F6E64AB-C721-4AC3-A5B5-5CB7A3D2574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8328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2F6752-9739-4B6D-B16D-A8339EB0B0CC}" type="datetimeFigureOut">
              <a:rPr lang="fr-FR"/>
              <a:pPr>
                <a:defRPr/>
              </a:pPr>
              <a:t>23/12/2019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6103DE-DCF4-472E-88AA-9A8BC6D3C743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31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103DE-DCF4-472E-88AA-9A8BC6D3C743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26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103DE-DCF4-472E-88AA-9A8BC6D3C743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76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103DE-DCF4-472E-88AA-9A8BC6D3C743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731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103DE-DCF4-472E-88AA-9A8BC6D3C743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562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103DE-DCF4-472E-88AA-9A8BC6D3C743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900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103DE-DCF4-472E-88AA-9A8BC6D3C743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021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6103DE-DCF4-472E-88AA-9A8BC6D3C743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37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chart" Target="../charts/chart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hristineB\Desktop\Imag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255\Private\new3\IMG_5824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8"/>
          <a:stretch/>
        </p:blipFill>
        <p:spPr bwMode="auto">
          <a:xfrm>
            <a:off x="0" y="0"/>
            <a:ext cx="9144000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 dirty="0" smtClean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br>
              <a:rPr lang="fr-FR" dirty="0" smtClean="0"/>
            </a:br>
            <a:r>
              <a:rPr lang="fr-FR" dirty="0" smtClean="0"/>
              <a:t>sur 2 lignes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 smtClean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 smtClean="0"/>
              <a:t>Lieu, 00/00/2015</a:t>
            </a: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4"/>
          <a:srcRect t="8046"/>
          <a:stretch/>
        </p:blipFill>
        <p:spPr>
          <a:xfrm>
            <a:off x="107504" y="5736569"/>
            <a:ext cx="3893338" cy="86078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508104" y="6021288"/>
            <a:ext cx="3236516" cy="22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1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" y="0"/>
            <a:ext cx="9141693" cy="68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 userDrawn="1"/>
        </p:nvSpPr>
        <p:spPr>
          <a:xfrm>
            <a:off x="2743225" y="1806724"/>
            <a:ext cx="3636000" cy="31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324000" tIns="216000" rIns="0" bIns="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fr-FR" sz="5600" b="0" i="0" u="none" strike="noStrike" baseline="0" dirty="0" smtClean="0">
                <a:solidFill>
                  <a:srgbClr val="FFFFFF"/>
                </a:solidFill>
                <a:latin typeface="+mj-lt"/>
              </a:rPr>
              <a:t>MERCI</a:t>
            </a:r>
          </a:p>
          <a:p>
            <a:pPr algn="l"/>
            <a:r>
              <a:rPr lang="fr-FR" sz="2400" b="0" i="0" u="none" strike="noStrike" baseline="0" dirty="0" smtClean="0">
                <a:solidFill>
                  <a:srgbClr val="FFFFFF"/>
                </a:solidFill>
                <a:latin typeface="+mj-lt"/>
              </a:rPr>
              <a:t>BNP PARIBAS CARDIF</a:t>
            </a:r>
          </a:p>
          <a:p>
            <a:pPr algn="l"/>
            <a:r>
              <a:rPr lang="fr-FR" sz="2000" b="0" i="0" u="none" strike="noStrike" baseline="0" dirty="0" smtClean="0">
                <a:solidFill>
                  <a:srgbClr val="FFFFFF"/>
                </a:solidFill>
                <a:latin typeface="+mj-lt"/>
              </a:rPr>
              <a:t>8, rue du Port</a:t>
            </a:r>
          </a:p>
          <a:p>
            <a:pPr algn="l"/>
            <a:r>
              <a:rPr lang="fr-FR" sz="2000" b="0" i="0" u="none" strike="noStrike" baseline="0" dirty="0" smtClean="0">
                <a:solidFill>
                  <a:srgbClr val="FFFFFF"/>
                </a:solidFill>
                <a:latin typeface="+mj-lt"/>
              </a:rPr>
              <a:t>92728 Nanterre Cedex</a:t>
            </a:r>
          </a:p>
          <a:p>
            <a:pPr algn="l"/>
            <a:r>
              <a:rPr lang="fr-FR" sz="2000" b="0" i="0" u="none" strike="noStrike" baseline="0" dirty="0" smtClean="0">
                <a:solidFill>
                  <a:srgbClr val="FFFFFF"/>
                </a:solidFill>
                <a:latin typeface="+mj-lt"/>
              </a:rPr>
              <a:t>Tél. : +33 (0)1 41 42 83 00</a:t>
            </a:r>
          </a:p>
          <a:p>
            <a:pPr algn="l"/>
            <a:r>
              <a:rPr lang="fr-FR" sz="3000" b="0" i="0" u="none" strike="noStrike" baseline="0" dirty="0" smtClean="0">
                <a:solidFill>
                  <a:srgbClr val="FFFFFF"/>
                </a:solidFill>
                <a:latin typeface="+mj-lt"/>
              </a:rPr>
              <a:t>bnpparibascardif.com</a:t>
            </a:r>
            <a:endParaRPr lang="fr-FR" sz="3000" b="0" dirty="0" smtClean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6070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Couleurs</a:t>
            </a:r>
            <a:endParaRPr lang="fr-FR" dirty="0"/>
          </a:p>
        </p:txBody>
      </p:sp>
      <p:sp>
        <p:nvSpPr>
          <p:cNvPr id="26" name="Text Box 3"/>
          <p:cNvSpPr txBox="1">
            <a:spLocks noChangeArrowheads="1"/>
          </p:cNvSpPr>
          <p:nvPr userDrawn="1"/>
        </p:nvSpPr>
        <p:spPr bwMode="auto">
          <a:xfrm>
            <a:off x="1908176" y="3761210"/>
            <a:ext cx="727075" cy="723906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115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175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 userDrawn="1"/>
        </p:nvSpPr>
        <p:spPr bwMode="auto">
          <a:xfrm>
            <a:off x="1908176" y="1552968"/>
            <a:ext cx="727075" cy="723904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220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 userDrawn="1"/>
        </p:nvSpPr>
        <p:spPr bwMode="auto">
          <a:xfrm>
            <a:off x="3854451" y="1552968"/>
            <a:ext cx="727075" cy="723904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080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 userDrawn="1"/>
        </p:nvSpPr>
        <p:spPr bwMode="auto">
          <a:xfrm>
            <a:off x="3854451" y="2657089"/>
            <a:ext cx="727075" cy="723904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030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 userDrawn="1"/>
        </p:nvSpPr>
        <p:spPr bwMode="auto">
          <a:xfrm>
            <a:off x="3854451" y="3761210"/>
            <a:ext cx="727075" cy="723906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030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 userDrawn="1"/>
        </p:nvSpPr>
        <p:spPr bwMode="auto">
          <a:xfrm>
            <a:off x="3854451" y="4865334"/>
            <a:ext cx="727075" cy="723906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125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050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 userDrawn="1"/>
        </p:nvSpPr>
        <p:spPr bwMode="auto">
          <a:xfrm>
            <a:off x="5726114" y="1552968"/>
            <a:ext cx="727075" cy="723904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170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 userDrawn="1"/>
        </p:nvSpPr>
        <p:spPr bwMode="auto">
          <a:xfrm>
            <a:off x="5726114" y="2657089"/>
            <a:ext cx="727075" cy="723904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115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 userDrawn="1"/>
        </p:nvSpPr>
        <p:spPr bwMode="auto">
          <a:xfrm>
            <a:off x="5726114" y="3761210"/>
            <a:ext cx="727075" cy="723906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090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35" name="Text Box 12"/>
          <p:cNvSpPr txBox="1">
            <a:spLocks noChangeArrowheads="1"/>
          </p:cNvSpPr>
          <p:nvPr userDrawn="1"/>
        </p:nvSpPr>
        <p:spPr bwMode="auto">
          <a:xfrm>
            <a:off x="1908176" y="4865334"/>
            <a:ext cx="727075" cy="723906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090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155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 userDrawn="1"/>
        </p:nvSpPr>
        <p:spPr bwMode="auto">
          <a:xfrm>
            <a:off x="1908176" y="2657089"/>
            <a:ext cx="727075" cy="723904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195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 userDrawn="1"/>
        </p:nvSpPr>
        <p:spPr bwMode="auto">
          <a:xfrm>
            <a:off x="5726114" y="4865334"/>
            <a:ext cx="727075" cy="723906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145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070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 userDrawn="1"/>
        </p:nvSpPr>
        <p:spPr bwMode="auto">
          <a:xfrm>
            <a:off x="7435851" y="4865334"/>
            <a:ext cx="727075" cy="723906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164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074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673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Création des graphiques</a:t>
            </a:r>
            <a:endParaRPr lang="fr-FR" dirty="0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6306705" y="5009350"/>
            <a:ext cx="576064" cy="435874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V 115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B 175</a:t>
            </a: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4411206" y="5013176"/>
            <a:ext cx="576064" cy="435872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B 220</a:t>
            </a: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5043260" y="5013176"/>
            <a:ext cx="576064" cy="435872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800" dirty="0">
                <a:solidFill>
                  <a:schemeClr val="tx2"/>
                </a:solidFill>
              </a:rPr>
              <a:t>R 240</a:t>
            </a:r>
          </a:p>
          <a:p>
            <a:pPr algn="ctr"/>
            <a:r>
              <a:rPr lang="fr-FR" altLang="fr-FR" sz="800" dirty="0">
                <a:solidFill>
                  <a:schemeClr val="tx2"/>
                </a:solidFill>
              </a:rPr>
              <a:t>V 240</a:t>
            </a:r>
          </a:p>
          <a:p>
            <a:pPr algn="ctr"/>
            <a:r>
              <a:rPr lang="fr-FR" altLang="fr-FR" sz="800" dirty="0">
                <a:solidFill>
                  <a:schemeClr val="tx2"/>
                </a:solidFill>
              </a:rPr>
              <a:t>B 080</a:t>
            </a:r>
          </a:p>
        </p:txBody>
      </p:sp>
      <p:sp>
        <p:nvSpPr>
          <p:cNvPr id="14" name="Text Box 6"/>
          <p:cNvSpPr txBox="1">
            <a:spLocks noChangeArrowheads="1"/>
          </p:cNvSpPr>
          <p:nvPr userDrawn="1"/>
        </p:nvSpPr>
        <p:spPr bwMode="auto">
          <a:xfrm>
            <a:off x="5043260" y="5517232"/>
            <a:ext cx="576064" cy="435872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B 030</a:t>
            </a:r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6938759" y="5009350"/>
            <a:ext cx="576064" cy="435874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B 030</a:t>
            </a:r>
          </a:p>
        </p:txBody>
      </p:sp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6938759" y="5517232"/>
            <a:ext cx="576064" cy="435874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V 125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B 050</a:t>
            </a:r>
          </a:p>
        </p:txBody>
      </p:sp>
      <p:sp>
        <p:nvSpPr>
          <p:cNvPr id="17" name="Text Box 9"/>
          <p:cNvSpPr txBox="1">
            <a:spLocks noChangeArrowheads="1"/>
          </p:cNvSpPr>
          <p:nvPr userDrawn="1"/>
        </p:nvSpPr>
        <p:spPr bwMode="auto">
          <a:xfrm>
            <a:off x="5682943" y="5013176"/>
            <a:ext cx="576064" cy="435872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B 170</a:t>
            </a:r>
          </a:p>
        </p:txBody>
      </p:sp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5682943" y="5517232"/>
            <a:ext cx="576064" cy="435872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B 115</a:t>
            </a:r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7578442" y="5009350"/>
            <a:ext cx="576064" cy="435874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B 090</a:t>
            </a: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6306705" y="5517232"/>
            <a:ext cx="576064" cy="435874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V 090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B 155</a:t>
            </a:r>
          </a:p>
        </p:txBody>
      </p:sp>
      <p:sp>
        <p:nvSpPr>
          <p:cNvPr id="21" name="Text Box 13"/>
          <p:cNvSpPr txBox="1">
            <a:spLocks noChangeArrowheads="1"/>
          </p:cNvSpPr>
          <p:nvPr userDrawn="1"/>
        </p:nvSpPr>
        <p:spPr bwMode="auto">
          <a:xfrm>
            <a:off x="4411206" y="5517232"/>
            <a:ext cx="576064" cy="435872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V 165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B 195</a:t>
            </a:r>
          </a:p>
        </p:txBody>
      </p:sp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7578442" y="5517232"/>
            <a:ext cx="576064" cy="435874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V 145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B 070</a:t>
            </a:r>
          </a:p>
        </p:txBody>
      </p:sp>
      <p:sp>
        <p:nvSpPr>
          <p:cNvPr id="23" name="Text Box 15"/>
          <p:cNvSpPr txBox="1">
            <a:spLocks noChangeArrowheads="1"/>
          </p:cNvSpPr>
          <p:nvPr userDrawn="1"/>
        </p:nvSpPr>
        <p:spPr bwMode="auto">
          <a:xfrm>
            <a:off x="8226514" y="5522210"/>
            <a:ext cx="576064" cy="435874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V 164</a:t>
            </a:r>
          </a:p>
          <a:p>
            <a:pPr algn="ctr"/>
            <a:r>
              <a:rPr lang="fr-FR" altLang="fr-FR" sz="800" dirty="0">
                <a:solidFill>
                  <a:schemeClr val="bg1"/>
                </a:solidFill>
              </a:rPr>
              <a:t>B 074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348711" y="934230"/>
            <a:ext cx="3935257" cy="110984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fr-FR" sz="1100" b="1" u="sng" noProof="0" dirty="0" smtClean="0">
                <a:solidFill>
                  <a:schemeClr val="tx1"/>
                </a:solidFill>
              </a:rPr>
              <a:t>CRÉER DES GRAPHIQUES CHARTÉS</a:t>
            </a: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fr-FR" sz="1000" b="0" u="none" noProof="0" dirty="0" smtClean="0">
                <a:solidFill>
                  <a:schemeClr val="tx1"/>
                </a:solidFill>
              </a:rPr>
              <a:t>créer votre graphique sur cette slide </a:t>
            </a: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fr-FR" sz="1000" b="0" u="none" noProof="0" dirty="0" smtClean="0">
                <a:solidFill>
                  <a:schemeClr val="tx1"/>
                </a:solidFill>
              </a:rPr>
              <a:t>copier/coller à l’emplacement souhaité</a:t>
            </a:r>
          </a:p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fr-FR" sz="500" b="0" u="none" noProof="0" dirty="0" smtClean="0">
              <a:solidFill>
                <a:schemeClr val="tx1"/>
              </a:solidFill>
            </a:endParaRPr>
          </a:p>
          <a:p>
            <a:pPr marL="0" indent="0" algn="l">
              <a:lnSpc>
                <a:spcPct val="100000"/>
              </a:lnSpc>
              <a:buFont typeface="Courier New" panose="02070309020205020404" pitchFamily="49" charset="0"/>
              <a:buNone/>
            </a:pPr>
            <a:r>
              <a:rPr lang="fr-FR" sz="1000" b="0" u="none" noProof="0" dirty="0" smtClean="0">
                <a:solidFill>
                  <a:schemeClr val="tx1"/>
                </a:solidFill>
              </a:rPr>
              <a:t>ATTENTION : les graphiques prédéfinis par Microsoft ne correspondent pas forcément à votre charte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fr-FR" sz="1200" u="none" noProof="0" dirty="0" smtClean="0">
              <a:solidFill>
                <a:schemeClr val="tx1"/>
              </a:solidFill>
            </a:endParaRPr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sz="quarter" idx="13"/>
          </p:nvPr>
        </p:nvSpPr>
        <p:spPr>
          <a:xfrm>
            <a:off x="4713876" y="1052736"/>
            <a:ext cx="4086672" cy="2641639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fr-FR" dirty="0" smtClean="0"/>
              <a:t>Cliquez sur l'icône pour ajouter un graphique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00" y="2081111"/>
            <a:ext cx="1545704" cy="252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 userDrawn="1"/>
        </p:nvSpPr>
        <p:spPr>
          <a:xfrm>
            <a:off x="1907704" y="3068960"/>
            <a:ext cx="2376264" cy="153925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fr-FR" sz="1100" b="1" u="sng" noProof="0" dirty="0" smtClean="0">
                <a:solidFill>
                  <a:schemeClr val="tx1"/>
                </a:solidFill>
              </a:rPr>
              <a:t>Clic droit sur le graphique</a:t>
            </a:r>
          </a:p>
          <a:p>
            <a:pPr marL="171450" marR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fr-FR" sz="1000" b="0" u="none" noProof="0" dirty="0" smtClean="0">
                <a:solidFill>
                  <a:schemeClr val="tx1"/>
                </a:solidFill>
              </a:rPr>
              <a:t>choisir la zone à modifier</a:t>
            </a:r>
          </a:p>
          <a:p>
            <a:pPr marL="171450" marR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fr-FR" sz="1000" b="0" u="none" noProof="0" dirty="0" smtClean="0">
                <a:solidFill>
                  <a:schemeClr val="tx1"/>
                </a:solidFill>
              </a:rPr>
              <a:t>utiliser :</a:t>
            </a:r>
          </a:p>
          <a:p>
            <a:pPr marL="360363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000" b="0" u="none" noProof="0" dirty="0" smtClean="0">
                <a:solidFill>
                  <a:schemeClr val="tx1"/>
                </a:solidFill>
              </a:rPr>
              <a:t>taille de police</a:t>
            </a:r>
          </a:p>
          <a:p>
            <a:pPr marL="360363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000" b="0" u="none" noProof="0" dirty="0" smtClean="0">
                <a:solidFill>
                  <a:schemeClr val="tx1"/>
                </a:solidFill>
              </a:rPr>
              <a:t>couleur remplissage</a:t>
            </a:r>
          </a:p>
          <a:p>
            <a:pPr marL="360363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000" b="0" u="none" noProof="0" dirty="0" smtClean="0">
                <a:solidFill>
                  <a:schemeClr val="tx1"/>
                </a:solidFill>
              </a:rPr>
              <a:t>couleur contour</a:t>
            </a: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lang="fr-FR" sz="1000" b="1" u="none" noProof="0" dirty="0" smtClean="0">
                <a:solidFill>
                  <a:schemeClr val="tx1"/>
                </a:solidFill>
              </a:rPr>
              <a:t>Tester sur le graphique ci-dessous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fr-FR" sz="1200" u="none" noProof="0" dirty="0" smtClean="0">
              <a:solidFill>
                <a:schemeClr val="tx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80277"/>
            <a:ext cx="1153290" cy="94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898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Graphiques</a:t>
            </a:r>
            <a:endParaRPr lang="fr-FR" dirty="0"/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14656101"/>
              </p:ext>
            </p:extLst>
          </p:nvPr>
        </p:nvGraphicFramePr>
        <p:xfrm>
          <a:off x="5014001" y="1579855"/>
          <a:ext cx="3411537" cy="200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000460499"/>
              </p:ext>
            </p:extLst>
          </p:nvPr>
        </p:nvGraphicFramePr>
        <p:xfrm>
          <a:off x="1763688" y="3982304"/>
          <a:ext cx="221523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50280340"/>
              </p:ext>
            </p:extLst>
          </p:nvPr>
        </p:nvGraphicFramePr>
        <p:xfrm>
          <a:off x="1031347" y="1563691"/>
          <a:ext cx="3514981" cy="186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839788" y="1221194"/>
            <a:ext cx="34972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5"/>
              </a:buBlip>
            </a:pPr>
            <a:r>
              <a:rPr lang="fr-FR" altLang="fr-FR" sz="1600" dirty="0">
                <a:solidFill>
                  <a:schemeClr val="tx1"/>
                </a:solidFill>
                <a:latin typeface="+mn-lt"/>
              </a:rPr>
              <a:t>Graphique 1</a:t>
            </a: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5014913" y="121357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5"/>
              </a:buBlip>
            </a:pPr>
            <a:r>
              <a:rPr lang="fr-FR" altLang="fr-FR" sz="1600" dirty="0">
                <a:solidFill>
                  <a:schemeClr val="tx1"/>
                </a:solidFill>
                <a:latin typeface="+mn-lt"/>
              </a:rPr>
              <a:t>Graphique 2</a:t>
            </a:r>
          </a:p>
        </p:txBody>
      </p:sp>
      <p:sp>
        <p:nvSpPr>
          <p:cNvPr id="14" name="Text Box 6"/>
          <p:cNvSpPr txBox="1">
            <a:spLocks noChangeArrowheads="1"/>
          </p:cNvSpPr>
          <p:nvPr userDrawn="1"/>
        </p:nvSpPr>
        <p:spPr bwMode="auto">
          <a:xfrm>
            <a:off x="839788" y="377008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5"/>
              </a:buBlip>
            </a:pPr>
            <a:r>
              <a:rPr lang="fr-FR" altLang="fr-FR" sz="1600" dirty="0">
                <a:solidFill>
                  <a:schemeClr val="tx1"/>
                </a:solidFill>
                <a:latin typeface="+mn-lt"/>
              </a:rPr>
              <a:t>Graphique 3</a:t>
            </a:r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839788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fr-FR" altLang="fr-FR" sz="1000" i="1" dirty="0">
                <a:solidFill>
                  <a:schemeClr val="tx1"/>
                </a:solidFill>
              </a:rPr>
              <a:t>in €mn</a:t>
            </a:r>
          </a:p>
        </p:txBody>
      </p:sp>
      <p:sp>
        <p:nvSpPr>
          <p:cNvPr id="16" name="Text Box 7"/>
          <p:cNvSpPr txBox="1">
            <a:spLocks noChangeArrowheads="1"/>
          </p:cNvSpPr>
          <p:nvPr userDrawn="1"/>
        </p:nvSpPr>
        <p:spPr bwMode="auto">
          <a:xfrm>
            <a:off x="5014001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fr-FR" altLang="fr-FR" sz="1000" i="1" dirty="0">
                <a:solidFill>
                  <a:schemeClr val="tx1"/>
                </a:solidFill>
              </a:rPr>
              <a:t>in €mn</a:t>
            </a:r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839788" y="4130608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fr-FR" altLang="fr-FR" sz="1000" i="1" dirty="0">
                <a:solidFill>
                  <a:schemeClr val="tx1"/>
                </a:solidFill>
              </a:rPr>
              <a:t>in €mn</a:t>
            </a:r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39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Tableau</a:t>
            </a:r>
            <a:endParaRPr lang="fr-FR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4065378" y="2368376"/>
            <a:ext cx="1368000" cy="2796540"/>
          </a:xfrm>
          <a:prstGeom prst="rect">
            <a:avLst/>
          </a:prstGeom>
          <a:solidFill>
            <a:srgbClr val="D2DCAA"/>
          </a:solidFill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auto">
          <a:xfrm>
            <a:off x="4067176" y="1566371"/>
            <a:ext cx="1368425" cy="72771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5543551" y="1566371"/>
            <a:ext cx="1368425" cy="72771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7019926" y="1566371"/>
            <a:ext cx="1368425" cy="72771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auto">
          <a:xfrm>
            <a:off x="323528" y="2374090"/>
            <a:ext cx="8047361" cy="609600"/>
          </a:xfrm>
          <a:prstGeom prst="rect">
            <a:avLst/>
          </a:prstGeom>
          <a:noFill/>
          <a:ln w="28575">
            <a:solidFill>
              <a:srgbClr val="D2DC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323528" y="3099896"/>
            <a:ext cx="8047361" cy="609600"/>
          </a:xfrm>
          <a:prstGeom prst="rect">
            <a:avLst/>
          </a:prstGeom>
          <a:noFill/>
          <a:ln w="28575">
            <a:solidFill>
              <a:srgbClr val="D2DC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323528" y="3825700"/>
            <a:ext cx="8047361" cy="609600"/>
          </a:xfrm>
          <a:prstGeom prst="rect">
            <a:avLst/>
          </a:prstGeom>
          <a:noFill/>
          <a:ln w="28575">
            <a:solidFill>
              <a:srgbClr val="D2DC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19" name="Rectangle 10"/>
          <p:cNvSpPr>
            <a:spLocks noChangeArrowheads="1"/>
          </p:cNvSpPr>
          <p:nvPr userDrawn="1"/>
        </p:nvSpPr>
        <p:spPr bwMode="auto">
          <a:xfrm>
            <a:off x="323528" y="4551506"/>
            <a:ext cx="8047361" cy="609600"/>
          </a:xfrm>
          <a:prstGeom prst="rect">
            <a:avLst/>
          </a:prstGeom>
          <a:noFill/>
          <a:ln w="28575">
            <a:solidFill>
              <a:srgbClr val="D2DC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66013113"/>
              </p:ext>
            </p:extLst>
          </p:nvPr>
        </p:nvGraphicFramePr>
        <p:xfrm>
          <a:off x="611188" y="1374775"/>
          <a:ext cx="7921625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" name="Feuille de calcul" r:id="rId3" imgW="7639089" imgH="3438450" progId="Excel.Sheet.8">
                  <p:embed/>
                </p:oleObj>
              </mc:Choice>
              <mc:Fallback>
                <p:oleObj name="Feuille de calcul" r:id="rId3" imgW="7639089" imgH="34384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74775"/>
                        <a:ext cx="7921625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445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F0A8-39A4-4994-A9D0-6ED5F1EC682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F0A8-39A4-4994-A9D0-6ED5F1EC682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F0A8-39A4-4994-A9D0-6ED5F1EC682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F0A8-39A4-4994-A9D0-6ED5F1EC682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16" y="2132856"/>
            <a:ext cx="446745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8" r="9471" b="27572"/>
          <a:stretch/>
        </p:blipFill>
        <p:spPr bwMode="auto">
          <a:xfrm>
            <a:off x="587229" y="4682548"/>
            <a:ext cx="1912690" cy="15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48711" y="4551717"/>
            <a:ext cx="2376264" cy="24543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0" b="1" dirty="0" smtClean="0">
                <a:solidFill>
                  <a:schemeClr val="accent6"/>
                </a:solidFill>
                <a:sym typeface="Wingdings 3"/>
              </a:rPr>
              <a:t></a:t>
            </a:r>
            <a:r>
              <a:rPr lang="fr-FR" sz="1400" dirty="0" smtClean="0">
                <a:solidFill>
                  <a:schemeClr val="bg1"/>
                </a:solidFill>
                <a:sym typeface="Wingdings 3"/>
              </a:rPr>
              <a:t>   </a:t>
            </a:r>
            <a:r>
              <a:rPr lang="fr-FR" sz="1400" dirty="0" smtClean="0">
                <a:solidFill>
                  <a:schemeClr val="bg1"/>
                </a:solidFill>
              </a:rPr>
              <a:t>A NE PAS FAIRE  </a:t>
            </a:r>
            <a:r>
              <a:rPr lang="fr-FR" sz="1800" b="1" dirty="0" smtClean="0">
                <a:solidFill>
                  <a:schemeClr val="accent6"/>
                </a:solidFill>
                <a:sym typeface="Wingdings 3"/>
              </a:rPr>
              <a:t></a:t>
            </a:r>
            <a:endParaRPr lang="fr-FR" sz="1800" dirty="0" smtClean="0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48710" y="332656"/>
            <a:ext cx="3719233" cy="4104456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6213" indent="0" algn="l">
              <a:lnSpc>
                <a:spcPct val="120000"/>
              </a:lnSpc>
            </a:pPr>
            <a:r>
              <a:rPr lang="fr-FR" sz="1200" b="1" u="sng" noProof="0" dirty="0" smtClean="0">
                <a:solidFill>
                  <a:schemeClr val="tx1"/>
                </a:solidFill>
              </a:rPr>
              <a:t>COMMENT INSÉRER UNE IMAGE DE FOND SUR UNE SLIDE QUI CONTIENT DES FORMES PRÉDÉFINIES?</a:t>
            </a:r>
          </a:p>
          <a:p>
            <a:pPr marL="176213" indent="0" algn="l">
              <a:lnSpc>
                <a:spcPct val="120000"/>
              </a:lnSpc>
            </a:pPr>
            <a:endParaRPr lang="fr-FR" sz="1200" u="sng" noProof="0" dirty="0" smtClean="0">
              <a:solidFill>
                <a:schemeClr val="tx1"/>
              </a:solidFill>
            </a:endParaRP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fr-FR" sz="1200" u="none" noProof="0" dirty="0" smtClean="0">
                <a:solidFill>
                  <a:schemeClr val="tx1"/>
                </a:solidFill>
              </a:rPr>
              <a:t>Affichage </a:t>
            </a:r>
            <a:r>
              <a:rPr lang="fr-FR" sz="1200" u="none" noProof="0" dirty="0" smtClean="0">
                <a:solidFill>
                  <a:schemeClr val="tx1"/>
                </a:solidFill>
                <a:sym typeface="Wingdings 3"/>
              </a:rPr>
              <a:t> Masque des diapositives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fr-FR" sz="1200" u="none" noProof="0" dirty="0" smtClean="0">
                <a:solidFill>
                  <a:schemeClr val="tx1"/>
                </a:solidFill>
                <a:sym typeface="Wingdings 3"/>
              </a:rPr>
              <a:t>Aller</a:t>
            </a:r>
            <a:r>
              <a:rPr lang="fr-FR" sz="1200" u="none" baseline="0" noProof="0" dirty="0" smtClean="0">
                <a:solidFill>
                  <a:schemeClr val="tx1"/>
                </a:solidFill>
                <a:sym typeface="Wingdings 3"/>
              </a:rPr>
              <a:t> sur la slide concernée</a:t>
            </a:r>
            <a:endParaRPr lang="fr-FR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fr-FR" sz="1200" u="none" noProof="0" dirty="0" smtClean="0">
                <a:solidFill>
                  <a:schemeClr val="tx1"/>
                </a:solidFill>
                <a:sym typeface="Wingdings 3"/>
              </a:rPr>
              <a:t>Insérer le visuel sur la slide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fr-FR" sz="1200" u="none" noProof="0" dirty="0" smtClean="0">
                <a:solidFill>
                  <a:schemeClr val="tx1"/>
                </a:solidFill>
                <a:sym typeface="Wingdings 3"/>
              </a:rPr>
              <a:t>Le positionner en arrière-plan</a:t>
            </a:r>
          </a:p>
          <a:p>
            <a:pPr marL="360363" marR="0" indent="-1841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611313" algn="l"/>
              </a:tabLst>
              <a:defRPr/>
            </a:pPr>
            <a:r>
              <a:rPr lang="fr-FR" sz="1200" u="none" noProof="0" dirty="0" smtClean="0">
                <a:solidFill>
                  <a:schemeClr val="tx1"/>
                </a:solidFill>
                <a:sym typeface="Wingdings 3"/>
              </a:rPr>
              <a:t>Supprimer l’image qui contient le texte </a:t>
            </a:r>
            <a:br>
              <a:rPr lang="fr-FR" sz="1200" u="none" noProof="0" dirty="0" smtClean="0">
                <a:solidFill>
                  <a:schemeClr val="tx1"/>
                </a:solidFill>
                <a:sym typeface="Wingdings 3"/>
              </a:rPr>
            </a:br>
            <a:r>
              <a:rPr lang="fr-FR" sz="1200" u="none" noProof="0" dirty="0" smtClean="0">
                <a:solidFill>
                  <a:schemeClr val="tx1"/>
                </a:solidFill>
                <a:sym typeface="Wingdings 3"/>
              </a:rPr>
              <a:t>(elle indique juste l’emplacement</a:t>
            </a:r>
            <a:r>
              <a:rPr lang="fr-FR" sz="1200" u="none" baseline="0" noProof="0" dirty="0" smtClean="0">
                <a:solidFill>
                  <a:schemeClr val="tx1"/>
                </a:solidFill>
                <a:sym typeface="Wingdings 3"/>
              </a:rPr>
              <a:t> et la taille du visuel à insérer)</a:t>
            </a:r>
            <a:endParaRPr lang="fr-FR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fr-FR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fr-FR" sz="1200" u="none" noProof="0" dirty="0" smtClean="0">
                <a:solidFill>
                  <a:schemeClr val="tx1"/>
                </a:solidFill>
                <a:sym typeface="Wingdings 3"/>
              </a:rPr>
              <a:t>Pour créer plusieurs slides identiques avec des visuels différents: 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fr-FR" sz="1200" u="none" noProof="0" dirty="0" smtClean="0">
                <a:solidFill>
                  <a:schemeClr val="tx1"/>
                </a:solidFill>
                <a:sym typeface="Wingdings 3"/>
              </a:rPr>
              <a:t>copier/coller cette slide et changer le visuel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fr-FR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  <a:tabLst/>
            </a:pPr>
            <a:r>
              <a:rPr lang="fr-FR" sz="1200" u="none" noProof="0" dirty="0" smtClean="0">
                <a:solidFill>
                  <a:schemeClr val="tx1"/>
                </a:solidFill>
                <a:sym typeface="Wingdings 3"/>
              </a:rPr>
              <a:t>ATTENTION : ne pas insérer</a:t>
            </a:r>
            <a:r>
              <a:rPr lang="fr-FR" sz="1200" u="none" baseline="0" noProof="0" dirty="0" smtClean="0">
                <a:solidFill>
                  <a:schemeClr val="tx1"/>
                </a:solidFill>
                <a:sym typeface="Wingdings 3"/>
              </a:rPr>
              <a:t> le visuel directement dans l’arrière-plan</a:t>
            </a:r>
            <a:endParaRPr lang="fr-FR" sz="1200" u="none" noProof="0" dirty="0" smtClean="0">
              <a:solidFill>
                <a:schemeClr val="tx1"/>
              </a:solidFill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95" b="59346"/>
          <a:stretch/>
        </p:blipFill>
        <p:spPr bwMode="auto">
          <a:xfrm>
            <a:off x="5148064" y="332656"/>
            <a:ext cx="3672408" cy="161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054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F0A8-39A4-4994-A9D0-6ED5F1EC682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F0A8-39A4-4994-A9D0-6ED5F1EC682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F0A8-39A4-4994-A9D0-6ED5F1EC682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F0A8-39A4-4994-A9D0-6ED5F1EC682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F0A8-39A4-4994-A9D0-6ED5F1EC682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F0A8-39A4-4994-A9D0-6ED5F1EC682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hristineB\Seenk-D\BNPP\2015-05\fon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" y="0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 dirty="0" smtClean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br>
              <a:rPr lang="fr-FR" dirty="0" smtClean="0"/>
            </a:br>
            <a:r>
              <a:rPr lang="fr-FR" dirty="0" smtClean="0"/>
              <a:t>sur 2 lignes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 smtClean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 smtClean="0"/>
              <a:t>Lieu, 00/00/2015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3"/>
          <a:srcRect t="8046"/>
          <a:stretch/>
        </p:blipFill>
        <p:spPr>
          <a:xfrm>
            <a:off x="107504" y="5736569"/>
            <a:ext cx="3893338" cy="86078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08104" y="6021288"/>
            <a:ext cx="3236516" cy="22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1137312"/>
            <a:ext cx="8460000" cy="4785129"/>
          </a:xfrm>
        </p:spPr>
        <p:txBody>
          <a:bodyPr/>
          <a:lstStyle>
            <a:lvl2pPr marL="358775" indent="-179388">
              <a:defRPr/>
            </a:lvl2pPr>
            <a:lvl3pPr marL="538163" indent="-182563">
              <a:defRPr/>
            </a:lvl3pPr>
            <a:lvl4pPr marL="719138" indent="-173038">
              <a:defRPr/>
            </a:lvl4pPr>
            <a:lvl5pPr marL="3175" indent="4763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422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61244" y="2161430"/>
            <a:ext cx="6183163" cy="285174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Titre de la partie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32223" y="1681758"/>
            <a:ext cx="504000" cy="50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195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fr-FR" dirty="0" smtClean="0"/>
              <a:t>Slide sommaire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996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403648" y="1658894"/>
            <a:ext cx="7416352" cy="4002354"/>
          </a:xfrm>
        </p:spPr>
        <p:txBody>
          <a:bodyPr lIns="0" anchor="t">
            <a:normAutofit/>
          </a:bodyPr>
          <a:lstStyle>
            <a:lvl1pPr marL="720725" indent="-720725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>
                <a:tab pos="2690813" algn="l"/>
              </a:tabLst>
              <a:defRPr sz="3200" b="1" cap="all" baseline="0">
                <a:solidFill>
                  <a:schemeClr val="tx1"/>
                </a:solidFill>
              </a:defRPr>
            </a:lvl1pPr>
            <a:lvl2pPr marL="1073150" indent="-352425">
              <a:buFont typeface="+mj-lt"/>
              <a:buAutoNum type="alphaUcPeriod"/>
              <a:tabLst/>
              <a:defRPr sz="2000" b="1" baseline="0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Titre Partie </a:t>
            </a:r>
          </a:p>
          <a:p>
            <a:pPr lvl="1"/>
            <a:r>
              <a:rPr lang="fr-FR" dirty="0" smtClean="0"/>
              <a:t>Titre 1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fr-FR" dirty="0" smtClean="0"/>
              <a:t>Slide sommaire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894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95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D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43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115488"/>
            <a:ext cx="8460000" cy="7456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9698" y="1653183"/>
            <a:ext cx="8462880" cy="422408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fr-FR" noProof="0" dirty="0" smtClean="0"/>
              <a:t>Modifiez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610244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6395560"/>
            <a:ext cx="20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4" y="6395560"/>
            <a:ext cx="70855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|  00/00/0000  |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6395560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539552" y="6237312"/>
            <a:ext cx="2123728" cy="510623"/>
          </a:xfrm>
          <a:prstGeom prst="rect">
            <a:avLst/>
          </a:prstGeom>
        </p:spPr>
      </p:pic>
      <p:pic>
        <p:nvPicPr>
          <p:cNvPr id="12" name="Picture 2" descr="G:\SIGNATURE DECLINAISON CARDIF\CARDIF_Sign_FR\CARDIF_Sign_FR_1l.png"/>
          <p:cNvPicPr>
            <a:picLocks noChangeAspect="1" noChangeArrowheads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152" y="6290147"/>
            <a:ext cx="2320851" cy="4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653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32" r:id="rId24"/>
    <p:sldLayoutId id="2147483733" r:id="rId25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ts val="200"/>
        </a:spcBef>
        <a:buClr>
          <a:schemeClr val="accent4"/>
        </a:buClr>
        <a:buSzPct val="100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79388" algn="l" defTabSz="914400" rtl="0" eaLnBrk="1" latinLnBrk="0" hangingPunct="1">
        <a:spcBef>
          <a:spcPts val="2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76213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58875" indent="-168275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200"/>
        </a:spcBef>
        <a:buFontTx/>
        <a:buNone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space réservé du numéro de diapositive 3"/>
          <p:cNvSpPr txBox="1">
            <a:spLocks/>
          </p:cNvSpPr>
          <p:nvPr/>
        </p:nvSpPr>
        <p:spPr>
          <a:xfrm>
            <a:off x="8604250" y="6381327"/>
            <a:ext cx="504825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87C54-83BB-4C1D-9762-14E544B691D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re 1" descr="::CoPil {{var:ProjectName}}"/>
          <p:cNvSpPr txBox="1">
            <a:spLocks/>
          </p:cNvSpPr>
          <p:nvPr/>
        </p:nvSpPr>
        <p:spPr>
          <a:xfrm>
            <a:off x="390202" y="255589"/>
            <a:ext cx="7422157" cy="5091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dirty="0" smtClean="0"/>
              <a:t>Point sponsor</a:t>
            </a:r>
            <a:endParaRPr lang="en-GB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34925" y="1414864"/>
            <a:ext cx="9109075" cy="717888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 smtClean="0"/>
              <a:t>C8071 &amp; C8070 – </a:t>
            </a:r>
            <a:r>
              <a:rPr lang="fr-FR" sz="2400" b="1" dirty="0"/>
              <a:t>Migration </a:t>
            </a:r>
            <a:r>
              <a:rPr lang="fr-FR" sz="2400" b="1" dirty="0" smtClean="0"/>
              <a:t>ESB</a:t>
            </a:r>
            <a:endParaRPr lang="fr-FR" sz="2400" b="1" dirty="0"/>
          </a:p>
        </p:txBody>
      </p:sp>
      <p:sp>
        <p:nvSpPr>
          <p:cNvPr id="14" name="Espace réservé du texte 10" descr="::Lieu, {{var:NextCopil}}"/>
          <p:cNvSpPr txBox="1">
            <a:spLocks/>
          </p:cNvSpPr>
          <p:nvPr/>
        </p:nvSpPr>
        <p:spPr>
          <a:xfrm>
            <a:off x="1231057" y="5373240"/>
            <a:ext cx="3168000" cy="216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00"/>
              </a:spcBef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dirty="0" smtClean="0"/>
              <a:t>Nanterre, 16/12/2019</a:t>
            </a:r>
            <a:endParaRPr lang="en-GB" dirty="0"/>
          </a:p>
        </p:txBody>
      </p:sp>
      <p:sp>
        <p:nvSpPr>
          <p:cNvPr id="8" name="Espace réservé du texte 10" descr="::Lieu, {{var:NextCopil}}"/>
          <p:cNvSpPr txBox="1">
            <a:spLocks/>
          </p:cNvSpPr>
          <p:nvPr/>
        </p:nvSpPr>
        <p:spPr>
          <a:xfrm>
            <a:off x="1221427" y="5156223"/>
            <a:ext cx="3168000" cy="216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00"/>
              </a:spcBef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dirty="0" smtClean="0"/>
              <a:t>Tarik MOUNTASSIR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6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cteur droit 79"/>
          <p:cNvCxnSpPr/>
          <p:nvPr/>
        </p:nvCxnSpPr>
        <p:spPr>
          <a:xfrm>
            <a:off x="2555776" y="1061120"/>
            <a:ext cx="0" cy="5032176"/>
          </a:xfrm>
          <a:prstGeom prst="line">
            <a:avLst/>
          </a:prstGeom>
          <a:ln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entagone 92"/>
          <p:cNvSpPr/>
          <p:nvPr/>
        </p:nvSpPr>
        <p:spPr>
          <a:xfrm>
            <a:off x="4409219" y="4221087"/>
            <a:ext cx="1746957" cy="229897"/>
          </a:xfrm>
          <a:prstGeom prst="homePlate">
            <a:avLst/>
          </a:prstGeom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406" y="19040"/>
            <a:ext cx="8623066" cy="47626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5. Macro-Planning</a:t>
            </a:r>
            <a:endParaRPr lang="fr-FR" sz="1400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71600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Sept,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03648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Oct.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35696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Nov.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67744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Déc.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71600" y="725244"/>
            <a:ext cx="1728192" cy="18347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9792" y="725246"/>
            <a:ext cx="5184576" cy="18347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99792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31840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Fév.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63888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Mars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95936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Avr.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27984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60032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Juin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92080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Juill.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24128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Août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56176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88224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Oct.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0272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Nov.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52320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Déc.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84368" y="725244"/>
            <a:ext cx="1259632" cy="18347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84368" y="908720"/>
            <a:ext cx="3955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279904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Fév.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11952" y="908720"/>
            <a:ext cx="4320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  <a:endParaRPr lang="fr-FR" sz="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504" y="1124744"/>
            <a:ext cx="792088" cy="208823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C8071- </a:t>
            </a:r>
            <a:r>
              <a:rPr lang="fr-F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MDV Windows </a:t>
            </a: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fr-FR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Spotfire</a:t>
            </a:r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fr-F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7504" y="3573016"/>
            <a:ext cx="792088" cy="2304256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C8070- MDV globale ESB  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2267744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699792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131840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563888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4423692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995936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4860032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292080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724128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6156176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7020272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6588224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7452320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7884368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8279904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8711952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403648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835696" y="908720"/>
            <a:ext cx="0" cy="518457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Pentagone 58"/>
          <p:cNvSpPr/>
          <p:nvPr/>
        </p:nvSpPr>
        <p:spPr>
          <a:xfrm>
            <a:off x="1763688" y="1412776"/>
            <a:ext cx="1080120" cy="216024"/>
          </a:xfrm>
          <a:prstGeom prst="homePlat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3" name="Pentagone 22"/>
          <p:cNvSpPr/>
          <p:nvPr/>
        </p:nvSpPr>
        <p:spPr>
          <a:xfrm>
            <a:off x="1331640" y="1412776"/>
            <a:ext cx="1080120" cy="202150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>
                <a:ln w="0"/>
                <a:solidFill>
                  <a:schemeClr val="bg1"/>
                </a:solidFill>
              </a:rPr>
              <a:t>Préparation</a:t>
            </a:r>
            <a:endParaRPr lang="fr-FR" sz="1400" dirty="0" smtClean="0">
              <a:ln w="0"/>
              <a:solidFill>
                <a:schemeClr val="bg1"/>
              </a:solidFill>
            </a:endParaRPr>
          </a:p>
        </p:txBody>
      </p:sp>
      <p:sp>
        <p:nvSpPr>
          <p:cNvPr id="60" name="Pentagone 59"/>
          <p:cNvSpPr/>
          <p:nvPr/>
        </p:nvSpPr>
        <p:spPr>
          <a:xfrm>
            <a:off x="2839517" y="1700808"/>
            <a:ext cx="508347" cy="202150"/>
          </a:xfrm>
          <a:prstGeom prst="homePlat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1" name="Pentagone 60"/>
          <p:cNvSpPr/>
          <p:nvPr/>
        </p:nvSpPr>
        <p:spPr>
          <a:xfrm>
            <a:off x="2054921" y="1700808"/>
            <a:ext cx="936103" cy="216024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smtClean="0">
                <a:ln w="0"/>
                <a:solidFill>
                  <a:schemeClr val="bg1"/>
                </a:solidFill>
              </a:rPr>
              <a:t>Elaboration</a:t>
            </a:r>
            <a:endParaRPr lang="fr-FR" sz="1200" dirty="0" smtClean="0">
              <a:ln w="0"/>
              <a:solidFill>
                <a:schemeClr val="bg1"/>
              </a:solidFill>
            </a:endParaRPr>
          </a:p>
        </p:txBody>
      </p:sp>
      <p:sp>
        <p:nvSpPr>
          <p:cNvPr id="62" name="Pentagone 61"/>
          <p:cNvSpPr/>
          <p:nvPr/>
        </p:nvSpPr>
        <p:spPr>
          <a:xfrm>
            <a:off x="3059830" y="1988840"/>
            <a:ext cx="1219847" cy="200829"/>
          </a:xfrm>
          <a:prstGeom prst="homePlat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3" name="Pentagone 62"/>
          <p:cNvSpPr/>
          <p:nvPr/>
        </p:nvSpPr>
        <p:spPr>
          <a:xfrm>
            <a:off x="2483768" y="1988840"/>
            <a:ext cx="1224136" cy="216024"/>
          </a:xfrm>
          <a:prstGeom prst="homePlat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50" dirty="0" smtClean="0">
                <a:ln w="0"/>
                <a:solidFill>
                  <a:schemeClr val="bg1"/>
                </a:solidFill>
              </a:rPr>
              <a:t>Construction</a:t>
            </a:r>
          </a:p>
        </p:txBody>
      </p:sp>
      <p:sp>
        <p:nvSpPr>
          <p:cNvPr id="64" name="Pentagone 63"/>
          <p:cNvSpPr/>
          <p:nvPr/>
        </p:nvSpPr>
        <p:spPr>
          <a:xfrm>
            <a:off x="4150745" y="2276872"/>
            <a:ext cx="855143" cy="251421"/>
          </a:xfrm>
          <a:prstGeom prst="homePlat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5" name="Pentagone 64"/>
          <p:cNvSpPr/>
          <p:nvPr/>
        </p:nvSpPr>
        <p:spPr>
          <a:xfrm>
            <a:off x="3664436" y="2276872"/>
            <a:ext cx="1051580" cy="229898"/>
          </a:xfrm>
          <a:prstGeom prst="homePlate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50" dirty="0" smtClean="0">
                <a:ln w="0"/>
                <a:solidFill>
                  <a:schemeClr val="bg1"/>
                </a:solidFill>
              </a:rPr>
              <a:t>Recette</a:t>
            </a:r>
          </a:p>
        </p:txBody>
      </p:sp>
      <p:sp>
        <p:nvSpPr>
          <p:cNvPr id="24" name="Étoile à 4 branches 23"/>
          <p:cNvSpPr/>
          <p:nvPr/>
        </p:nvSpPr>
        <p:spPr>
          <a:xfrm>
            <a:off x="2843808" y="1340768"/>
            <a:ext cx="216023" cy="274158"/>
          </a:xfrm>
          <a:prstGeom prst="star4">
            <a:avLst/>
          </a:prstGeom>
          <a:solidFill>
            <a:srgbClr val="FFC00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961596" y="1128198"/>
            <a:ext cx="403264" cy="20566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 VALID</a:t>
            </a:r>
            <a:br>
              <a:rPr lang="fr-F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10/01</a:t>
            </a:r>
            <a:endParaRPr lang="fr-FR" sz="105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Étoile à 4 branches 70"/>
          <p:cNvSpPr/>
          <p:nvPr/>
        </p:nvSpPr>
        <p:spPr>
          <a:xfrm>
            <a:off x="1547664" y="1124744"/>
            <a:ext cx="216023" cy="274158"/>
          </a:xfrm>
          <a:prstGeom prst="star4">
            <a:avLst/>
          </a:prstGeom>
          <a:solidFill>
            <a:srgbClr val="FFC00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1763688" y="1131653"/>
            <a:ext cx="305028" cy="202208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CASA</a:t>
            </a:r>
            <a:br>
              <a:rPr lang="fr-F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24/10</a:t>
            </a:r>
            <a:endParaRPr lang="fr-FR" sz="105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4853853" y="1841609"/>
            <a:ext cx="288033" cy="20336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CAB</a:t>
            </a:r>
          </a:p>
          <a:p>
            <a:pPr algn="ctr"/>
            <a:r>
              <a:rPr lang="fr-F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03/06</a:t>
            </a:r>
          </a:p>
        </p:txBody>
      </p:sp>
      <p:sp>
        <p:nvSpPr>
          <p:cNvPr id="77" name="Étoile à 4 branches 76"/>
          <p:cNvSpPr/>
          <p:nvPr/>
        </p:nvSpPr>
        <p:spPr>
          <a:xfrm>
            <a:off x="4932040" y="2423088"/>
            <a:ext cx="347409" cy="504057"/>
          </a:xfrm>
          <a:prstGeom prst="star4">
            <a:avLst/>
          </a:prstGeom>
          <a:solidFill>
            <a:srgbClr val="FF0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5187319" y="2341876"/>
            <a:ext cx="293903" cy="243835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MEP</a:t>
            </a:r>
          </a:p>
          <a:p>
            <a:pPr algn="ctr"/>
            <a:r>
              <a:rPr lang="fr-F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16/06</a:t>
            </a:r>
          </a:p>
        </p:txBody>
      </p:sp>
      <p:sp>
        <p:nvSpPr>
          <p:cNvPr id="79" name="Étoile à 4 branches 78"/>
          <p:cNvSpPr/>
          <p:nvPr/>
        </p:nvSpPr>
        <p:spPr>
          <a:xfrm>
            <a:off x="4851448" y="2030461"/>
            <a:ext cx="216023" cy="274158"/>
          </a:xfrm>
          <a:prstGeom prst="star4">
            <a:avLst/>
          </a:prstGeom>
          <a:solidFill>
            <a:srgbClr val="FFC00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82" name="Flèche vers le bas 81"/>
          <p:cNvSpPr/>
          <p:nvPr/>
        </p:nvSpPr>
        <p:spPr>
          <a:xfrm>
            <a:off x="2521814" y="1052736"/>
            <a:ext cx="72008" cy="144016"/>
          </a:xfrm>
          <a:prstGeom prst="downArrow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83" name="Pentagone 82"/>
          <p:cNvSpPr/>
          <p:nvPr/>
        </p:nvSpPr>
        <p:spPr>
          <a:xfrm>
            <a:off x="1763687" y="3861049"/>
            <a:ext cx="1728193" cy="202150"/>
          </a:xfrm>
          <a:prstGeom prst="homePlate">
            <a:avLst/>
          </a:prstGeom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4" name="Pentagone 83"/>
          <p:cNvSpPr/>
          <p:nvPr/>
        </p:nvSpPr>
        <p:spPr>
          <a:xfrm>
            <a:off x="1331639" y="3861048"/>
            <a:ext cx="1404666" cy="216025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>
                <a:ln w="0"/>
                <a:solidFill>
                  <a:schemeClr val="bg1"/>
                </a:solidFill>
              </a:rPr>
              <a:t>Préparation</a:t>
            </a:r>
            <a:endParaRPr lang="fr-FR" sz="1400" dirty="0" smtClean="0">
              <a:ln w="0"/>
              <a:solidFill>
                <a:schemeClr val="bg1"/>
              </a:solidFill>
            </a:endParaRPr>
          </a:p>
        </p:txBody>
      </p:sp>
      <p:sp>
        <p:nvSpPr>
          <p:cNvPr id="85" name="Étoile à 4 branches 84"/>
          <p:cNvSpPr/>
          <p:nvPr/>
        </p:nvSpPr>
        <p:spPr>
          <a:xfrm>
            <a:off x="2987824" y="3572987"/>
            <a:ext cx="216023" cy="274158"/>
          </a:xfrm>
          <a:prstGeom prst="star4">
            <a:avLst/>
          </a:prstGeom>
          <a:solidFill>
            <a:srgbClr val="FFC00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2636770" y="3590344"/>
            <a:ext cx="351054" cy="212570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bg1"/>
                </a:solidFill>
              </a:rPr>
              <a:t>CASA</a:t>
            </a:r>
            <a:br>
              <a:rPr lang="fr-FR" sz="700" b="1" dirty="0" smtClean="0">
                <a:solidFill>
                  <a:schemeClr val="bg1"/>
                </a:solidFill>
              </a:rPr>
            </a:br>
            <a:r>
              <a:rPr lang="fr-FR" sz="700" b="1" dirty="0" smtClean="0">
                <a:solidFill>
                  <a:schemeClr val="bg1"/>
                </a:solidFill>
              </a:rPr>
              <a:t>30/01</a:t>
            </a:r>
            <a:endParaRPr lang="fr-FR" sz="1050" b="1" dirty="0" smtClean="0">
              <a:solidFill>
                <a:schemeClr val="bg1"/>
              </a:solidFill>
            </a:endParaRPr>
          </a:p>
        </p:txBody>
      </p:sp>
      <p:sp>
        <p:nvSpPr>
          <p:cNvPr id="87" name="Étoile à 4 branches 86"/>
          <p:cNvSpPr/>
          <p:nvPr/>
        </p:nvSpPr>
        <p:spPr>
          <a:xfrm>
            <a:off x="3441862" y="3831981"/>
            <a:ext cx="216023" cy="274158"/>
          </a:xfrm>
          <a:prstGeom prst="star4">
            <a:avLst/>
          </a:prstGeom>
          <a:solidFill>
            <a:srgbClr val="FFC00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3419872" y="3590344"/>
            <a:ext cx="395537" cy="212570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bg1"/>
                </a:solidFill>
              </a:rPr>
              <a:t>IC VALID</a:t>
            </a:r>
            <a:br>
              <a:rPr lang="fr-FR" sz="700" b="1" dirty="0" smtClean="0">
                <a:solidFill>
                  <a:schemeClr val="bg1"/>
                </a:solidFill>
              </a:rPr>
            </a:br>
            <a:r>
              <a:rPr lang="fr-FR" sz="700" b="1" dirty="0" smtClean="0">
                <a:solidFill>
                  <a:schemeClr val="bg1"/>
                </a:solidFill>
              </a:rPr>
              <a:t>28/02</a:t>
            </a:r>
            <a:endParaRPr lang="fr-FR" sz="1050" b="1" dirty="0" smtClean="0">
              <a:solidFill>
                <a:schemeClr val="bg1"/>
              </a:solidFill>
            </a:endParaRPr>
          </a:p>
        </p:txBody>
      </p:sp>
      <p:sp>
        <p:nvSpPr>
          <p:cNvPr id="90" name="Pentagone 89"/>
          <p:cNvSpPr/>
          <p:nvPr/>
        </p:nvSpPr>
        <p:spPr>
          <a:xfrm>
            <a:off x="2699791" y="4221087"/>
            <a:ext cx="2592289" cy="229897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smtClean="0">
                <a:ln w="0"/>
                <a:solidFill>
                  <a:schemeClr val="bg1"/>
                </a:solidFill>
              </a:rPr>
              <a:t>Elaboration</a:t>
            </a:r>
            <a:endParaRPr lang="fr-FR" sz="1200" dirty="0" smtClean="0">
              <a:ln w="0"/>
              <a:solidFill>
                <a:schemeClr val="bg1"/>
              </a:solidFill>
            </a:endParaRPr>
          </a:p>
        </p:txBody>
      </p:sp>
      <p:sp>
        <p:nvSpPr>
          <p:cNvPr id="73" name="Étoile à 4 branches 72"/>
          <p:cNvSpPr/>
          <p:nvPr/>
        </p:nvSpPr>
        <p:spPr>
          <a:xfrm>
            <a:off x="4067945" y="3941862"/>
            <a:ext cx="216023" cy="274158"/>
          </a:xfrm>
          <a:prstGeom prst="star4">
            <a:avLst/>
          </a:prstGeom>
          <a:solidFill>
            <a:srgbClr val="FFC00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4283968" y="3933056"/>
            <a:ext cx="640102" cy="216024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bg1"/>
                </a:solidFill>
              </a:rPr>
              <a:t>Livraison </a:t>
            </a:r>
            <a:r>
              <a:rPr lang="fr-FR" sz="700" b="1" dirty="0" err="1" smtClean="0">
                <a:solidFill>
                  <a:schemeClr val="bg1"/>
                </a:solidFill>
              </a:rPr>
              <a:t>Env</a:t>
            </a:r>
            <a:r>
              <a:rPr lang="fr-FR" sz="700" b="1" dirty="0" smtClean="0">
                <a:solidFill>
                  <a:schemeClr val="bg1"/>
                </a:solidFill>
              </a:rPr>
              <a:t/>
            </a:r>
            <a:br>
              <a:rPr lang="fr-FR" sz="700" b="1" dirty="0" smtClean="0">
                <a:solidFill>
                  <a:schemeClr val="bg1"/>
                </a:solidFill>
              </a:rPr>
            </a:br>
            <a:r>
              <a:rPr lang="fr-FR" sz="700" b="1" dirty="0" smtClean="0">
                <a:solidFill>
                  <a:schemeClr val="bg1"/>
                </a:solidFill>
              </a:rPr>
              <a:t>17/04</a:t>
            </a:r>
            <a:endParaRPr lang="fr-FR" sz="1050" b="1" dirty="0" smtClean="0">
              <a:solidFill>
                <a:schemeClr val="bg1"/>
              </a:solidFill>
            </a:endParaRPr>
          </a:p>
        </p:txBody>
      </p:sp>
      <p:sp>
        <p:nvSpPr>
          <p:cNvPr id="91" name="Pentagone 90"/>
          <p:cNvSpPr/>
          <p:nvPr/>
        </p:nvSpPr>
        <p:spPr>
          <a:xfrm>
            <a:off x="5436096" y="4581128"/>
            <a:ext cx="1584176" cy="204330"/>
          </a:xfrm>
          <a:prstGeom prst="homePlate">
            <a:avLst/>
          </a:prstGeom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2" name="Pentagone 91"/>
          <p:cNvSpPr/>
          <p:nvPr/>
        </p:nvSpPr>
        <p:spPr>
          <a:xfrm>
            <a:off x="3573158" y="4581128"/>
            <a:ext cx="2619531" cy="204330"/>
          </a:xfrm>
          <a:prstGeom prst="homePlat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50" dirty="0" smtClean="0">
                <a:ln w="0"/>
                <a:solidFill>
                  <a:schemeClr val="bg1"/>
                </a:solidFill>
              </a:rPr>
              <a:t>Construction</a:t>
            </a:r>
          </a:p>
        </p:txBody>
      </p:sp>
      <p:sp>
        <p:nvSpPr>
          <p:cNvPr id="94" name="Pentagone 93"/>
          <p:cNvSpPr/>
          <p:nvPr/>
        </p:nvSpPr>
        <p:spPr>
          <a:xfrm>
            <a:off x="6119663" y="5013176"/>
            <a:ext cx="2124745" cy="229894"/>
          </a:xfrm>
          <a:prstGeom prst="homePlate">
            <a:avLst/>
          </a:prstGeom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5" name="Pentagone 94"/>
          <p:cNvSpPr/>
          <p:nvPr/>
        </p:nvSpPr>
        <p:spPr>
          <a:xfrm>
            <a:off x="4427984" y="5013176"/>
            <a:ext cx="3024335" cy="229894"/>
          </a:xfrm>
          <a:prstGeom prst="homePlate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50" dirty="0" smtClean="0">
                <a:ln w="0"/>
                <a:solidFill>
                  <a:schemeClr val="bg1"/>
                </a:solidFill>
              </a:rPr>
              <a:t>Recette</a:t>
            </a:r>
          </a:p>
        </p:txBody>
      </p:sp>
      <p:sp>
        <p:nvSpPr>
          <p:cNvPr id="96" name="ZoneTexte 95"/>
          <p:cNvSpPr txBox="1"/>
          <p:nvPr/>
        </p:nvSpPr>
        <p:spPr>
          <a:xfrm>
            <a:off x="8315400" y="4757647"/>
            <a:ext cx="289048" cy="255530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800" b="1" dirty="0" smtClean="0">
                <a:solidFill>
                  <a:schemeClr val="bg1"/>
                </a:solidFill>
              </a:rPr>
              <a:t>CAB</a:t>
            </a:r>
          </a:p>
          <a:p>
            <a:pPr algn="ctr"/>
            <a:r>
              <a:rPr lang="fr-FR" sz="800" b="1" dirty="0" smtClean="0">
                <a:solidFill>
                  <a:schemeClr val="bg1"/>
                </a:solidFill>
              </a:rPr>
              <a:t>18/02</a:t>
            </a:r>
          </a:p>
        </p:txBody>
      </p:sp>
      <p:sp>
        <p:nvSpPr>
          <p:cNvPr id="97" name="Étoile à 4 branches 96"/>
          <p:cNvSpPr/>
          <p:nvPr/>
        </p:nvSpPr>
        <p:spPr>
          <a:xfrm>
            <a:off x="8244409" y="5027050"/>
            <a:ext cx="216023" cy="274158"/>
          </a:xfrm>
          <a:prstGeom prst="star4">
            <a:avLst/>
          </a:prstGeom>
          <a:solidFill>
            <a:srgbClr val="FFC00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98" name="Étoile à 4 branches 97"/>
          <p:cNvSpPr/>
          <p:nvPr/>
        </p:nvSpPr>
        <p:spPr>
          <a:xfrm>
            <a:off x="8711952" y="5589239"/>
            <a:ext cx="347409" cy="504057"/>
          </a:xfrm>
          <a:prstGeom prst="star4">
            <a:avLst/>
          </a:prstGeom>
          <a:solidFill>
            <a:srgbClr val="FF0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748464" y="5315083"/>
            <a:ext cx="310897" cy="274157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800" b="1" dirty="0" smtClean="0">
                <a:solidFill>
                  <a:schemeClr val="bg1"/>
                </a:solidFill>
              </a:rPr>
              <a:t>MEP</a:t>
            </a:r>
          </a:p>
          <a:p>
            <a:pPr algn="ctr"/>
            <a:r>
              <a:rPr lang="fr-FR" sz="800" b="1" dirty="0" smtClean="0">
                <a:solidFill>
                  <a:schemeClr val="bg1"/>
                </a:solidFill>
              </a:rPr>
              <a:t>21/03</a:t>
            </a:r>
          </a:p>
        </p:txBody>
      </p:sp>
      <p:sp>
        <p:nvSpPr>
          <p:cNvPr id="102" name="Étoile à 4 branches 101"/>
          <p:cNvSpPr/>
          <p:nvPr/>
        </p:nvSpPr>
        <p:spPr>
          <a:xfrm>
            <a:off x="5382345" y="2924945"/>
            <a:ext cx="216023" cy="274158"/>
          </a:xfrm>
          <a:prstGeom prst="star4">
            <a:avLst/>
          </a:prstGeom>
          <a:solidFill>
            <a:srgbClr val="FFC00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5548129" y="2818660"/>
            <a:ext cx="349756" cy="212570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 END</a:t>
            </a:r>
            <a:br>
              <a:rPr lang="fr-F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19/07</a:t>
            </a:r>
            <a:endParaRPr lang="fr-FR" sz="105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Étoile à 4 branches 88"/>
          <p:cNvSpPr/>
          <p:nvPr/>
        </p:nvSpPr>
        <p:spPr>
          <a:xfrm>
            <a:off x="1178356" y="3789040"/>
            <a:ext cx="216023" cy="274158"/>
          </a:xfrm>
          <a:prstGeom prst="star4">
            <a:avLst/>
          </a:prstGeom>
          <a:solidFill>
            <a:srgbClr val="FFC00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153661" y="3573016"/>
            <a:ext cx="321995" cy="229898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bg1"/>
                </a:solidFill>
              </a:rPr>
              <a:t>IC INIT</a:t>
            </a:r>
            <a:br>
              <a:rPr lang="fr-FR" sz="700" b="1" dirty="0" smtClean="0">
                <a:solidFill>
                  <a:schemeClr val="bg1"/>
                </a:solidFill>
              </a:rPr>
            </a:br>
            <a:r>
              <a:rPr lang="fr-FR" sz="700" b="1" dirty="0" smtClean="0">
                <a:solidFill>
                  <a:schemeClr val="bg1"/>
                </a:solidFill>
              </a:rPr>
              <a:t>27/09</a:t>
            </a:r>
            <a:endParaRPr lang="fr-FR" sz="1050" b="1" dirty="0" smtClean="0">
              <a:solidFill>
                <a:schemeClr val="bg1"/>
              </a:solidFill>
            </a:endParaRPr>
          </a:p>
        </p:txBody>
      </p:sp>
      <p:sp>
        <p:nvSpPr>
          <p:cNvPr id="101" name="Étoile à 4 branches 100"/>
          <p:cNvSpPr/>
          <p:nvPr/>
        </p:nvSpPr>
        <p:spPr>
          <a:xfrm>
            <a:off x="1178356" y="1337314"/>
            <a:ext cx="216023" cy="274158"/>
          </a:xfrm>
          <a:prstGeom prst="star4">
            <a:avLst/>
          </a:prstGeom>
          <a:solidFill>
            <a:srgbClr val="FFC00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1132611" y="1124744"/>
            <a:ext cx="306534" cy="209116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 INIT</a:t>
            </a:r>
            <a:br>
              <a:rPr lang="fr-F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sz="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27/09</a:t>
            </a:r>
            <a:endParaRPr lang="fr-FR" sz="105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6788" y="6264275"/>
            <a:ext cx="219075" cy="185738"/>
          </a:xfrm>
        </p:spPr>
        <p:txBody>
          <a:bodyPr/>
          <a:lstStyle/>
          <a:p>
            <a:pPr>
              <a:defRPr/>
            </a:pPr>
            <a:fld id="{90306BCF-495D-4AA8-9912-50B8B8E6DEC7}" type="slidenum">
              <a:rPr lang="fr-FR" smtClean="0"/>
              <a:t>2</a:t>
            </a:fld>
            <a:endParaRPr lang="fr-FR" dirty="0"/>
          </a:p>
        </p:txBody>
      </p:sp>
      <p:sp>
        <p:nvSpPr>
          <p:cNvPr id="17" name="Espace réservé du numéro de diapositive 4"/>
          <p:cNvSpPr txBox="1">
            <a:spLocks/>
          </p:cNvSpPr>
          <p:nvPr/>
        </p:nvSpPr>
        <p:spPr bwMode="auto">
          <a:xfrm>
            <a:off x="8586788" y="6264275"/>
            <a:ext cx="219075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noProof="1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90306BCF-495D-4AA8-9912-50B8B8E6DEC7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82" name="Espace réservé du contenu 2"/>
          <p:cNvSpPr>
            <a:spLocks noGrp="1"/>
          </p:cNvSpPr>
          <p:nvPr>
            <p:ph idx="1"/>
          </p:nvPr>
        </p:nvSpPr>
        <p:spPr>
          <a:xfrm>
            <a:off x="896939" y="1124745"/>
            <a:ext cx="7444518" cy="360040"/>
          </a:xfrm>
        </p:spPr>
        <p:txBody>
          <a:bodyPr/>
          <a:lstStyle/>
          <a:p>
            <a:pPr marL="0" indent="0">
              <a:spcAft>
                <a:spcPts val="600"/>
              </a:spcAft>
            </a:pPr>
            <a:r>
              <a:rPr lang="fr-FR" sz="2000" b="1" dirty="0" smtClean="0">
                <a:solidFill>
                  <a:srgbClr val="339966"/>
                </a:solidFill>
              </a:rPr>
              <a:t>Les composants de l’ESB 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267744" y="1895773"/>
            <a:ext cx="4464496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67744" y="1772816"/>
            <a:ext cx="1243776" cy="2459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1200" b="1" cap="small" dirty="0" smtClean="0">
                <a:solidFill>
                  <a:schemeClr val="tx2"/>
                </a:solidFill>
              </a:rPr>
              <a:t>Traitement</a:t>
            </a:r>
            <a:endParaRPr lang="fr-FR" sz="1200" b="1" cap="small" dirty="0">
              <a:solidFill>
                <a:schemeClr val="tx2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890809" y="2101266"/>
            <a:ext cx="1034296" cy="70955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BW </a:t>
            </a:r>
            <a:r>
              <a:rPr kumimoji="0" lang="fr-FR" sz="110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[Intranet]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65245" y="2179035"/>
            <a:ext cx="316835" cy="1742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1" i="0" u="none" strike="noStrike" cap="none" normalizeH="0" baseline="0" noProof="1" smtClean="0">
                <a:ln>
                  <a:noFill/>
                </a:ln>
                <a:solidFill>
                  <a:srgbClr val="004C00"/>
                </a:solidFill>
                <a:effectLst/>
                <a:latin typeface="Arial" charset="0"/>
              </a:rPr>
              <a:t>WS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423975" y="2179035"/>
            <a:ext cx="316835" cy="1742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1" i="0" u="none" strike="noStrike" cap="none" normalizeH="0" baseline="0" noProof="1" smtClean="0">
                <a:ln>
                  <a:noFill/>
                </a:ln>
                <a:solidFill>
                  <a:srgbClr val="004C00"/>
                </a:solidFill>
                <a:effectLst/>
                <a:latin typeface="Arial" charset="0"/>
              </a:rPr>
              <a:t>WS</a:t>
            </a:r>
          </a:p>
        </p:txBody>
      </p:sp>
      <p:sp>
        <p:nvSpPr>
          <p:cNvPr id="36" name="Rectangle à coins arrondis 35"/>
          <p:cNvSpPr/>
          <p:nvPr/>
        </p:nvSpPr>
        <p:spPr bwMode="auto">
          <a:xfrm>
            <a:off x="4031026" y="2101266"/>
            <a:ext cx="1034296" cy="70955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BW </a:t>
            </a:r>
            <a:r>
              <a:rPr kumimoji="0" lang="fr-FR" sz="110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[Extranet]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205460" y="2179035"/>
            <a:ext cx="316835" cy="1742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1" i="0" u="none" strike="noStrike" cap="none" normalizeH="0" baseline="0" noProof="1" smtClean="0">
                <a:ln>
                  <a:noFill/>
                </a:ln>
                <a:solidFill>
                  <a:srgbClr val="004C00"/>
                </a:solidFill>
                <a:effectLst/>
                <a:latin typeface="Arial" charset="0"/>
              </a:rPr>
              <a:t>WS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564190" y="2179035"/>
            <a:ext cx="316835" cy="1742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1" i="0" u="none" strike="noStrike" cap="none" normalizeH="0" baseline="0" noProof="1" smtClean="0">
                <a:ln>
                  <a:noFill/>
                </a:ln>
                <a:solidFill>
                  <a:srgbClr val="004C00"/>
                </a:solidFill>
                <a:effectLst/>
                <a:latin typeface="Arial" charset="0"/>
              </a:rPr>
              <a:t>WS</a:t>
            </a:r>
          </a:p>
        </p:txBody>
      </p:sp>
      <p:sp>
        <p:nvSpPr>
          <p:cNvPr id="39" name="Rectangle à coins arrondis 38"/>
          <p:cNvSpPr/>
          <p:nvPr/>
        </p:nvSpPr>
        <p:spPr bwMode="auto">
          <a:xfrm>
            <a:off x="5171241" y="2101266"/>
            <a:ext cx="1034296" cy="70955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BW </a:t>
            </a:r>
            <a:r>
              <a:rPr kumimoji="0" lang="fr-FR" sz="110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[Internet]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45675" y="2179035"/>
            <a:ext cx="316835" cy="1742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1" i="0" u="none" strike="noStrike" cap="none" normalizeH="0" baseline="0" noProof="1" smtClean="0">
                <a:ln>
                  <a:noFill/>
                </a:ln>
                <a:solidFill>
                  <a:srgbClr val="004C00"/>
                </a:solidFill>
                <a:effectLst/>
                <a:latin typeface="Arial" charset="0"/>
              </a:rPr>
              <a:t>WS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704405" y="2179035"/>
            <a:ext cx="316835" cy="1742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1" i="0" u="none" strike="noStrike" cap="none" normalizeH="0" baseline="0" noProof="1" smtClean="0">
                <a:ln>
                  <a:noFill/>
                </a:ln>
                <a:solidFill>
                  <a:srgbClr val="004C00"/>
                </a:solidFill>
                <a:effectLst/>
                <a:latin typeface="Arial" charset="0"/>
              </a:rPr>
              <a:t>WS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267744" y="3162375"/>
            <a:ext cx="4464496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267744" y="3039418"/>
            <a:ext cx="1243776" cy="2459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1200" b="1" cap="small" dirty="0" smtClean="0">
                <a:solidFill>
                  <a:srgbClr val="4F6228"/>
                </a:solidFill>
              </a:rPr>
              <a:t>Transport</a:t>
            </a:r>
            <a:endParaRPr lang="fr-FR" sz="1200" b="1" cap="small" dirty="0">
              <a:solidFill>
                <a:srgbClr val="4F6228"/>
              </a:solidFill>
            </a:endParaRPr>
          </a:p>
        </p:txBody>
      </p:sp>
      <p:sp>
        <p:nvSpPr>
          <p:cNvPr id="9" name="Cylindre 8"/>
          <p:cNvSpPr/>
          <p:nvPr/>
        </p:nvSpPr>
        <p:spPr bwMode="auto">
          <a:xfrm rot="5400000">
            <a:off x="4193573" y="2063346"/>
            <a:ext cx="709200" cy="3314727"/>
          </a:xfrm>
          <a:prstGeom prst="can">
            <a:avLst>
              <a:gd name="adj" fmla="val 37219"/>
            </a:avLst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EMS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267743" y="4437015"/>
            <a:ext cx="4464496" cy="1080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267743" y="4314058"/>
            <a:ext cx="1243776" cy="2459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1200" b="1" cap="small" dirty="0" smtClean="0">
                <a:solidFill>
                  <a:schemeClr val="accent4">
                    <a:lumMod val="75000"/>
                  </a:schemeClr>
                </a:solidFill>
              </a:rPr>
              <a:t>Données</a:t>
            </a:r>
            <a:endParaRPr lang="fr-FR" sz="1200" b="1" cap="smal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Organigramme : Disque magnétique 9"/>
          <p:cNvSpPr/>
          <p:nvPr/>
        </p:nvSpPr>
        <p:spPr bwMode="auto">
          <a:xfrm>
            <a:off x="2890809" y="4581080"/>
            <a:ext cx="675565" cy="791991"/>
          </a:xfrm>
          <a:prstGeom prst="flowChartMagneticDisk">
            <a:avLst/>
          </a:prstGeom>
          <a:solidFill>
            <a:schemeClr val="accent4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50" b="1" i="0" u="none" strike="noStrike" cap="small" normalizeH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Base Oracle</a:t>
            </a:r>
          </a:p>
        </p:txBody>
      </p:sp>
      <p:sp>
        <p:nvSpPr>
          <p:cNvPr id="51" name="Organigramme : Disque magnétique 50"/>
          <p:cNvSpPr/>
          <p:nvPr/>
        </p:nvSpPr>
        <p:spPr bwMode="auto">
          <a:xfrm>
            <a:off x="5529972" y="4581080"/>
            <a:ext cx="675565" cy="791991"/>
          </a:xfrm>
          <a:prstGeom prst="flowChartMagneticDisk">
            <a:avLst/>
          </a:prstGeom>
          <a:solidFill>
            <a:schemeClr val="accent4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50" b="1" i="0" u="none" strike="noStrike" cap="small" normalizeH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Base Oracle</a:t>
            </a:r>
          </a:p>
        </p:txBody>
      </p:sp>
      <p:sp>
        <p:nvSpPr>
          <p:cNvPr id="52" name="Organigramme : Disque magnétique 51"/>
          <p:cNvSpPr/>
          <p:nvPr/>
        </p:nvSpPr>
        <p:spPr bwMode="auto">
          <a:xfrm>
            <a:off x="4210391" y="4581080"/>
            <a:ext cx="675565" cy="791991"/>
          </a:xfrm>
          <a:prstGeom prst="flowChartMagneticDisk">
            <a:avLst/>
          </a:prstGeom>
          <a:solidFill>
            <a:schemeClr val="accent4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50" b="1" i="0" u="none" strike="noStrike" cap="small" normalizeH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Base Oracle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514261" y="1895773"/>
            <a:ext cx="1569186" cy="36213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14260" y="1772816"/>
            <a:ext cx="1321435" cy="2459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1200" b="1" cap="small" dirty="0" smtClean="0">
                <a:solidFill>
                  <a:schemeClr val="bg1">
                    <a:lumMod val="50000"/>
                  </a:schemeClr>
                </a:solidFill>
              </a:rPr>
              <a:t>Administration</a:t>
            </a:r>
            <a:endParaRPr lang="fr-FR" sz="1200" b="1" cap="smal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933092" y="1904179"/>
            <a:ext cx="1860072" cy="3621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933091" y="1781222"/>
            <a:ext cx="1321435" cy="2459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1200" b="1" cap="small" dirty="0" smtClean="0">
                <a:solidFill>
                  <a:schemeClr val="accent2">
                    <a:lumMod val="75000"/>
                  </a:schemeClr>
                </a:solidFill>
              </a:rPr>
              <a:t>Supervision</a:t>
            </a:r>
            <a:endParaRPr lang="fr-FR" sz="1200" b="1" cap="smal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Rectangle à coins arrondis 56"/>
          <p:cNvSpPr/>
          <p:nvPr/>
        </p:nvSpPr>
        <p:spPr bwMode="auto">
          <a:xfrm>
            <a:off x="7094514" y="2101267"/>
            <a:ext cx="699993" cy="3271804"/>
          </a:xfrm>
          <a:prstGeom prst="roundRect">
            <a:avLst/>
          </a:prstGeom>
          <a:solidFill>
            <a:srgbClr val="CC6600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BWPM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noProof="1" smtClean="0">
                <a:solidFill>
                  <a:schemeClr val="bg1"/>
                </a:solidFill>
              </a:rPr>
              <a:t>(monitoring)</a:t>
            </a:r>
            <a:endParaRPr kumimoji="0" lang="fr-FR" sz="900" i="0" u="none" strike="noStrike" cap="none" normalizeH="0" baseline="0" noProof="1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8" name="Rectangle à coins arrondis 57"/>
          <p:cNvSpPr/>
          <p:nvPr/>
        </p:nvSpPr>
        <p:spPr bwMode="auto">
          <a:xfrm>
            <a:off x="7943839" y="2101267"/>
            <a:ext cx="699993" cy="3271804"/>
          </a:xfrm>
          <a:prstGeom prst="roundRect">
            <a:avLst/>
          </a:prstGeom>
          <a:solidFill>
            <a:srgbClr val="CC6600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b="1" noProof="1" smtClean="0">
                <a:solidFill>
                  <a:schemeClr val="bg1"/>
                </a:solidFill>
              </a:rPr>
              <a:t>Spotfire</a:t>
            </a:r>
          </a:p>
          <a:p>
            <a:pPr algn="ctr"/>
            <a:r>
              <a:rPr lang="fr-FR" sz="900" noProof="1" smtClean="0">
                <a:solidFill>
                  <a:schemeClr val="bg1"/>
                </a:solidFill>
              </a:rPr>
              <a:t>(reporting)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 bwMode="auto">
          <a:xfrm>
            <a:off x="673748" y="2101266"/>
            <a:ext cx="1243776" cy="168777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Tibco Administrator</a:t>
            </a:r>
            <a:endParaRPr kumimoji="0" lang="fr-FR" sz="1100" i="0" u="none" strike="noStrike" cap="none" normalizeH="0" baseline="0" noProof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1" name="Rectangle à coins arrondis 60"/>
          <p:cNvSpPr/>
          <p:nvPr/>
        </p:nvSpPr>
        <p:spPr bwMode="auto">
          <a:xfrm>
            <a:off x="673748" y="3839989"/>
            <a:ext cx="1243776" cy="153308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noProof="1" smtClean="0">
                <a:solidFill>
                  <a:schemeClr val="bg1"/>
                </a:solidFill>
              </a:rPr>
              <a:t>HAWK</a:t>
            </a:r>
          </a:p>
          <a:p>
            <a:pPr algn="ctr"/>
            <a:r>
              <a:rPr lang="fr-FR" sz="900" noProof="1" smtClean="0">
                <a:solidFill>
                  <a:schemeClr val="bg1"/>
                </a:solidFill>
              </a:rPr>
              <a:t>(alerting)</a:t>
            </a:r>
            <a:endParaRPr lang="fr-FR" sz="900" noProof="1">
              <a:solidFill>
                <a:schemeClr val="bg1"/>
              </a:solidFill>
            </a:endParaRPr>
          </a:p>
        </p:txBody>
      </p:sp>
      <p:sp>
        <p:nvSpPr>
          <p:cNvPr id="44" name="Titre 1"/>
          <p:cNvSpPr>
            <a:spLocks noGrp="1"/>
          </p:cNvSpPr>
          <p:nvPr>
            <p:ph type="title"/>
          </p:nvPr>
        </p:nvSpPr>
        <p:spPr>
          <a:xfrm>
            <a:off x="342578" y="115488"/>
            <a:ext cx="8460000" cy="745664"/>
          </a:xfrm>
        </p:spPr>
        <p:txBody>
          <a:bodyPr/>
          <a:lstStyle/>
          <a:p>
            <a:r>
              <a:rPr lang="fr-FR" dirty="0" smtClean="0"/>
              <a:t>1. Contexte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4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6788" y="6264275"/>
            <a:ext cx="219075" cy="185738"/>
          </a:xfrm>
        </p:spPr>
        <p:txBody>
          <a:bodyPr/>
          <a:lstStyle/>
          <a:p>
            <a:pPr>
              <a:defRPr/>
            </a:pPr>
            <a:fld id="{90306BCF-495D-4AA8-9912-50B8B8E6DEC7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62187996"/>
              </p:ext>
            </p:extLst>
          </p:nvPr>
        </p:nvGraphicFramePr>
        <p:xfrm>
          <a:off x="602458" y="1628800"/>
          <a:ext cx="8208911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896939" y="1052736"/>
            <a:ext cx="7896225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indent="0">
              <a:spcAft>
                <a:spcPts val="600"/>
              </a:spcAft>
            </a:pPr>
            <a:r>
              <a:rPr lang="fr-FR" b="1" spc="-30" dirty="0">
                <a:solidFill>
                  <a:srgbClr val="339966"/>
                </a:solidFill>
              </a:rPr>
              <a:t>Les problématiques rencontrées aujourd’hui par la plate-forme ESB sont </a:t>
            </a:r>
            <a:r>
              <a:rPr lang="fr-FR" b="1" spc="-30" dirty="0" smtClean="0">
                <a:solidFill>
                  <a:srgbClr val="339966"/>
                </a:solidFill>
              </a:rPr>
              <a:t>:</a:t>
            </a:r>
            <a:endParaRPr lang="fr-FR" b="1" spc="-30" dirty="0">
              <a:solidFill>
                <a:srgbClr val="339966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42578" y="115488"/>
            <a:ext cx="8460000" cy="745664"/>
          </a:xfrm>
        </p:spPr>
        <p:txBody>
          <a:bodyPr/>
          <a:lstStyle/>
          <a:p>
            <a:r>
              <a:rPr lang="fr-FR" dirty="0" smtClean="0"/>
              <a:t>1. Contexte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1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Les chantiers</a:t>
            </a:r>
            <a:endParaRPr lang="en-GB" dirty="0"/>
          </a:p>
        </p:txBody>
      </p:sp>
      <p:sp>
        <p:nvSpPr>
          <p:cNvPr id="6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6788" y="6264275"/>
            <a:ext cx="219075" cy="185738"/>
          </a:xfrm>
        </p:spPr>
        <p:txBody>
          <a:bodyPr/>
          <a:lstStyle/>
          <a:p>
            <a:pPr>
              <a:defRPr/>
            </a:pPr>
            <a:fld id="{90306BCF-495D-4AA8-9912-50B8B8E6DEC7}" type="slidenum">
              <a:rPr lang="fr-FR" smtClean="0"/>
              <a:t>4</a:t>
            </a:fld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362165346"/>
              </p:ext>
            </p:extLst>
          </p:nvPr>
        </p:nvGraphicFramePr>
        <p:xfrm>
          <a:off x="896939" y="1340768"/>
          <a:ext cx="7896225" cy="459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96939" y="1187460"/>
            <a:ext cx="7896225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indent="0" algn="just">
              <a:spcAft>
                <a:spcPts val="600"/>
              </a:spcAft>
            </a:pPr>
            <a:r>
              <a:rPr lang="fr-FR" b="1" dirty="0" smtClean="0">
                <a:solidFill>
                  <a:srgbClr val="339966"/>
                </a:solidFill>
              </a:rPr>
              <a:t>L’organisation du projet a été faite autour de quatre chantiers </a:t>
            </a:r>
            <a:r>
              <a:rPr lang="fr-FR" b="1" dirty="0">
                <a:solidFill>
                  <a:srgbClr val="339966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669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406" y="19040"/>
            <a:ext cx="8623066" cy="74566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3. C8071 </a:t>
            </a:r>
            <a:r>
              <a:rPr lang="fr-FR" sz="2400" dirty="0"/>
              <a:t>– MDV Windows &amp; </a:t>
            </a:r>
            <a:r>
              <a:rPr lang="fr-FR" sz="2400" dirty="0" err="1"/>
              <a:t>Spotfire</a:t>
            </a:r>
            <a:r>
              <a:rPr lang="fr-FR" sz="2400" dirty="0"/>
              <a:t>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3.1 Périmètre</a:t>
            </a:r>
            <a:endParaRPr lang="fr-FR" sz="1400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9" name="TextBox 43"/>
          <p:cNvSpPr txBox="1"/>
          <p:nvPr/>
        </p:nvSpPr>
        <p:spPr>
          <a:xfrm>
            <a:off x="343384" y="1402197"/>
            <a:ext cx="8333072" cy="1594755"/>
          </a:xfrm>
          <a:prstGeom prst="rect">
            <a:avLst/>
          </a:prstGeom>
          <a:solidFill>
            <a:srgbClr val="FFFFFF"/>
          </a:solidFill>
          <a:ln>
            <a:solidFill>
              <a:srgbClr val="00915A"/>
            </a:solidFill>
            <a:prstDash val="sysDot"/>
          </a:ln>
        </p:spPr>
        <p:txBody>
          <a:bodyPr lIns="36000" rIns="36000"/>
          <a:lstStyle/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100" kern="0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Montée de version Windows en </a:t>
            </a:r>
            <a:r>
              <a:rPr lang="fr-FR" sz="1000" kern="0" dirty="0" err="1">
                <a:solidFill>
                  <a:srgbClr val="000000"/>
                </a:solidFill>
                <a:latin typeface="Corbel" panose="020B0503020204020204" pitchFamily="34" charset="0"/>
              </a:rPr>
              <a:t>outplace</a:t>
            </a: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 : 2008 à 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2016</a:t>
            </a: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Montée </a:t>
            </a: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version IIS 7.5 W20008 vers IIS10,0 W2016</a:t>
            </a: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Montée de version SPOTFIRE en </a:t>
            </a:r>
            <a:r>
              <a:rPr lang="fr-FR" sz="1000" kern="0" dirty="0" err="1">
                <a:solidFill>
                  <a:srgbClr val="000000"/>
                </a:solidFill>
                <a:latin typeface="Corbel" panose="020B0503020204020204" pitchFamily="34" charset="0"/>
              </a:rPr>
              <a:t>outplace</a:t>
            </a: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 : 7.0.1 à 10.5</a:t>
            </a: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Création d’une nouvelle instance Oracle 12c pour SPOTFIRE </a:t>
            </a:r>
            <a:endParaRPr lang="fr-FR" sz="1000" kern="0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Modification </a:t>
            </a: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module technique d’</a:t>
            </a:r>
            <a:r>
              <a:rPr lang="fr-FR" sz="1000" kern="0" dirty="0" err="1">
                <a:solidFill>
                  <a:srgbClr val="000000"/>
                </a:solidFill>
                <a:latin typeface="Corbel" panose="020B0503020204020204" pitchFamily="34" charset="0"/>
              </a:rPr>
              <a:t>alerting</a:t>
            </a: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 existant déployé sur le bus intranet ESB.</a:t>
            </a: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Décomissionnement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 des serveurs Windows 2008 avec les flux existants.</a:t>
            </a:r>
            <a:endParaRPr lang="fr-FR" sz="1000" b="1" kern="0" dirty="0">
              <a:solidFill>
                <a:srgbClr val="000000"/>
              </a:solidFill>
              <a:latin typeface="Corbel" panose="020B0503020204020204" pitchFamily="34" charset="0"/>
              <a:cs typeface="+mn-cs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631436" y="1253853"/>
            <a:ext cx="844239" cy="29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6492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lang="fr-FR" sz="1100" b="1" kern="0" dirty="0" smtClean="0">
                <a:solidFill>
                  <a:schemeClr val="accent3"/>
                </a:solidFill>
                <a:latin typeface="Corbel" panose="020B0503020204020204" pitchFamily="34" charset="0"/>
                <a:cs typeface="+mn-cs"/>
              </a:rPr>
              <a:t>Exigences</a:t>
            </a:r>
            <a:endParaRPr kumimoji="0" lang="fr-FR" sz="1100" b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rbel" panose="020B0503020204020204" pitchFamily="34" charset="0"/>
              <a:cs typeface="+mn-cs"/>
            </a:endParaRPr>
          </a:p>
        </p:txBody>
      </p:sp>
      <p:sp>
        <p:nvSpPr>
          <p:cNvPr id="14" name="TextBox 43"/>
          <p:cNvSpPr txBox="1"/>
          <p:nvPr/>
        </p:nvSpPr>
        <p:spPr>
          <a:xfrm>
            <a:off x="343384" y="3490429"/>
            <a:ext cx="8333071" cy="1032923"/>
          </a:xfrm>
          <a:prstGeom prst="rect">
            <a:avLst/>
          </a:prstGeom>
          <a:solidFill>
            <a:srgbClr val="FFFFFF"/>
          </a:solidFill>
          <a:ln>
            <a:solidFill>
              <a:srgbClr val="00915A"/>
            </a:solidFill>
            <a:prstDash val="sysDot"/>
          </a:ln>
        </p:spPr>
        <p:txBody>
          <a:bodyPr lIns="36000" rIns="36000"/>
          <a:lstStyle/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100" kern="0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4 VM Cloud Windows 2016 &amp; IIS10.0</a:t>
            </a: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7 VM Cloud Linux &amp; Oracles 12</a:t>
            </a: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11 Flux SQL*NET  et HTTPS</a:t>
            </a:r>
            <a:endParaRPr lang="fr-FR" sz="1000" b="1" kern="0" dirty="0">
              <a:solidFill>
                <a:srgbClr val="000000"/>
              </a:solidFill>
              <a:latin typeface="Corbel" panose="020B0503020204020204" pitchFamily="34" charset="0"/>
              <a:cs typeface="+mn-cs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631417" y="3356992"/>
            <a:ext cx="2212391" cy="29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6492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lang="fr-FR" sz="1100" b="1" kern="0" noProof="0" dirty="0" smtClean="0">
                <a:solidFill>
                  <a:schemeClr val="accent3"/>
                </a:solidFill>
                <a:latin typeface="Corbel" panose="020B0503020204020204" pitchFamily="34" charset="0"/>
                <a:cs typeface="+mn-cs"/>
              </a:rPr>
              <a:t>Commandes  en infrastructures </a:t>
            </a:r>
            <a:endParaRPr kumimoji="0" lang="fr-FR" sz="1100" b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rbel" panose="020B0503020204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1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406" y="19040"/>
            <a:ext cx="8623066" cy="74566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3. C8071 </a:t>
            </a:r>
            <a:r>
              <a:rPr lang="fr-FR" sz="2400" dirty="0"/>
              <a:t>– MDV Windows &amp; </a:t>
            </a:r>
            <a:r>
              <a:rPr lang="fr-FR" sz="2400" dirty="0" err="1"/>
              <a:t>Spotfire</a:t>
            </a:r>
            <a:r>
              <a:rPr lang="fr-FR" sz="2400" dirty="0"/>
              <a:t>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3.2 Suivi </a:t>
            </a:r>
            <a:r>
              <a:rPr lang="fr-FR" sz="16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d’avancement</a:t>
            </a:r>
            <a:endParaRPr lang="fr-FR" sz="1400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9" name="TextBox 43"/>
          <p:cNvSpPr txBox="1"/>
          <p:nvPr/>
        </p:nvSpPr>
        <p:spPr>
          <a:xfrm>
            <a:off x="107504" y="1042157"/>
            <a:ext cx="4464496" cy="2818891"/>
          </a:xfrm>
          <a:prstGeom prst="rect">
            <a:avLst/>
          </a:prstGeom>
          <a:solidFill>
            <a:srgbClr val="FFFFFF"/>
          </a:solidFill>
          <a:ln>
            <a:solidFill>
              <a:srgbClr val="00915A"/>
            </a:solidFill>
            <a:prstDash val="sysDot"/>
          </a:ln>
        </p:spPr>
        <p:txBody>
          <a:bodyPr lIns="36000" rIns="36000"/>
          <a:lstStyle/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100" kern="0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IC INIT (27/09/2019).</a:t>
            </a: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Expert </a:t>
            </a: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Review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 (22/10/2019) et CASA (25/10/2019).</a:t>
            </a:r>
          </a:p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Validation du périmètre et des exigences avec le patrimoine ESB.</a:t>
            </a: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Revue et validation </a:t>
            </a: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des charges avec des différents 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contributeurs.</a:t>
            </a: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Revue et validation du planning et jalon avec le patrimoine.</a:t>
            </a: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Restructuration des taches et MAJ de la planification sur </a:t>
            </a: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Clarity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.</a:t>
            </a: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Identification et évaluation des risques avec les plans d’action y afférent (MAJ onglet risque sur </a:t>
            </a: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Clarity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).</a:t>
            </a: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MAJ des onglets Propriétés, Risque, Niveau de confiance nécessaire pour IC VALID et aussi pour le suivi du projet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.</a:t>
            </a: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Préparation du dossier économique pour IC VALID.</a:t>
            </a: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000" b="1" kern="0" dirty="0">
              <a:solidFill>
                <a:srgbClr val="000000"/>
              </a:solidFill>
              <a:latin typeface="Corbel" panose="020B0503020204020204" pitchFamily="34" charset="0"/>
              <a:cs typeface="+mn-cs"/>
            </a:endParaRPr>
          </a:p>
        </p:txBody>
      </p:sp>
      <p:sp>
        <p:nvSpPr>
          <p:cNvPr id="15" name="TextBox 43"/>
          <p:cNvSpPr txBox="1"/>
          <p:nvPr/>
        </p:nvSpPr>
        <p:spPr>
          <a:xfrm>
            <a:off x="4629009" y="4157736"/>
            <a:ext cx="4387629" cy="1863552"/>
          </a:xfrm>
          <a:prstGeom prst="rect">
            <a:avLst/>
          </a:prstGeom>
          <a:solidFill>
            <a:srgbClr val="FFFFFF"/>
          </a:solidFill>
          <a:ln>
            <a:solidFill>
              <a:srgbClr val="00915A"/>
            </a:solidFill>
            <a:prstDash val="sysDot"/>
          </a:ln>
        </p:spPr>
        <p:txBody>
          <a:bodyPr lIns="36000" rIns="36000"/>
          <a:lstStyle/>
          <a:p>
            <a:pPr marL="177800" marR="0" lvl="0" indent="-17780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endParaRPr lang="fr-FR" sz="900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107950" marR="0" lvl="0" indent="-17780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S’inscrire à l’IC VALID </a:t>
            </a:r>
          </a:p>
          <a:p>
            <a:pPr marL="107950" marR="0" lvl="0" indent="-17780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Valider </a:t>
            </a: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le chiffrage définitif sur </a:t>
            </a:r>
            <a:r>
              <a:rPr lang="fr-FR" sz="1000" kern="0" dirty="0" err="1">
                <a:solidFill>
                  <a:srgbClr val="000000"/>
                </a:solidFill>
                <a:latin typeface="Corbel" panose="020B0503020204020204" pitchFamily="34" charset="0"/>
              </a:rPr>
              <a:t>Clarity</a:t>
            </a: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 et soumettre le budget et le plan de référence pour IC VALID.</a:t>
            </a:r>
          </a:p>
          <a:p>
            <a:pPr marL="107950" marR="0" lvl="0" indent="-17780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Passer IC VALID et Commander les serveurs.</a:t>
            </a:r>
          </a:p>
          <a:p>
            <a:pPr marL="107950" marR="0" lvl="0" indent="-17780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Début Phases Elaboration et Construction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.</a:t>
            </a: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343385" y="908720"/>
            <a:ext cx="844239" cy="29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6492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fr-FR" sz="1100" b="1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 panose="020B0503020204020204" pitchFamily="34" charset="0"/>
                <a:cs typeface="+mn-cs"/>
              </a:rPr>
              <a:t>RÉALISÉES</a:t>
            </a:r>
            <a:endParaRPr kumimoji="0" lang="fr-FR" sz="1100" b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rbel" panose="020B0503020204020204" pitchFamily="34" charset="0"/>
              <a:cs typeface="+mn-cs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107504" y="4159298"/>
            <a:ext cx="4464496" cy="1860502"/>
          </a:xfrm>
          <a:prstGeom prst="rect">
            <a:avLst/>
          </a:prstGeom>
          <a:solidFill>
            <a:srgbClr val="FFFFFF"/>
          </a:solidFill>
          <a:ln>
            <a:solidFill>
              <a:srgbClr val="00915A"/>
            </a:solidFill>
            <a:prstDash val="sysDot"/>
          </a:ln>
        </p:spPr>
        <p:txBody>
          <a:bodyPr lIns="36000" rIns="36000"/>
          <a:lstStyle/>
          <a:p>
            <a:pPr marL="177800" lvl="2" indent="-177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Finalisation de la MAJ des charges (notamment avec IPS) et des délais sur </a:t>
            </a:r>
            <a:r>
              <a:rPr lang="fr-FR" sz="1000" kern="0" dirty="0" err="1">
                <a:solidFill>
                  <a:srgbClr val="000000"/>
                </a:solidFill>
                <a:latin typeface="Corbel" panose="020B0503020204020204" pitchFamily="34" charset="0"/>
              </a:rPr>
              <a:t>Clarity</a:t>
            </a: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 en vue de produire le plan budget référence à Soumettre pour  IC VALID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.</a:t>
            </a:r>
          </a:p>
          <a:p>
            <a:pPr marL="107950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Expliquer l’augmentation du budget du projet par rapport à l’estimé.</a:t>
            </a:r>
          </a:p>
          <a:p>
            <a:pPr marL="107950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Réalisation de la stratégie de test</a:t>
            </a:r>
          </a:p>
          <a:p>
            <a:pPr marL="107950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Formuler l’organisation du projet (PMP)</a:t>
            </a: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lvl="0" indent="-177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000" kern="0" dirty="0" smtClean="0">
              <a:solidFill>
                <a:srgbClr val="000000"/>
              </a:solidFill>
              <a:latin typeface="Arial Narrow"/>
              <a:cs typeface="+mn-cs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4630461" y="1060466"/>
            <a:ext cx="4404252" cy="1285565"/>
          </a:xfrm>
          <a:prstGeom prst="rect">
            <a:avLst/>
          </a:prstGeom>
          <a:solidFill>
            <a:srgbClr val="FFFFFF"/>
          </a:solidFill>
          <a:ln>
            <a:solidFill>
              <a:srgbClr val="00915A"/>
            </a:solidFill>
            <a:prstDash val="sysDot"/>
          </a:ln>
        </p:spPr>
        <p:txBody>
          <a:bodyPr lIns="36000" rIns="36000"/>
          <a:lstStyle/>
          <a:p>
            <a:pPr marL="107950" lvl="2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05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lvl="2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Risque d’incompatibilité ou de dysfonctionnement de BW5.12 avec oracle 19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.</a:t>
            </a:r>
          </a:p>
          <a:p>
            <a:pPr marL="107950" lvl="2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Vu les délais d’IPS, la MEP </a:t>
            </a: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Spotfire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 serait difficile pour S1 2020.</a:t>
            </a:r>
          </a:p>
          <a:p>
            <a:pPr marL="107950" lvl="2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Le chiffrage IPS après CASA est de 195 JH pour les autres phases contre 46 initialement estimée.</a:t>
            </a:r>
          </a:p>
          <a:p>
            <a:pPr marL="107950" lvl="2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92200" lvl="2" indent="-177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000" kern="0" dirty="0">
              <a:solidFill>
                <a:srgbClr val="000000"/>
              </a:solidFill>
              <a:latin typeface="Arial Narrow"/>
              <a:cs typeface="+mn-cs"/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4834425" y="4006589"/>
            <a:ext cx="1465767" cy="29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6492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fr-FR" sz="1100" b="1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 panose="020B0503020204020204" pitchFamily="34" charset="0"/>
                <a:cs typeface="+mn-cs"/>
              </a:rPr>
              <a:t>PROCHAINES ETAPES</a:t>
            </a:r>
            <a:endParaRPr kumimoji="0" lang="fr-FR" sz="1100" b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rbel" panose="020B0503020204020204" pitchFamily="34" charset="0"/>
              <a:cs typeface="+mn-cs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43385" y="4005064"/>
            <a:ext cx="844239" cy="2997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6492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fr-FR" sz="1100" b="1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 panose="020B0503020204020204" pitchFamily="34" charset="0"/>
                <a:cs typeface="+mn-cs"/>
              </a:rPr>
              <a:t>EN COURS</a:t>
            </a:r>
            <a:endParaRPr kumimoji="0" lang="fr-FR" sz="1100" b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rbel" panose="020B0503020204020204" pitchFamily="34" charset="0"/>
              <a:cs typeface="+mn-cs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4835877" y="907795"/>
            <a:ext cx="1536323" cy="29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6492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fr-FR" sz="11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  <a:cs typeface="+mn-cs"/>
              </a:rPr>
              <a:t>POINTS</a:t>
            </a:r>
            <a:r>
              <a:rPr kumimoji="0" lang="fr-FR" sz="1100" b="1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  <a:cs typeface="+mn-cs"/>
              </a:rPr>
              <a:t> D’ATTENTION</a:t>
            </a:r>
            <a:endParaRPr kumimoji="0" lang="fr-FR" sz="11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rbel" panose="020B0503020204020204" pitchFamily="34" charset="0"/>
              <a:cs typeface="+mn-cs"/>
            </a:endParaRPr>
          </a:p>
        </p:txBody>
      </p:sp>
      <p:sp>
        <p:nvSpPr>
          <p:cNvPr id="22" name="TextBox 43"/>
          <p:cNvSpPr txBox="1"/>
          <p:nvPr/>
        </p:nvSpPr>
        <p:spPr>
          <a:xfrm>
            <a:off x="4630461" y="2564904"/>
            <a:ext cx="4404252" cy="1296144"/>
          </a:xfrm>
          <a:prstGeom prst="rect">
            <a:avLst/>
          </a:prstGeom>
          <a:solidFill>
            <a:srgbClr val="FFFFFF"/>
          </a:solidFill>
          <a:ln>
            <a:solidFill>
              <a:srgbClr val="00915A"/>
            </a:solidFill>
            <a:prstDash val="sysDot"/>
          </a:ln>
        </p:spPr>
        <p:txBody>
          <a:bodyPr lIns="36000" rIns="36000"/>
          <a:lstStyle/>
          <a:p>
            <a:pPr marL="107950" lvl="2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05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lvl="2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A valider :</a:t>
            </a:r>
          </a:p>
          <a:p>
            <a:pPr marL="565150" lvl="3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Passer </a:t>
            </a: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de oracle 11 à 12c pour ce projet en attendant la migration global qui passera tout le socle ESB à oracle 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19.</a:t>
            </a:r>
          </a:p>
          <a:p>
            <a:pPr marL="565150" lvl="3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Périmètre et planning</a:t>
            </a:r>
          </a:p>
          <a:p>
            <a:pPr marL="565150" lvl="3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Budget total de 294 JH (Charge IPS 195 JH ),</a:t>
            </a:r>
          </a:p>
          <a:p>
            <a:pPr marL="107950" lvl="2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92200" lvl="2" indent="-177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000" kern="0" dirty="0">
              <a:solidFill>
                <a:srgbClr val="000000"/>
              </a:solidFill>
              <a:latin typeface="Arial Narrow"/>
              <a:cs typeface="+mn-cs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4834425" y="2412232"/>
            <a:ext cx="889703" cy="29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6492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fr-FR" sz="1100" b="1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 panose="020B0503020204020204" pitchFamily="34" charset="0"/>
                <a:cs typeface="+mn-cs"/>
              </a:rPr>
              <a:t>DÉCISIONS</a:t>
            </a:r>
            <a:endParaRPr kumimoji="0" lang="fr-FR" sz="1100" b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rbel" panose="020B0503020204020204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692" y="0"/>
            <a:ext cx="8623066" cy="74566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3. C8071 </a:t>
            </a:r>
            <a:r>
              <a:rPr lang="fr-FR" sz="2400" dirty="0"/>
              <a:t>– MDV Windows &amp; </a:t>
            </a:r>
            <a:r>
              <a:rPr lang="fr-FR" sz="2400" dirty="0" err="1"/>
              <a:t>Spotfire</a:t>
            </a:r>
            <a:r>
              <a:rPr lang="fr-FR" sz="2400" dirty="0"/>
              <a:t>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3.4 Budget</a:t>
            </a:r>
            <a:endParaRPr lang="fr-FR" sz="1400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259331"/>
              </p:ext>
            </p:extLst>
          </p:nvPr>
        </p:nvGraphicFramePr>
        <p:xfrm>
          <a:off x="384969" y="1700802"/>
          <a:ext cx="8372475" cy="3289377"/>
        </p:xfrm>
        <a:graphic>
          <a:graphicData uri="http://schemas.openxmlformats.org/drawingml/2006/table">
            <a:tbl>
              <a:tblPr/>
              <a:tblGrid>
                <a:gridCol w="3510280">
                  <a:extLst>
                    <a:ext uri="{9D8B030D-6E8A-4147-A177-3AD203B41FA5}">
                      <a16:colId xmlns:a16="http://schemas.microsoft.com/office/drawing/2014/main" val="1760043269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364601651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643837783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923667343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121383063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4201648278"/>
                    </a:ext>
                  </a:extLst>
                </a:gridCol>
              </a:tblGrid>
              <a:tr h="2188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Equipe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9945"/>
                  </a:ext>
                </a:extLst>
              </a:tr>
              <a:tr h="66305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 / Entité / Service (si identifié)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Charge (</a:t>
                      </a:r>
                      <a:r>
                        <a:rPr lang="fr-FR" sz="10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j.h</a:t>
                      </a:r>
                      <a:r>
                        <a:rPr lang="fr-F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.)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Coût (estimé en IC INIT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(€)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Coût  IC VALID (charge IPS)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Coût  IC VALID (€)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01906"/>
                  </a:ext>
                </a:extLst>
              </a:tr>
              <a:tr h="21886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Patrimoine ESB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DSI/STS/E&amp;H/ESB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673947"/>
                  </a:ext>
                </a:extLst>
              </a:tr>
              <a:tr h="218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RAQ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DSI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766247"/>
                  </a:ext>
                </a:extLst>
              </a:tr>
              <a:tr h="218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CP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DSI/STS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535397"/>
                  </a:ext>
                </a:extLst>
              </a:tr>
              <a:tr h="218860">
                <a:tc>
                  <a:txBody>
                    <a:bodyPr/>
                    <a:lstStyle/>
                    <a:p>
                      <a:pPr marL="31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SOD(Oxigen)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DSI/STS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665187"/>
                  </a:ext>
                </a:extLst>
              </a:tr>
              <a:tr h="218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SOT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DSI/STS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785205"/>
                  </a:ext>
                </a:extLst>
              </a:tr>
              <a:tr h="218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CORP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666140"/>
                  </a:ext>
                </a:extLst>
              </a:tr>
              <a:tr h="218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Sécurité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CORP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640397"/>
                  </a:ext>
                </a:extLst>
              </a:tr>
              <a:tr h="218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IPS, Sécurisation Production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IPS/BP2I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195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782214"/>
                  </a:ext>
                </a:extLst>
              </a:tr>
              <a:tr h="218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Expert externe – Consultant Tibco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Externe - Tibco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15 000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628014"/>
                  </a:ext>
                </a:extLst>
              </a:tr>
              <a:tr h="218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Contingence (8%)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DSI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19 400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499989"/>
                  </a:ext>
                </a:extLst>
              </a:tr>
              <a:tr h="218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124 249,44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312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24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7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406" y="19040"/>
            <a:ext cx="8623066" cy="7456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fr-FR" sz="2400" dirty="0"/>
              <a:t>C8070 – MDV Migration globale ESB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4.1 Périmètre</a:t>
            </a:r>
            <a:endParaRPr lang="fr-FR" sz="1400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14" name="TextBox 43"/>
          <p:cNvSpPr txBox="1"/>
          <p:nvPr/>
        </p:nvSpPr>
        <p:spPr>
          <a:xfrm>
            <a:off x="343384" y="1402197"/>
            <a:ext cx="8333072" cy="3355912"/>
          </a:xfrm>
          <a:prstGeom prst="rect">
            <a:avLst/>
          </a:prstGeom>
          <a:solidFill>
            <a:srgbClr val="FFFFFF"/>
          </a:solidFill>
          <a:ln>
            <a:solidFill>
              <a:srgbClr val="00915A"/>
            </a:solidFill>
            <a:prstDash val="sysDot"/>
          </a:ln>
        </p:spPr>
        <p:txBody>
          <a:bodyPr lIns="36000" rIns="36000"/>
          <a:lstStyle/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100" kern="0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Migration du reste de l’instance ESB sur les nouveaux serveurs Linux BDD Intranet/Extranet (mis en place dans le cadre du projet C8071).</a:t>
            </a: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Montée de version de BWPM de 3.0.1 au 3.3.0 sur de nouveaux serveurs Linux.</a:t>
            </a: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Décommissionnement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 des serveurs actuels BWPM.</a:t>
            </a: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Montée de version de </a:t>
            </a: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Tibco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 :</a:t>
            </a:r>
          </a:p>
          <a:p>
            <a:pPr marL="565150" lvl="1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Tibco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 BW de 5.12 à 5.14 </a:t>
            </a:r>
          </a:p>
          <a:p>
            <a:pPr marL="565150" lvl="1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Tibco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Administrator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 de 5.9.0 à une version 5.11</a:t>
            </a:r>
          </a:p>
          <a:p>
            <a:pPr marL="565150" lvl="1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Tibco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 Rendez-Vous de 8.4 à 8.4.7</a:t>
            </a: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565150" lvl="1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Tibco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 TRA </a:t>
            </a: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Runtime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 de 5.9.0 à 5.11</a:t>
            </a:r>
          </a:p>
          <a:p>
            <a:pPr marL="565150" lvl="1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Tibco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 Hawk de 5.10 à 6.2</a:t>
            </a: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565150" lvl="1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Designer de 5.9.0 à 5.11</a:t>
            </a: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565150" lvl="1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Tibco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 TPCL (Librairies) de 5.9.0 à </a:t>
            </a: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une version à 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5.11</a:t>
            </a: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565150" lvl="1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ActiveSpaces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 de 2.1.6 à 2.4.1</a:t>
            </a:r>
          </a:p>
          <a:p>
            <a:pPr marL="565150" lvl="1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EMS de 8.1.0 à 8.4.1 .</a:t>
            </a: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683568" y="1196752"/>
            <a:ext cx="844239" cy="29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6492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lang="fr-FR" sz="1100" b="1" kern="0" dirty="0" smtClean="0">
                <a:solidFill>
                  <a:schemeClr val="accent3"/>
                </a:solidFill>
                <a:latin typeface="Corbel" panose="020B0503020204020204" pitchFamily="34" charset="0"/>
                <a:cs typeface="+mn-cs"/>
              </a:rPr>
              <a:t>Exigences</a:t>
            </a:r>
            <a:endParaRPr kumimoji="0" lang="fr-FR" sz="1100" b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rbel" panose="020B0503020204020204" pitchFamily="34" charset="0"/>
              <a:cs typeface="+mn-cs"/>
            </a:endParaRPr>
          </a:p>
        </p:txBody>
      </p:sp>
      <p:sp>
        <p:nvSpPr>
          <p:cNvPr id="17" name="TextBox 43"/>
          <p:cNvSpPr txBox="1"/>
          <p:nvPr/>
        </p:nvSpPr>
        <p:spPr>
          <a:xfrm>
            <a:off x="343384" y="5060373"/>
            <a:ext cx="8333071" cy="1032923"/>
          </a:xfrm>
          <a:prstGeom prst="rect">
            <a:avLst/>
          </a:prstGeom>
          <a:solidFill>
            <a:srgbClr val="FFFFFF"/>
          </a:solidFill>
          <a:ln>
            <a:solidFill>
              <a:srgbClr val="00915A"/>
            </a:solidFill>
            <a:prstDash val="sysDot"/>
          </a:ln>
        </p:spPr>
        <p:txBody>
          <a:bodyPr lIns="36000" rIns="36000"/>
          <a:lstStyle/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100" kern="0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Serveurs: 17 VM Cloud Linux </a:t>
            </a:r>
          </a:p>
          <a:p>
            <a:pPr marL="10795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Flux : A définir </a:t>
            </a:r>
            <a:endParaRPr lang="fr-FR" sz="1000" b="1" kern="0" dirty="0">
              <a:solidFill>
                <a:srgbClr val="000000"/>
              </a:solidFill>
              <a:latin typeface="Corbel" panose="020B0503020204020204" pitchFamily="34" charset="0"/>
              <a:cs typeface="+mn-cs"/>
            </a:endParaRP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539552" y="4912029"/>
            <a:ext cx="2212391" cy="29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6492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lang="fr-FR" sz="1100" b="1" kern="0" noProof="0" dirty="0" smtClean="0">
                <a:solidFill>
                  <a:schemeClr val="accent3"/>
                </a:solidFill>
                <a:latin typeface="Corbel" panose="020B0503020204020204" pitchFamily="34" charset="0"/>
                <a:cs typeface="+mn-cs"/>
              </a:rPr>
              <a:t>Commandes  en infrastructures </a:t>
            </a:r>
            <a:endParaRPr kumimoji="0" lang="fr-FR" sz="1100" b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rbel" panose="020B0503020204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3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406" y="19040"/>
            <a:ext cx="8623066" cy="7456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fr-FR" sz="2400" dirty="0"/>
              <a:t>C8070 – MDV Migration globale ESB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2.2 Suivi </a:t>
            </a:r>
            <a:r>
              <a:rPr lang="fr-FR" sz="16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d’avancement</a:t>
            </a:r>
            <a:endParaRPr lang="fr-FR" sz="1400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9" name="TextBox 43"/>
          <p:cNvSpPr txBox="1"/>
          <p:nvPr/>
        </p:nvSpPr>
        <p:spPr>
          <a:xfrm>
            <a:off x="107504" y="1042157"/>
            <a:ext cx="4464496" cy="2818891"/>
          </a:xfrm>
          <a:prstGeom prst="rect">
            <a:avLst/>
          </a:prstGeom>
          <a:solidFill>
            <a:srgbClr val="FFFFFF"/>
          </a:solidFill>
          <a:ln>
            <a:solidFill>
              <a:srgbClr val="00915A"/>
            </a:solidFill>
            <a:prstDash val="sysDot"/>
          </a:ln>
        </p:spPr>
        <p:txBody>
          <a:bodyPr lIns="36000" rIns="36000"/>
          <a:lstStyle/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100" kern="0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1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Passage en IC INIT</a:t>
            </a:r>
          </a:p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1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Ateliers avec  l’éditeur pour échanger et valider les solutions retenues</a:t>
            </a:r>
          </a:p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1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Réalisation d’une première version de l’architecture cible (équipe ESB)</a:t>
            </a:r>
          </a:p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1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Initialisation du dossier d’installation BWPM</a:t>
            </a:r>
          </a:p>
          <a:p>
            <a:pPr marL="107950" lvl="0" indent="-177800" fontAlgn="auto"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1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Réservation Ressource s IPS (Architectes &amp; Sécurité)</a:t>
            </a:r>
          </a:p>
        </p:txBody>
      </p:sp>
      <p:sp>
        <p:nvSpPr>
          <p:cNvPr id="15" name="TextBox 43"/>
          <p:cNvSpPr txBox="1"/>
          <p:nvPr/>
        </p:nvSpPr>
        <p:spPr>
          <a:xfrm>
            <a:off x="4629009" y="4157736"/>
            <a:ext cx="4387629" cy="1863552"/>
          </a:xfrm>
          <a:prstGeom prst="rect">
            <a:avLst/>
          </a:prstGeom>
          <a:solidFill>
            <a:srgbClr val="FFFFFF"/>
          </a:solidFill>
          <a:ln>
            <a:solidFill>
              <a:srgbClr val="00915A"/>
            </a:solidFill>
            <a:prstDash val="sysDot"/>
          </a:ln>
        </p:spPr>
        <p:txBody>
          <a:bodyPr lIns="36000" rIns="36000"/>
          <a:lstStyle/>
          <a:p>
            <a:pPr marL="177800" marR="0" lvl="0" indent="-17780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endParaRPr lang="fr-FR" sz="900" kern="0" dirty="0">
              <a:solidFill>
                <a:srgbClr val="000000"/>
              </a:solidFill>
              <a:latin typeface="Arial Narrow"/>
              <a:cs typeface="+mn-cs"/>
            </a:endParaRPr>
          </a:p>
          <a:p>
            <a:pPr marL="107950" marR="0" lvl="0" indent="-17780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endParaRPr lang="fr-FR" sz="1000" kern="0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marR="0" lvl="0" indent="-17780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Elaboration du SAT&amp;S, GAD, PCR</a:t>
            </a:r>
          </a:p>
          <a:p>
            <a:pPr marL="107950" marR="0" lvl="0" indent="-17780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Passer en Expert </a:t>
            </a:r>
            <a:r>
              <a:rPr lang="fr-FR" sz="1000" kern="0" dirty="0" err="1" smtClean="0">
                <a:solidFill>
                  <a:srgbClr val="000000"/>
                </a:solidFill>
                <a:latin typeface="Corbel" panose="020B0503020204020204" pitchFamily="34" charset="0"/>
              </a:rPr>
              <a:t>Review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.</a:t>
            </a:r>
          </a:p>
          <a:p>
            <a:pPr marL="107950" marR="0" lvl="0" indent="-17780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CASA.</a:t>
            </a:r>
          </a:p>
          <a:p>
            <a:pPr marL="107950" marR="0" lvl="0" indent="-17780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Sécuriser la phase préparation 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pour </a:t>
            </a: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passer  en IC 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VALID ( estimé en 02/2020).</a:t>
            </a:r>
          </a:p>
          <a:p>
            <a:pPr marL="107950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>
                <a:solidFill>
                  <a:srgbClr val="000000"/>
                </a:solidFill>
                <a:latin typeface="Corbel" panose="020B0503020204020204" pitchFamily="34" charset="0"/>
              </a:rPr>
              <a:t>Créer d’un nouveau C’YOU pour le projet C8070 migration global de l’ESB.</a:t>
            </a:r>
          </a:p>
          <a:p>
            <a:pPr marR="0" lvl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SzTx/>
              <a:tabLst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marR="0" lvl="0" indent="-17780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SzTx/>
              <a:buFont typeface="Wingdings" pitchFamily="2" charset="2"/>
              <a:buChar char="§"/>
              <a:tabLst/>
              <a:defRPr/>
            </a:pP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343385" y="908720"/>
            <a:ext cx="844239" cy="29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6492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fr-FR" sz="1100" b="1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 panose="020B0503020204020204" pitchFamily="34" charset="0"/>
                <a:cs typeface="+mn-cs"/>
              </a:rPr>
              <a:t>RÉALISÉES</a:t>
            </a:r>
            <a:endParaRPr kumimoji="0" lang="fr-FR" sz="1100" b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rbel" panose="020B0503020204020204" pitchFamily="34" charset="0"/>
              <a:cs typeface="+mn-cs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107504" y="4159298"/>
            <a:ext cx="4464496" cy="1860502"/>
          </a:xfrm>
          <a:prstGeom prst="rect">
            <a:avLst/>
          </a:prstGeom>
          <a:solidFill>
            <a:srgbClr val="FFFFFF"/>
          </a:solidFill>
          <a:ln>
            <a:solidFill>
              <a:srgbClr val="00915A"/>
            </a:solidFill>
            <a:prstDash val="sysDot"/>
          </a:ln>
        </p:spPr>
        <p:txBody>
          <a:bodyPr lIns="36000" rIns="36000"/>
          <a:lstStyle/>
          <a:p>
            <a:pPr marL="177800" lvl="2" indent="-177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Consolidation des solutions retenues.</a:t>
            </a:r>
          </a:p>
          <a:p>
            <a:pPr marL="107950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Ateliers de préparation GAD pour CASA (Semaine du 06/01/2020).</a:t>
            </a:r>
          </a:p>
          <a:p>
            <a:pPr marL="107950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Organiser les ateliers avec les architecte CARDFI et IP pour valider l’architecture</a:t>
            </a:r>
          </a:p>
          <a:p>
            <a:pPr marL="107950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Elaboration du planning détaillés des activité et RACI=&gt; Revue des jalons</a:t>
            </a:r>
          </a:p>
          <a:p>
            <a:pPr marL="107950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Estimation des charge autres phases ELAB</a:t>
            </a: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END</a:t>
            </a:r>
          </a:p>
          <a:p>
            <a:pPr marL="107950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Elaboration de la stratégie de test</a:t>
            </a:r>
          </a:p>
          <a:p>
            <a:pPr marL="107950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0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Formalisation de l’organisation du projet (PMP).</a:t>
            </a:r>
            <a:endParaRPr lang="fr-FR" sz="100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lvl="0" indent="-177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000" kern="0" dirty="0" smtClean="0">
              <a:solidFill>
                <a:srgbClr val="000000"/>
              </a:solidFill>
              <a:latin typeface="Arial Narrow"/>
              <a:cs typeface="+mn-cs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4630461" y="1060466"/>
            <a:ext cx="4404252" cy="1285565"/>
          </a:xfrm>
          <a:prstGeom prst="rect">
            <a:avLst/>
          </a:prstGeom>
          <a:solidFill>
            <a:srgbClr val="FFFFFF"/>
          </a:solidFill>
          <a:ln>
            <a:solidFill>
              <a:srgbClr val="00915A"/>
            </a:solidFill>
            <a:prstDash val="sysDot"/>
          </a:ln>
        </p:spPr>
        <p:txBody>
          <a:bodyPr lIns="36000" rIns="36000"/>
          <a:lstStyle/>
          <a:p>
            <a:pPr marL="107950" lvl="2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050" kern="0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lvl="2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5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Disponibilité des architectes CARDIF &amp; IPS.</a:t>
            </a:r>
          </a:p>
          <a:p>
            <a:pPr marL="107950" lvl="2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5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Retard lié à IPS: (délai &amp; coût)</a:t>
            </a:r>
          </a:p>
          <a:p>
            <a:pPr marL="565150" lvl="3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5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Chiffrage du projet suite au CASA plus grand que ce qui est estimé.</a:t>
            </a:r>
          </a:p>
          <a:p>
            <a:pPr marL="565150" lvl="3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5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Livraisons des environnements</a:t>
            </a:r>
            <a:endParaRPr lang="fr-FR" sz="1050" kern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92200" lvl="2" indent="-177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000" kern="0" dirty="0">
              <a:solidFill>
                <a:srgbClr val="000000"/>
              </a:solidFill>
              <a:latin typeface="Arial Narrow"/>
              <a:cs typeface="+mn-cs"/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4834425" y="4006589"/>
            <a:ext cx="1465767" cy="29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6492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fr-FR" sz="1100" b="1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 panose="020B0503020204020204" pitchFamily="34" charset="0"/>
                <a:cs typeface="+mn-cs"/>
              </a:rPr>
              <a:t>PROCHAINES ETAPES</a:t>
            </a:r>
            <a:endParaRPr kumimoji="0" lang="fr-FR" sz="1100" b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rbel" panose="020B0503020204020204" pitchFamily="34" charset="0"/>
              <a:cs typeface="+mn-cs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343385" y="4005064"/>
            <a:ext cx="844239" cy="2997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6492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fr-FR" sz="1100" b="1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 panose="020B0503020204020204" pitchFamily="34" charset="0"/>
                <a:cs typeface="+mn-cs"/>
              </a:rPr>
              <a:t>EN COURS</a:t>
            </a:r>
            <a:endParaRPr kumimoji="0" lang="fr-FR" sz="1100" b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rbel" panose="020B0503020204020204" pitchFamily="34" charset="0"/>
              <a:cs typeface="+mn-cs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4835877" y="907795"/>
            <a:ext cx="1536323" cy="29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6492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fr-FR" sz="11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  <a:cs typeface="+mn-cs"/>
              </a:rPr>
              <a:t>POINTS</a:t>
            </a:r>
            <a:r>
              <a:rPr kumimoji="0" lang="fr-FR" sz="1100" b="1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  <a:cs typeface="+mn-cs"/>
              </a:rPr>
              <a:t> D’ATTENTION</a:t>
            </a:r>
            <a:endParaRPr kumimoji="0" lang="fr-FR" sz="11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rbel" panose="020B0503020204020204" pitchFamily="34" charset="0"/>
              <a:cs typeface="+mn-cs"/>
            </a:endParaRPr>
          </a:p>
        </p:txBody>
      </p:sp>
      <p:sp>
        <p:nvSpPr>
          <p:cNvPr id="22" name="TextBox 43"/>
          <p:cNvSpPr txBox="1"/>
          <p:nvPr/>
        </p:nvSpPr>
        <p:spPr>
          <a:xfrm>
            <a:off x="4629009" y="2564904"/>
            <a:ext cx="4404252" cy="1296144"/>
          </a:xfrm>
          <a:prstGeom prst="rect">
            <a:avLst/>
          </a:prstGeom>
          <a:solidFill>
            <a:srgbClr val="FFFFFF"/>
          </a:solidFill>
          <a:ln>
            <a:solidFill>
              <a:srgbClr val="00915A"/>
            </a:solidFill>
            <a:prstDash val="sysDot"/>
          </a:ln>
        </p:spPr>
        <p:txBody>
          <a:bodyPr lIns="36000" rIns="36000"/>
          <a:lstStyle/>
          <a:p>
            <a:pPr marL="107950" lvl="2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endParaRPr lang="fr-FR" sz="1050" kern="0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107950" lvl="2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5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A valider:</a:t>
            </a:r>
          </a:p>
          <a:p>
            <a:pPr marL="565150" lvl="3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5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Périmètre du chantier global</a:t>
            </a:r>
          </a:p>
          <a:p>
            <a:pPr marL="565150" lvl="3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5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Planning détaillé, Jalon et RACI</a:t>
            </a:r>
          </a:p>
          <a:p>
            <a:pPr marL="565150" lvl="3" indent="-17780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D2DB9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050" kern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Estimation des charges autres phases ELAB</a:t>
            </a:r>
            <a:r>
              <a:rPr lang="fr-FR" sz="1050" kern="0" dirty="0" smtClean="0">
                <a:solidFill>
                  <a:srgbClr val="000000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END</a:t>
            </a:r>
            <a:endParaRPr lang="fr-FR" sz="1050" kern="0" dirty="0" smtClean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4834425" y="2412232"/>
            <a:ext cx="889703" cy="2966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FFFFFF">
                <a:lumMod val="75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6492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fr-FR" sz="1100" b="1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rbel" panose="020B0503020204020204" pitchFamily="34" charset="0"/>
                <a:cs typeface="+mn-cs"/>
              </a:rPr>
              <a:t>DÉCISIONS</a:t>
            </a:r>
            <a:endParaRPr kumimoji="0" lang="fr-FR" sz="1100" b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rbel" panose="020B0503020204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8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np_paribas__powerpoint__ppt_fr">
  <a:themeElements>
    <a:clrScheme name="BNPP-XL">
      <a:dk1>
        <a:srgbClr val="FFFFFF"/>
      </a:dk1>
      <a:lt1>
        <a:srgbClr val="000000"/>
      </a:lt1>
      <a:dk2>
        <a:srgbClr val="EEEFF2"/>
      </a:dk2>
      <a:lt2>
        <a:srgbClr val="78848A"/>
      </a:lt2>
      <a:accent1>
        <a:srgbClr val="00915A"/>
      </a:accent1>
      <a:accent2>
        <a:srgbClr val="85B95F"/>
      </a:accent2>
      <a:accent3>
        <a:srgbClr val="00AB8E"/>
      </a:accent3>
      <a:accent4>
        <a:srgbClr val="008578"/>
      </a:accent4>
      <a:accent5>
        <a:srgbClr val="43B02A"/>
      </a:accent5>
      <a:accent6>
        <a:srgbClr val="D0DF00"/>
      </a:accent6>
      <a:hlink>
        <a:srgbClr val="00915A"/>
      </a:hlink>
      <a:folHlink>
        <a:srgbClr val="00915A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_x00e9_gorie xmlns="ac4f67a9-1b93-41d7-ae26-e9a8a5750ebd">Projet</Cat_x00e9_gorie>
    <Discipline xmlns="ac4f67a9-1b93-41d7-ae26-e9a8a5750ebd">1-Gestion de projet</Discipline>
    <Etat xmlns="ac4f67a9-1b93-41d7-ae26-e9a8a5750ebd">Validé</Etat>
    <Activit_x00e9_s xmlns="ac4f67a9-1b93-41d7-ae26-e9a8a5750ebd">1-Autres comités</Activit_x00e9_s>
    <Regroupement xmlns="ac4f67a9-1b93-41d7-ae26-e9a8a5750eb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s C'you" ma:contentTypeID="0x01010003105059DC6740CD949057862E120DEC0007C7450CA411DA499E4083AA9A63E7BC" ma:contentTypeVersion="8" ma:contentTypeDescription="Créer un document." ma:contentTypeScope="" ma:versionID="83e1ac4f8349356b0de46b2d7c3ed0fb">
  <xsd:schema xmlns:xsd="http://www.w3.org/2001/XMLSchema" xmlns:xs="http://www.w3.org/2001/XMLSchema" xmlns:p="http://schemas.microsoft.com/office/2006/metadata/properties" xmlns:ns2="ac4f67a9-1b93-41d7-ae26-e9a8a5750ebd" xmlns:ns3="2a9e3281-7c56-46d1-b64b-b0d40eb22922" targetNamespace="http://schemas.microsoft.com/office/2006/metadata/properties" ma:root="true" ma:fieldsID="192fb51a06a76381d35bc5a0423bea5c" ns2:_="" ns3:_="">
    <xsd:import namespace="ac4f67a9-1b93-41d7-ae26-e9a8a5750ebd"/>
    <xsd:import namespace="2a9e3281-7c56-46d1-b64b-b0d40eb22922"/>
    <xsd:element name="properties">
      <xsd:complexType>
        <xsd:sequence>
          <xsd:element name="documentManagement">
            <xsd:complexType>
              <xsd:all>
                <xsd:element ref="ns2:Discipline" minOccurs="0"/>
                <xsd:element ref="ns2:Activit_x00e9_s" minOccurs="0"/>
                <xsd:element ref="ns2:Cat_x00e9_gorie" minOccurs="0"/>
                <xsd:element ref="ns2:Regroupement" minOccurs="0"/>
                <xsd:element ref="ns2:Etat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4f67a9-1b93-41d7-ae26-e9a8a5750ebd" elementFormDefault="qualified">
    <xsd:import namespace="http://schemas.microsoft.com/office/2006/documentManagement/types"/>
    <xsd:import namespace="http://schemas.microsoft.com/office/infopath/2007/PartnerControls"/>
    <xsd:element name="Discipline" ma:index="8" nillable="true" ma:displayName="Discipline" ma:format="Dropdown" ma:internalName="Discipline">
      <xsd:simpleType>
        <xsd:restriction base="dms:Choice">
          <xsd:enumeration value="1-Gestion de projet"/>
          <xsd:enumeration value="2-Gestion de la soustraitance"/>
          <xsd:enumeration value="3-Métier"/>
          <xsd:enumeration value="4-Exigences"/>
          <xsd:enumeration value="5-Analyse et conception"/>
          <xsd:enumeration value="6-Construction"/>
          <xsd:enumeration value="7-Tests"/>
          <xsd:enumeration value="8-Déploiement"/>
          <xsd:enumeration value="9-Gest-Config"/>
        </xsd:restriction>
      </xsd:simpleType>
    </xsd:element>
    <xsd:element name="Activit_x00e9_s" ma:index="9" nillable="true" ma:displayName="Activités" ma:format="Dropdown" ma:internalName="Activit_x00e9_s">
      <xsd:simpleType>
        <xsd:restriction base="dms:Choice">
          <xsd:enumeration value="1-Plans et suivis"/>
          <xsd:enumeration value="1-Estimation"/>
          <xsd:enumeration value="1-changements"/>
          <xsd:enumeration value="1-Coproj"/>
          <xsd:enumeration value="1-Copil"/>
          <xsd:enumeration value="1-Autres comités"/>
          <xsd:enumeration value="1-Cellules Transverses"/>
          <xsd:enumeration value="1-IC Init"/>
          <xsd:enumeration value="1-IC Valid"/>
          <xsd:enumeration value="1-IC End"/>
          <xsd:enumeration value="1-Expert Review et Casa"/>
          <xsd:enumeration value="1-Suivi budgétaire"/>
          <xsd:enumeration value="1-Organisation projet"/>
          <xsd:enumeration value="2-Appel d'offres"/>
          <xsd:enumeration value="2-Contrat"/>
          <xsd:enumeration value="2-Réunions"/>
          <xsd:enumeration value="2-Livraisons"/>
          <xsd:enumeration value="2-Réception"/>
          <xsd:enumeration value="2-Fiches achats"/>
          <xsd:enumeration value="2-Suivi du sous-traitant"/>
          <xsd:enumeration value="3-Besoin"/>
          <xsd:enumeration value="4-Fonctionnel"/>
          <xsd:enumeration value="4-Technique"/>
          <xsd:enumeration value="5-Fonctionnel"/>
          <xsd:enumeration value="5-Technique"/>
          <xsd:enumeration value="6-Construction"/>
          <xsd:enumeration value="6-Tests Unitaires"/>
          <xsd:enumeration value="6-Tests d'Assemblage"/>
          <xsd:enumeration value="6-Tests d'Intégration"/>
          <xsd:enumeration value="7-Tests Systèmes"/>
          <xsd:enumeration value="7-Recette Technique et Fonctionnelle"/>
          <xsd:enumeration value="7-Recette de Production"/>
          <xsd:enumeration value="8-Intégration"/>
          <xsd:enumeration value="8-Recette"/>
          <xsd:enumeration value="8-Pré Prod"/>
          <xsd:enumeration value="8-Prod"/>
          <xsd:enumeration value="8-Conduite du Changement"/>
          <xsd:enumeration value="9-Gestion de conf."/>
        </xsd:restriction>
      </xsd:simpleType>
    </xsd:element>
    <xsd:element name="Cat_x00e9_gorie" ma:index="10" nillable="true" ma:displayName="Catégorie" ma:format="Dropdown" ma:internalName="Cat_x00e9_gorie">
      <xsd:simpleType>
        <xsd:restriction base="dms:Choice">
          <xsd:enumeration value="Fonctionnel"/>
          <xsd:enumeration value="Utilisateur"/>
          <xsd:enumeration value="Projet"/>
          <xsd:enumeration value="Exploitation"/>
          <xsd:enumeration value="Technique"/>
          <xsd:enumeration value="Technico Fonctionnel"/>
        </xsd:restriction>
      </xsd:simpleType>
    </xsd:element>
    <xsd:element name="Regroupement" ma:index="11" nillable="true" ma:displayName="Regroupement" ma:internalName="Regroupement">
      <xsd:simpleType>
        <xsd:restriction base="dms:Text">
          <xsd:maxLength value="255"/>
        </xsd:restriction>
      </xsd:simpleType>
    </xsd:element>
    <xsd:element name="Etat" ma:index="12" nillable="true" ma:displayName="Etat" ma:format="Dropdown" ma:internalName="Etat">
      <xsd:simpleType>
        <xsd:restriction base="dms:Choice">
          <xsd:enumeration value="Importé"/>
          <xsd:enumeration value="Modifié"/>
          <xsd:enumeration value="Validé"/>
          <xsd:enumeration value="Livré"/>
          <xsd:enumeration value="Abandonné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9e3281-7c56-46d1-b64b-b0d40eb2292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469DB0-5045-4943-A2AF-7DD514A9DF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E13591-09FB-43FD-99E9-EF47B310AE50}">
  <ds:schemaRefs>
    <ds:schemaRef ds:uri="http://purl.org/dc/dcmitype/"/>
    <ds:schemaRef ds:uri="ac4f67a9-1b93-41d7-ae26-e9a8a5750eb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2a9e3281-7c56-46d1-b64b-b0d40eb2292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A379720-C6CB-47E1-B2B0-771BEC4F77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4f67a9-1b93-41d7-ae26-e9a8a5750ebd"/>
    <ds:schemaRef ds:uri="2a9e3281-7c56-46d1-b64b-b0d40eb229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18451</TotalTime>
  <Words>1284</Words>
  <Application>Microsoft Office PowerPoint</Application>
  <PresentationFormat>Affichage à l'écran (4:3)</PresentationFormat>
  <Paragraphs>320</Paragraphs>
  <Slides>10</Slides>
  <Notes>7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Arial</vt:lpstr>
      <vt:lpstr>Arial Narrow</vt:lpstr>
      <vt:lpstr>Calibri</vt:lpstr>
      <vt:lpstr>Corbel</vt:lpstr>
      <vt:lpstr>Courier New</vt:lpstr>
      <vt:lpstr>Times New Roman</vt:lpstr>
      <vt:lpstr>Wingdings</vt:lpstr>
      <vt:lpstr>Wingdings 3</vt:lpstr>
      <vt:lpstr>1_bnp_paribas__powerpoint__ppt_fr</vt:lpstr>
      <vt:lpstr>Feuille de calcul</vt:lpstr>
      <vt:lpstr>Présentation PowerPoint</vt:lpstr>
      <vt:lpstr>1. Contexte</vt:lpstr>
      <vt:lpstr>1. Contexte</vt:lpstr>
      <vt:lpstr>2. Les chantiers</vt:lpstr>
      <vt:lpstr>3. C8071 – MDV Windows &amp; Spotfire  3.1 Périmètre</vt:lpstr>
      <vt:lpstr>3. C8071 – MDV Windows &amp; Spotfire  3.2 Suivi d’avancement</vt:lpstr>
      <vt:lpstr>3. C8071 – MDV Windows &amp; Spotfire  3.4 Budget</vt:lpstr>
      <vt:lpstr>C8070 – MDV Migration globale ESB 4.1 Périmètre</vt:lpstr>
      <vt:lpstr>C8070 – MDV Migration globale ESB 2.2 Suivi d’avancement</vt:lpstr>
      <vt:lpstr>5. Macro-Planning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de préparation au comité de pilotage</dc:title>
  <dc:creator>Tarik MOUNTASSIR</dc:creator>
  <cp:lastModifiedBy>Gerard KOUASSI</cp:lastModifiedBy>
  <cp:revision>940</cp:revision>
  <cp:lastPrinted>2016-10-11T14:36:15Z</cp:lastPrinted>
  <dcterms:created xsi:type="dcterms:W3CDTF">2012-12-19T09:28:47Z</dcterms:created>
  <dcterms:modified xsi:type="dcterms:W3CDTF">2019-12-23T09:37:32Z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0x01010003105059DC6740CD949057862E120DEC0007C7450CA411DA499E4083AA9A63E7BC</vt:lpwstr>
  </property>
</Properties>
</file>