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nis gouziokas" initials="gg" lastIdx="0" clrIdx="0">
    <p:extLst>
      <p:ext uri="{19B8F6BF-5375-455C-9EA6-DF929625EA0E}">
        <p15:presenceInfo xmlns:p15="http://schemas.microsoft.com/office/powerpoint/2012/main" userId="c226b674580a62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D433E-F431-43F2-92C0-792D1AE3779C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791AA-63C0-4183-836C-1E488314DC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94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934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107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29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8697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65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433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238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38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361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931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00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3361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191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696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9791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280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4794-553A-4676-8795-ECC48A8B202D}" type="datetimeFigureOut">
              <a:rPr lang="el-GR" smtClean="0"/>
              <a:t>25/4/2017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606597-FF97-43D3-846C-37DE655F14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641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Consistency Maintenance for Real-Time Update Transactions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i="1" dirty="0"/>
              <a:t>Γκουζιώκας Ιωάννης ΑΕΜ 8127</a:t>
            </a:r>
          </a:p>
        </p:txBody>
      </p:sp>
    </p:spTree>
    <p:extLst>
      <p:ext uri="{BB962C8B-B14F-4D97-AF65-F5344CB8AC3E}">
        <p14:creationId xmlns:p14="http://schemas.microsoft.com/office/powerpoint/2010/main" val="379077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000" b="1" dirty="0"/>
              <a:t>More–Less Using Deadline Monotonic</a:t>
            </a:r>
            <a:br>
              <a:rPr lang="en-US" sz="4000" b="1" dirty="0"/>
            </a:br>
            <a:endParaRPr lang="el-G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 is a </a:t>
            </a:r>
            <a:r>
              <a:rPr lang="en-US" dirty="0" err="1"/>
              <a:t>fixed</a:t>
            </a:r>
            <a:r>
              <a:rPr lang="en-US" dirty="0"/>
              <a:t> priority scheduling algorithm</a:t>
            </a:r>
          </a:p>
          <a:p>
            <a:r>
              <a:rPr lang="en-US" dirty="0"/>
              <a:t>ML using DM, namely MLDM, is used to guarantee temporal consistency with much less processor workload than HH</a:t>
            </a:r>
          </a:p>
          <a:p>
            <a:r>
              <a:rPr lang="en-US" dirty="0"/>
              <a:t>Subject to:</a:t>
            </a:r>
          </a:p>
          <a:p>
            <a:pPr marL="0" indent="0">
              <a:buNone/>
            </a:pPr>
            <a:r>
              <a:rPr lang="en-US" b="1" dirty="0"/>
              <a:t>  Validity constraint: </a:t>
            </a:r>
            <a:r>
              <a:rPr lang="en-US" dirty="0"/>
              <a:t>Pi + Di &lt;=Vi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Deadline constraint: </a:t>
            </a:r>
            <a:r>
              <a:rPr lang="en-US" dirty="0"/>
              <a:t>Ci&lt;= Di &lt;=Pi.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Feasibility constraint: </a:t>
            </a:r>
            <a:endParaRPr lang="el-GR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74" y="4371629"/>
            <a:ext cx="4210638" cy="58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9468" y="5343949"/>
            <a:ext cx="10075178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/>
              <a:t>MLDM</a:t>
            </a:r>
            <a:r>
              <a:rPr lang="en-US" dirty="0"/>
              <a:t> assigns priorities to transactions according to shortest validity first</a:t>
            </a:r>
          </a:p>
          <a:p>
            <a:r>
              <a:rPr lang="en-US" dirty="0"/>
              <a:t>Di = fi,0 –ri,0    Pi = Vi – Di</a:t>
            </a:r>
          </a:p>
          <a:p>
            <a:r>
              <a:rPr lang="en-US" b="1" dirty="0"/>
              <a:t>MLDM</a:t>
            </a:r>
            <a:r>
              <a:rPr lang="en-US" dirty="0"/>
              <a:t> uses a sufficient and necessary condition for assigning deadlines and periods</a:t>
            </a:r>
          </a:p>
          <a:p>
            <a:r>
              <a:rPr lang="en-US" b="1" dirty="0"/>
              <a:t>MLEDF </a:t>
            </a:r>
            <a:r>
              <a:rPr lang="en-US" dirty="0"/>
              <a:t>uses a sufficient condition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1787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49" y="2125211"/>
            <a:ext cx="4674572" cy="3778250"/>
          </a:xfrm>
        </p:spPr>
      </p:pic>
      <p:sp>
        <p:nvSpPr>
          <p:cNvPr id="6" name="TextBox 5"/>
          <p:cNvSpPr txBox="1"/>
          <p:nvPr/>
        </p:nvSpPr>
        <p:spPr>
          <a:xfrm>
            <a:off x="6442746" y="2969703"/>
            <a:ext cx="1669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Half-half:</a:t>
            </a:r>
          </a:p>
          <a:p>
            <a:r>
              <a:rPr lang="en-US" dirty="0"/>
              <a:t>U(</a:t>
            </a:r>
            <a:r>
              <a:rPr lang="el-GR" dirty="0"/>
              <a:t>γ) = 2γ</a:t>
            </a:r>
          </a:p>
          <a:p>
            <a:endParaRPr lang="en-US" dirty="0"/>
          </a:p>
          <a:p>
            <a:r>
              <a:rPr lang="en-US" b="1" dirty="0"/>
              <a:t>ML using EDF</a:t>
            </a:r>
          </a:p>
          <a:p>
            <a:r>
              <a:rPr lang="en-US" dirty="0"/>
              <a:t>U(</a:t>
            </a:r>
            <a:r>
              <a:rPr lang="el-GR" dirty="0"/>
              <a:t>γ) = γ / γ-1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55" y="2125211"/>
            <a:ext cx="3926047" cy="377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Deferrable Scheduling</a:t>
            </a:r>
            <a:br>
              <a:rPr lang="en-US" sz="4000" b="1" dirty="0"/>
            </a:br>
            <a:r>
              <a:rPr lang="en-US" sz="4000" b="1" dirty="0"/>
              <a:t>DS-FP</a:t>
            </a:r>
            <a:endParaRPr lang="el-GR" sz="4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Pi + Di &lt;= Vi </a:t>
            </a:r>
            <a:r>
              <a:rPr lang="en-US" dirty="0">
                <a:sym typeface="Wingdings" panose="05000000000000000000" pitchFamily="2" charset="2"/>
              </a:rPr>
              <a:t> validity constraint (satisfied)</a:t>
            </a:r>
          </a:p>
          <a:p>
            <a:r>
              <a:rPr lang="en-US" dirty="0"/>
              <a:t>processor workload is minimized only if </a:t>
            </a:r>
            <a:r>
              <a:rPr lang="en-US" b="1" i="1" dirty="0"/>
              <a:t>Pi + Di = Vi</a:t>
            </a:r>
          </a:p>
          <a:p>
            <a:endParaRPr lang="el-G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885813"/>
            <a:ext cx="4605556" cy="2801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1211" y="3137482"/>
            <a:ext cx="3970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di,j+1= </a:t>
            </a:r>
            <a:r>
              <a:rPr lang="en-US" dirty="0" err="1"/>
              <a:t>ri,j+Vi</a:t>
            </a:r>
            <a:r>
              <a:rPr lang="en-US" dirty="0"/>
              <a:t>    26.17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(ri,j+1</a:t>
            </a:r>
            <a:r>
              <a:rPr lang="it-IT" dirty="0"/>
              <a:t>- ri,j) + (di,j+1- ri,j+1) = Vi</a:t>
            </a:r>
            <a:r>
              <a:rPr lang="en-US" dirty="0"/>
              <a:t> (26.18)</a:t>
            </a:r>
          </a:p>
          <a:p>
            <a:endParaRPr lang="en-US" dirty="0"/>
          </a:p>
          <a:p>
            <a:r>
              <a:rPr lang="en-US" dirty="0"/>
              <a:t>Di,j+1 = di,j+1-r’I,j+1 &lt;di,j+1 – ri,j+1</a:t>
            </a:r>
          </a:p>
        </p:txBody>
      </p:sp>
    </p:spTree>
    <p:extLst>
      <p:ext uri="{BB962C8B-B14F-4D97-AF65-F5344CB8AC3E}">
        <p14:creationId xmlns:p14="http://schemas.microsoft.com/office/powerpoint/2010/main" val="254074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11" y="1905000"/>
            <a:ext cx="8915400" cy="251599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580388"/>
            <a:ext cx="8915400" cy="21089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5333" y="4420998"/>
            <a:ext cx="2625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times of transaction jobs J3,1, J2,3, J2,4, and J3,2 are shifted from times 14, 21, 28, and 28 in MLDM to 18, 22, 30, and 35 in DS-FP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250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DS-FP algorithm:</a:t>
            </a:r>
            <a:endParaRPr lang="el-GR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34" y="1350628"/>
            <a:ext cx="7323588" cy="5209563"/>
          </a:xfrm>
        </p:spPr>
      </p:pic>
    </p:spTree>
    <p:extLst>
      <p:ext uri="{BB962C8B-B14F-4D97-AF65-F5344CB8AC3E}">
        <p14:creationId xmlns:p14="http://schemas.microsoft.com/office/powerpoint/2010/main" val="324444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000" b="1" dirty="0"/>
              <a:t>Comparison of DS-FP </a:t>
            </a:r>
            <a:r>
              <a:rPr lang="en-US" sz="4000" b="1" dirty="0" err="1"/>
              <a:t>andMLDM</a:t>
            </a:r>
            <a:r>
              <a:rPr lang="en-US" sz="4000" b="1" dirty="0"/>
              <a:t> </a:t>
            </a:r>
            <a:endParaRPr lang="el-G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relative deadline of a transaction in DS-FP is not ﬁxed</a:t>
            </a:r>
          </a:p>
          <a:p>
            <a:r>
              <a:rPr lang="en-US" dirty="0"/>
              <a:t>MLDM can be regarded as a special case of DS-FP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0" y="3094913"/>
            <a:ext cx="7921967" cy="35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5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conclusions</a:t>
            </a:r>
            <a:endParaRPr lang="el-G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/>
              <a:t>This chapter examines the temporal consistency maintenance problem for real-time update transactions. Assume that deadlines are not greater than their corresponding periods, we investigate the problem with three approach</a:t>
            </a:r>
          </a:p>
          <a:p>
            <a:r>
              <a:rPr lang="en-US" sz="2400" b="1" dirty="0"/>
              <a:t> </a:t>
            </a:r>
            <a:r>
              <a:rPr lang="en-US" sz="2400" b="1" i="1" dirty="0"/>
              <a:t>Our analysis demonstrates that DS-FP is the most efﬁcient approach in terms of minimizing sensor update workload while guaranteeing the validity constraint</a:t>
            </a:r>
            <a:endParaRPr lang="el-GR" sz="2400" b="1" i="1" dirty="0"/>
          </a:p>
        </p:txBody>
      </p:sp>
    </p:spTree>
    <p:extLst>
      <p:ext uri="{BB962C8B-B14F-4D97-AF65-F5344CB8AC3E}">
        <p14:creationId xmlns:p14="http://schemas.microsoft.com/office/powerpoint/2010/main" val="414837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50" y="1577830"/>
            <a:ext cx="3302000" cy="3365500"/>
          </a:xfrm>
        </p:spPr>
      </p:pic>
      <p:sp>
        <p:nvSpPr>
          <p:cNvPr id="10" name="TextBox 9"/>
          <p:cNvSpPr txBox="1"/>
          <p:nvPr/>
        </p:nvSpPr>
        <p:spPr>
          <a:xfrm>
            <a:off x="4864145" y="5111109"/>
            <a:ext cx="6241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you!!!</a:t>
            </a:r>
            <a:endParaRPr lang="el-GR" sz="4000" b="1" dirty="0"/>
          </a:p>
        </p:txBody>
      </p:sp>
    </p:spTree>
    <p:extLst>
      <p:ext uri="{BB962C8B-B14F-4D97-AF65-F5344CB8AC3E}">
        <p14:creationId xmlns:p14="http://schemas.microsoft.com/office/powerpoint/2010/main" val="36122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b="1" dirty="0"/>
              <a:t>ΠΕΡΙΕΧΟΜΕΝΑ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1" dirty="0"/>
              <a:t>Introduction</a:t>
            </a:r>
            <a:br>
              <a:rPr lang="el-GR" sz="3200" b="1" i="1" dirty="0"/>
            </a:br>
            <a:endParaRPr lang="el-GR" sz="32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dirty="0"/>
              <a:t>More–Less Using EDF</a:t>
            </a:r>
            <a:r>
              <a:rPr lang="el-GR" sz="3200" b="1" i="1" dirty="0"/>
              <a:t> </a:t>
            </a:r>
            <a:br>
              <a:rPr lang="el-GR" sz="2400" b="1" i="1" dirty="0"/>
            </a:br>
            <a:r>
              <a:rPr lang="en-US" sz="2000" dirty="0"/>
              <a:t>Restricted Optimization Problem for ML Using EDF</a:t>
            </a:r>
            <a:br>
              <a:rPr lang="el-GR" dirty="0"/>
            </a:br>
            <a:r>
              <a:rPr lang="en-US" sz="2000" dirty="0"/>
              <a:t>Designing</a:t>
            </a:r>
            <a:r>
              <a:rPr lang="el-GR" sz="2000" dirty="0"/>
              <a:t> </a:t>
            </a:r>
            <a:r>
              <a:rPr lang="en-US" sz="2000" b="1" i="1" dirty="0"/>
              <a:t>ML</a:t>
            </a:r>
            <a:r>
              <a:rPr lang="en-US" sz="2000" dirty="0"/>
              <a:t>EDF Using a Sufficient Feasibility Condition</a:t>
            </a:r>
            <a:br>
              <a:rPr lang="el-GR" sz="2000" dirty="0"/>
            </a:br>
            <a:endParaRPr lang="el-G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dirty="0"/>
              <a:t>More–Less Using Deadline Monotonic</a:t>
            </a:r>
            <a:br>
              <a:rPr lang="el-GR" sz="3200" b="1" i="1" dirty="0"/>
            </a:br>
            <a:endParaRPr lang="el-GR" sz="32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dirty="0"/>
              <a:t>Deferrable Scheduling</a:t>
            </a:r>
            <a:br>
              <a:rPr lang="el-GR" sz="3200" b="1" i="1" dirty="0"/>
            </a:br>
            <a:r>
              <a:rPr lang="en-US" sz="2000" dirty="0"/>
              <a:t>Intuition of DS-FP • </a:t>
            </a:r>
            <a:r>
              <a:rPr lang="en-US" sz="2000" i="1" dirty="0"/>
              <a:t>Deferrable Scheduling </a:t>
            </a:r>
            <a:r>
              <a:rPr lang="en-US" sz="2000" dirty="0"/>
              <a:t>Algorithm</a:t>
            </a:r>
            <a:br>
              <a:rPr lang="el-GR" sz="2000" dirty="0"/>
            </a:br>
            <a:r>
              <a:rPr lang="en-US" sz="2000" dirty="0"/>
              <a:t>Comparison of DS-FP and</a:t>
            </a:r>
            <a:r>
              <a:rPr lang="en-US" sz="2000" i="1" dirty="0"/>
              <a:t>ML</a:t>
            </a:r>
            <a:r>
              <a:rPr lang="en-US" sz="2000" dirty="0"/>
              <a:t>DM • Schedulability Analysis</a:t>
            </a:r>
            <a:br>
              <a:rPr lang="el-GR" sz="2000" dirty="0"/>
            </a:br>
            <a:r>
              <a:rPr lang="en-US" sz="2000" dirty="0"/>
              <a:t>for DS-FP</a:t>
            </a:r>
            <a:endParaRPr lang="el-G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400" b="1" i="1" dirty="0"/>
              <a:t>Conclusions</a:t>
            </a:r>
            <a:endParaRPr lang="el-GR" sz="3400" b="1" i="1" dirty="0"/>
          </a:p>
          <a:p>
            <a:pPr>
              <a:buFont typeface="Arial" panose="020B0604020202020204" pitchFamily="34" charset="0"/>
              <a:buChar char="•"/>
            </a:pPr>
            <a:endParaRPr lang="el-GR" sz="2000" b="1" i="1" dirty="0"/>
          </a:p>
        </p:txBody>
      </p:sp>
    </p:spTree>
    <p:extLst>
      <p:ext uri="{BB962C8B-B14F-4D97-AF65-F5344CB8AC3E}">
        <p14:creationId xmlns:p14="http://schemas.microsoft.com/office/powerpoint/2010/main" val="93302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  <a:endParaRPr lang="el-G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800" b="1" dirty="0"/>
              <a:t>What is temporal consistency???</a:t>
            </a:r>
          </a:p>
          <a:p>
            <a:r>
              <a:rPr lang="en-US" sz="4800" b="1" dirty="0"/>
              <a:t>What is Temporal validity interval??? (Vi)</a:t>
            </a:r>
          </a:p>
          <a:p>
            <a:endParaRPr lang="en-US" sz="4800" b="1" dirty="0"/>
          </a:p>
          <a:p>
            <a:br>
              <a:rPr lang="en-US" sz="4800" b="1" dirty="0"/>
            </a:br>
            <a:r>
              <a:rPr lang="en-US" sz="4800" b="1" dirty="0"/>
              <a:t>RTDBs</a:t>
            </a:r>
            <a:r>
              <a:rPr lang="en-US" sz="4800" dirty="0"/>
              <a:t>,</a:t>
            </a:r>
            <a:r>
              <a:rPr lang="en-US" sz="4800" b="1" dirty="0"/>
              <a:t>(real time database systems)</a:t>
            </a:r>
            <a:r>
              <a:rPr lang="en-US" sz="4800" dirty="0"/>
              <a:t> </a:t>
            </a:r>
            <a:r>
              <a:rPr lang="en-US" sz="4800" dirty="0">
                <a:sym typeface="Wingdings" panose="05000000000000000000" pitchFamily="2" charset="2"/>
              </a:rPr>
              <a:t> </a:t>
            </a:r>
            <a:r>
              <a:rPr lang="en-US" sz="4800" i="1" dirty="0">
                <a:sym typeface="Wingdings" panose="05000000000000000000" pitchFamily="2" charset="2"/>
              </a:rPr>
              <a:t>design goal</a:t>
            </a:r>
            <a:r>
              <a:rPr lang="en-US" sz="4800" dirty="0">
                <a:sym typeface="Wingdings" panose="05000000000000000000" pitchFamily="2" charset="2"/>
              </a:rPr>
              <a:t>: keep always the real-time data temporally consistent to </a:t>
            </a:r>
            <a:r>
              <a:rPr lang="en-US" sz="4800" dirty="0"/>
              <a:t>detect and respond to environmental changes in a timely fashion</a:t>
            </a:r>
            <a:br>
              <a:rPr lang="en-US" sz="4800" dirty="0"/>
            </a:br>
            <a:endParaRPr lang="en-US" sz="4800" dirty="0"/>
          </a:p>
          <a:p>
            <a:r>
              <a:rPr lang="en-US" sz="4800" b="1" dirty="0"/>
              <a:t>Sensor transactions: </a:t>
            </a:r>
            <a:r>
              <a:rPr lang="en-US" sz="4800" dirty="0"/>
              <a:t> need to refresh the old values of real-time data objects before their old values expire (</a:t>
            </a:r>
            <a:r>
              <a:rPr lang="en-US" sz="4800" i="1" dirty="0"/>
              <a:t>before their temporal validity interval expires)(Vi!!!)</a:t>
            </a:r>
          </a:p>
          <a:p>
            <a:r>
              <a:rPr lang="en-US" sz="5600" b="1" dirty="0" err="1"/>
              <a:t>Definiton</a:t>
            </a:r>
            <a:r>
              <a:rPr lang="en-US" sz="5600" b="1" dirty="0"/>
              <a:t> of temporal consistency:</a:t>
            </a:r>
          </a:p>
          <a:p>
            <a:pPr marL="0" indent="0">
              <a:buNone/>
            </a:pPr>
            <a:r>
              <a:rPr lang="en-US" sz="5600" b="1" dirty="0" err="1"/>
              <a:t>rij+Vi≥t</a:t>
            </a:r>
            <a:r>
              <a:rPr lang="en-US" sz="5600" b="1" dirty="0"/>
              <a:t>.</a:t>
            </a:r>
            <a:br>
              <a:rPr lang="en-US" sz="5600" dirty="0"/>
            </a:br>
            <a:endParaRPr lang="en-US" sz="5600" dirty="0"/>
          </a:p>
          <a:p>
            <a:r>
              <a:rPr lang="en-US" sz="4800" b="1" dirty="0"/>
              <a:t>Design goal of temporal consistency: </a:t>
            </a:r>
          </a:p>
          <a:p>
            <a:r>
              <a:rPr lang="en-US" sz="4800" dirty="0"/>
              <a:t>determine transaction schedules and Minimize the workload</a:t>
            </a:r>
          </a:p>
          <a:p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71983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  <a:endParaRPr lang="el-GR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57" y="4928556"/>
            <a:ext cx="7386719" cy="266042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6" r="15255"/>
          <a:stretch/>
        </p:blipFill>
        <p:spPr>
          <a:xfrm>
            <a:off x="2503918" y="1264555"/>
            <a:ext cx="6913547" cy="34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5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Ml</a:t>
            </a:r>
            <a:r>
              <a:rPr lang="en-US" sz="2000" b="1" dirty="0"/>
              <a:t>(more  less)  </a:t>
            </a:r>
            <a:r>
              <a:rPr lang="en-US" sz="4000" b="1" dirty="0"/>
              <a:t>using EDF </a:t>
            </a:r>
            <a:r>
              <a:rPr lang="en-US" sz="2200" b="1" dirty="0"/>
              <a:t>(earliest deadline first)</a:t>
            </a:r>
            <a:endParaRPr lang="el-GR" sz="2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Validity </a:t>
            </a:r>
            <a:r>
              <a:rPr lang="en-US" sz="2000" b="1" dirty="0" err="1"/>
              <a:t>constrait</a:t>
            </a:r>
            <a:r>
              <a:rPr lang="en-US" sz="2000" b="1" dirty="0"/>
              <a:t>:  </a:t>
            </a:r>
            <a:r>
              <a:rPr lang="en-US" sz="2000" dirty="0"/>
              <a:t>Pi + Di ≤ Vi</a:t>
            </a:r>
          </a:p>
          <a:p>
            <a:r>
              <a:rPr lang="en-US" sz="2000" b="1" dirty="0"/>
              <a:t>Deadline constraint: </a:t>
            </a:r>
            <a:r>
              <a:rPr lang="en-US" sz="2000" dirty="0"/>
              <a:t>Ci &lt;= Di &lt;= Pi</a:t>
            </a:r>
          </a:p>
          <a:p>
            <a:r>
              <a:rPr lang="en-US" sz="2000" b="1" dirty="0"/>
              <a:t>Feasibility constraint: </a:t>
            </a:r>
            <a:r>
              <a:rPr lang="en-US" sz="2000" dirty="0"/>
              <a:t>T with derived deadlines and periods is feasible by using EDF scheduling.</a:t>
            </a:r>
          </a:p>
          <a:p>
            <a:pPr marL="0" indent="0">
              <a:buNone/>
            </a:pPr>
            <a:endParaRPr lang="el-GR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84" y="3762352"/>
            <a:ext cx="8019876" cy="254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7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ML</a:t>
            </a:r>
            <a:r>
              <a:rPr lang="en-US" sz="2000" b="1" dirty="0"/>
              <a:t>EDF</a:t>
            </a:r>
            <a:r>
              <a:rPr lang="en-US" b="1" dirty="0"/>
              <a:t> Using a Sufficient Feasibility Condition</a:t>
            </a:r>
            <a:endParaRPr lang="el-GR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25" y="1801882"/>
            <a:ext cx="8915400" cy="110286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72" y="3082772"/>
            <a:ext cx="5191850" cy="543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6325" y="2904749"/>
            <a:ext cx="431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to:</a:t>
            </a:r>
          </a:p>
          <a:p>
            <a:r>
              <a:rPr lang="en-US" dirty="0"/>
              <a:t>    all previous constraints and</a:t>
            </a:r>
            <a:endParaRPr lang="el-G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25" y="3674116"/>
            <a:ext cx="2800741" cy="21053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46598" y="5902472"/>
            <a:ext cx="48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 &gt; 0 and Pi + Di = Vi</a:t>
            </a:r>
            <a:endParaRPr lang="el-GR" dirty="0"/>
          </a:p>
        </p:txBody>
      </p:sp>
      <p:sp>
        <p:nvSpPr>
          <p:cNvPr id="15" name="TextBox 14"/>
          <p:cNvSpPr txBox="1"/>
          <p:nvPr/>
        </p:nvSpPr>
        <p:spPr>
          <a:xfrm>
            <a:off x="5847127" y="3984191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(26.1)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(26.2)</a:t>
            </a:r>
          </a:p>
        </p:txBody>
      </p:sp>
    </p:spTree>
    <p:extLst>
      <p:ext uri="{BB962C8B-B14F-4D97-AF65-F5344CB8AC3E}">
        <p14:creationId xmlns:p14="http://schemas.microsoft.com/office/powerpoint/2010/main" val="8947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transactions </a:t>
            </a:r>
            <a:r>
              <a:rPr lang="en-US" dirty="0" err="1"/>
              <a:t>T,the</a:t>
            </a:r>
            <a:r>
              <a:rPr lang="en-US" dirty="0"/>
              <a:t> density factor denoted as </a:t>
            </a:r>
            <a:r>
              <a:rPr lang="el-GR" dirty="0"/>
              <a:t>γ</a:t>
            </a:r>
            <a:r>
              <a:rPr lang="en-US" dirty="0"/>
              <a:t>,is </a:t>
            </a:r>
          </a:p>
          <a:p>
            <a:r>
              <a:rPr lang="en-US" dirty="0"/>
              <a:t>There is a unique minimal solution given by Ni= 1/</a:t>
            </a:r>
            <a:r>
              <a:rPr lang="el-GR" dirty="0"/>
              <a:t>γ</a:t>
            </a:r>
            <a:r>
              <a:rPr lang="en-US" dirty="0"/>
              <a:t> and has </a:t>
            </a:r>
          </a:p>
          <a:p>
            <a:pPr marL="0" indent="0">
              <a:buNone/>
            </a:pPr>
            <a:r>
              <a:rPr lang="en-US" dirty="0"/>
              <a:t>     minimum utilization U(</a:t>
            </a:r>
            <a:r>
              <a:rPr lang="el-GR" dirty="0"/>
              <a:t>γ) = γ / 1- γ</a:t>
            </a:r>
          </a:p>
          <a:p>
            <a:pPr marL="0" indent="0">
              <a:buNone/>
            </a:pPr>
            <a:r>
              <a:rPr lang="en-US" b="1" dirty="0"/>
              <a:t>Proof:</a:t>
            </a:r>
          </a:p>
          <a:p>
            <a:pPr marL="0" indent="0">
              <a:buNone/>
            </a:pPr>
            <a:endParaRPr lang="el-GR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89" y="1686801"/>
            <a:ext cx="1833788" cy="1219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51" y="3709763"/>
            <a:ext cx="5658640" cy="1971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75714" y="3392594"/>
            <a:ext cx="34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deadline constraint </a:t>
            </a:r>
            <a:endParaRPr lang="el-G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78" y="5953085"/>
            <a:ext cx="6039693" cy="10860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79451" y="5632123"/>
            <a:ext cx="741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Following 26.1,26.2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118" y="3847680"/>
            <a:ext cx="2000529" cy="30103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504612" y="3968862"/>
            <a:ext cx="687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26.3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26.4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26.5</a:t>
            </a:r>
          </a:p>
        </p:txBody>
      </p:sp>
    </p:spTree>
    <p:extLst>
      <p:ext uri="{BB962C8B-B14F-4D97-AF65-F5344CB8AC3E}">
        <p14:creationId xmlns:p14="http://schemas.microsoft.com/office/powerpoint/2010/main" val="308083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400" dirty="0">
                <a:solidFill>
                  <a:schemeClr val="bg2">
                    <a:lumMod val="50000"/>
                  </a:schemeClr>
                </a:solidFill>
              </a:rPr>
            </a:br>
            <a:endParaRPr lang="el-G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 objective function and all three constraints are convex functions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Thus a local minimum is a global minimum!!!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Considering equations 26.3, 26.5 together </a:t>
            </a:r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151" y="2680892"/>
            <a:ext cx="3581900" cy="657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19" y="3079305"/>
            <a:ext cx="2095792" cy="13584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68476" y="3498209"/>
            <a:ext cx="8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(26.6)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5385032" y="3523895"/>
            <a:ext cx="16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γ &lt;= 1/2</a:t>
            </a:r>
            <a:endParaRPr lang="el-GR" dirty="0"/>
          </a:p>
        </p:txBody>
      </p:sp>
      <p:sp>
        <p:nvSpPr>
          <p:cNvPr id="12" name="TextBox 11"/>
          <p:cNvSpPr txBox="1"/>
          <p:nvPr/>
        </p:nvSpPr>
        <p:spPr>
          <a:xfrm>
            <a:off x="2674019" y="4283914"/>
            <a:ext cx="869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we set </a:t>
            </a:r>
            <a:r>
              <a:rPr lang="en-US" dirty="0" err="1"/>
              <a:t>wi</a:t>
            </a:r>
            <a:r>
              <a:rPr lang="en-US" dirty="0"/>
              <a:t>=Ci/Vi   </a:t>
            </a:r>
            <a:r>
              <a:rPr lang="el-GR" dirty="0"/>
              <a:t>γ=</a:t>
            </a:r>
            <a:r>
              <a:rPr lang="el-GR" sz="2400" dirty="0"/>
              <a:t>Σ</a:t>
            </a:r>
            <a:r>
              <a:rPr lang="en-US" dirty="0" err="1"/>
              <a:t>wi</a:t>
            </a:r>
            <a:r>
              <a:rPr lang="en-US" dirty="0"/>
              <a:t>   and Xi = Ni -1</a:t>
            </a:r>
            <a:endParaRPr lang="el-G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t="21579" r="-149" b="2252"/>
          <a:stretch/>
        </p:blipFill>
        <p:spPr>
          <a:xfrm>
            <a:off x="2407217" y="5232150"/>
            <a:ext cx="5630934" cy="5143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54021" y="4804198"/>
            <a:ext cx="44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definition of U and 26.2</a:t>
            </a:r>
            <a:endParaRPr lang="el-G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88" y="5960569"/>
            <a:ext cx="3019846" cy="10669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11648" y="5746493"/>
            <a:ext cx="30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26.3 and 23.5</a:t>
            </a:r>
            <a:endParaRPr lang="el-GR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74" y="3722227"/>
            <a:ext cx="4086795" cy="301984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193106" y="3989337"/>
            <a:ext cx="673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26.8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26.9</a:t>
            </a:r>
            <a:endParaRPr lang="el-GR" dirty="0"/>
          </a:p>
        </p:txBody>
      </p:sp>
      <p:sp>
        <p:nvSpPr>
          <p:cNvPr id="24" name="TextBox 23"/>
          <p:cNvSpPr txBox="1"/>
          <p:nvPr/>
        </p:nvSpPr>
        <p:spPr>
          <a:xfrm>
            <a:off x="11232859" y="3867541"/>
            <a:ext cx="77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26.7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5152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Kuhn</a:t>
            </a:r>
            <a:r>
              <a:rPr lang="el-GR" dirty="0"/>
              <a:t> </a:t>
            </a:r>
            <a:r>
              <a:rPr lang="en-US" dirty="0"/>
              <a:t>Tucker condition and </a:t>
            </a:r>
            <a:r>
              <a:rPr lang="en-US" dirty="0" err="1"/>
              <a:t>Lagrangian</a:t>
            </a:r>
            <a:r>
              <a:rPr lang="en-US" dirty="0"/>
              <a:t> multipliers </a:t>
            </a:r>
            <a:r>
              <a:rPr lang="el-GR" dirty="0"/>
              <a:t>λ</a:t>
            </a:r>
            <a:r>
              <a:rPr lang="en-US" dirty="0"/>
              <a:t>1,i</a:t>
            </a:r>
            <a:r>
              <a:rPr lang="el-GR" dirty="0"/>
              <a:t>  λ2,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l-GR" dirty="0"/>
              <a:t>&amp; λ3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25" y="2487738"/>
            <a:ext cx="5029902" cy="3441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25" y="5911222"/>
            <a:ext cx="8364117" cy="14480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7637" y="2640636"/>
            <a:ext cx="7359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(1)</a:t>
            </a:r>
          </a:p>
          <a:p>
            <a:endParaRPr lang="el-GR" dirty="0"/>
          </a:p>
          <a:p>
            <a:r>
              <a:rPr lang="el-GR" dirty="0"/>
              <a:t>(2)</a:t>
            </a:r>
          </a:p>
          <a:p>
            <a:endParaRPr lang="el-GR" dirty="0"/>
          </a:p>
          <a:p>
            <a:r>
              <a:rPr lang="el-GR" dirty="0"/>
              <a:t>(3)</a:t>
            </a:r>
          </a:p>
          <a:p>
            <a:endParaRPr lang="el-GR" dirty="0"/>
          </a:p>
          <a:p>
            <a:r>
              <a:rPr lang="el-GR" dirty="0"/>
              <a:t>(4)</a:t>
            </a:r>
          </a:p>
          <a:p>
            <a:r>
              <a:rPr lang="el-GR" dirty="0"/>
              <a:t>(5)</a:t>
            </a:r>
          </a:p>
          <a:p>
            <a:endParaRPr lang="el-GR" dirty="0"/>
          </a:p>
          <a:p>
            <a:r>
              <a:rPr lang="el-GR" dirty="0"/>
              <a:t>(6)</a:t>
            </a:r>
          </a:p>
          <a:p>
            <a:endParaRPr lang="el-GR" dirty="0"/>
          </a:p>
          <a:p>
            <a:r>
              <a:rPr lang="el-GR" dirty="0"/>
              <a:t>(7)</a:t>
            </a:r>
          </a:p>
          <a:p>
            <a:endParaRPr lang="el-GR" dirty="0"/>
          </a:p>
          <a:p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7413627" y="2871469"/>
            <a:ext cx="3592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      </a:t>
            </a:r>
          </a:p>
          <a:p>
            <a:r>
              <a:rPr lang="el-GR" dirty="0"/>
              <a:t>       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>
                <a:sym typeface="Wingdings" panose="05000000000000000000" pitchFamily="2" charset="2"/>
              </a:rPr>
              <a:t> 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644768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1910</TotalTime>
  <Words>584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Wisp</vt:lpstr>
      <vt:lpstr>Temporal Consistency Maintenance for Real-Time Update Transactions</vt:lpstr>
      <vt:lpstr>ΠΕΡΙΕΧΟΜΕΝΑ</vt:lpstr>
      <vt:lpstr>INTRODUCTION</vt:lpstr>
      <vt:lpstr>INTRODUCTION</vt:lpstr>
      <vt:lpstr>Ml(more  less)  using EDF (earliest deadline first)</vt:lpstr>
      <vt:lpstr>Designing MLEDF Using a Sufficient Feasibility Condition</vt:lpstr>
      <vt:lpstr>PowerPoint Presentation</vt:lpstr>
      <vt:lpstr> </vt:lpstr>
      <vt:lpstr>PowerPoint Presentation</vt:lpstr>
      <vt:lpstr> More–Less Using Deadline Monotonic </vt:lpstr>
      <vt:lpstr>PowerPoint Presentation</vt:lpstr>
      <vt:lpstr>Deferrable Scheduling DS-FP</vt:lpstr>
      <vt:lpstr>PowerPoint Presentation</vt:lpstr>
      <vt:lpstr>DS-FP algorithm:</vt:lpstr>
      <vt:lpstr> Comparison of DS-FP andMLDM 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Consistency Maintenance for Real-Time Update Transactions</dc:title>
  <dc:creator>giannis gouziokas</dc:creator>
  <cp:lastModifiedBy>giannis gouziokas</cp:lastModifiedBy>
  <cp:revision>63</cp:revision>
  <dcterms:created xsi:type="dcterms:W3CDTF">2017-04-20T16:28:50Z</dcterms:created>
  <dcterms:modified xsi:type="dcterms:W3CDTF">2017-04-25T21:27:11Z</dcterms:modified>
</cp:coreProperties>
</file>