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9" r:id="rId5"/>
    <p:sldId id="270" r:id="rId6"/>
    <p:sldId id="260" r:id="rId7"/>
    <p:sldId id="261" r:id="rId8"/>
    <p:sldId id="262" r:id="rId9"/>
    <p:sldId id="267" r:id="rId10"/>
    <p:sldId id="268" r:id="rId11"/>
    <p:sldId id="264" r:id="rId12"/>
    <p:sldId id="263"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71" autoAdjust="0"/>
  </p:normalViewPr>
  <p:slideViewPr>
    <p:cSldViewPr snapToGrid="0" snapToObjects="1">
      <p:cViewPr>
        <p:scale>
          <a:sx n="165" d="100"/>
          <a:sy n="165" d="100"/>
        </p:scale>
        <p:origin x="-8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57233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422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274640"/>
            <a:ext cx="4114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12192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8200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45514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75790-EE9F-844A-B9C8-E9391D35F304}" type="datetimeFigureOut">
              <a:rPr lang="en-US" smtClean="0"/>
              <a:t>15-4-14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2684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F75790-EE9F-844A-B9C8-E9391D35F304}" type="datetimeFigureOut">
              <a:rPr lang="en-US" smtClean="0"/>
              <a:t>15-4-14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33931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F75790-EE9F-844A-B9C8-E9391D35F304}" type="datetimeFigureOut">
              <a:rPr lang="en-US" smtClean="0"/>
              <a:t>15-4-14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65489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75790-EE9F-844A-B9C8-E9391D35F304}" type="datetimeFigureOut">
              <a:rPr lang="en-US" smtClean="0"/>
              <a:t>15-4-14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90567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5790-EE9F-844A-B9C8-E9391D35F304}" type="datetimeFigureOut">
              <a:rPr lang="en-US" smtClean="0"/>
              <a:t>15-4-14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04439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56291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524051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5790-EE9F-844A-B9C8-E9391D35F304}" type="datetimeFigureOut">
              <a:rPr lang="en-US" smtClean="0"/>
              <a:t>15-4-14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640F-2AB3-1A4C-9F1B-52EC6764F272}" type="slidenum">
              <a:rPr lang="en-US" smtClean="0"/>
              <a:t>‹#›</a:t>
            </a:fld>
            <a:endParaRPr lang="en-US"/>
          </a:p>
        </p:txBody>
      </p:sp>
    </p:spTree>
    <p:extLst>
      <p:ext uri="{BB962C8B-B14F-4D97-AF65-F5344CB8AC3E}">
        <p14:creationId xmlns:p14="http://schemas.microsoft.com/office/powerpoint/2010/main" val="8803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destinations.png"/>
          <p:cNvPicPr>
            <a:picLocks noChangeAspect="1"/>
          </p:cNvPicPr>
          <p:nvPr/>
        </p:nvPicPr>
        <p:blipFill rotWithShape="1">
          <a:blip r:embed="rId2">
            <a:extLst>
              <a:ext uri="{28A0092B-C50C-407E-A947-70E740481C1C}">
                <a14:useLocalDpi xmlns:a14="http://schemas.microsoft.com/office/drawing/2010/main" val="0"/>
              </a:ext>
            </a:extLst>
          </a:blip>
          <a:srcRect t="9317"/>
          <a:stretch/>
        </p:blipFill>
        <p:spPr>
          <a:xfrm>
            <a:off x="1939733" y="1108926"/>
            <a:ext cx="4962756" cy="3209682"/>
          </a:xfrm>
          <a:prstGeom prst="rect">
            <a:avLst/>
          </a:prstGeom>
        </p:spPr>
      </p:pic>
      <p:sp>
        <p:nvSpPr>
          <p:cNvPr id="5" name="Rounded Rectangular Callout 4"/>
          <p:cNvSpPr/>
          <p:nvPr/>
        </p:nvSpPr>
        <p:spPr>
          <a:xfrm>
            <a:off x="2879184" y="613316"/>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7" name="Rounded Rectangular Callout 6"/>
          <p:cNvSpPr/>
          <p:nvPr/>
        </p:nvSpPr>
        <p:spPr>
          <a:xfrm>
            <a:off x="3975720" y="613316"/>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8" name="Rounded Rectangular Callout 7"/>
          <p:cNvSpPr/>
          <p:nvPr/>
        </p:nvSpPr>
        <p:spPr>
          <a:xfrm>
            <a:off x="4927293" y="613316"/>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9" name="TextBox 8"/>
          <p:cNvSpPr txBox="1"/>
          <p:nvPr/>
        </p:nvSpPr>
        <p:spPr>
          <a:xfrm>
            <a:off x="1908945" y="125779"/>
            <a:ext cx="5072206" cy="353943"/>
          </a:xfrm>
          <a:prstGeom prst="rect">
            <a:avLst/>
          </a:prstGeom>
          <a:noFill/>
        </p:spPr>
        <p:txBody>
          <a:bodyPr wrap="square" rtlCol="0">
            <a:spAutoFit/>
          </a:bodyPr>
          <a:lstStyle/>
          <a:p>
            <a:r>
              <a:rPr lang="en-US" sz="1700" dirty="0" smtClean="0"/>
              <a:t>Seek Destinations in ML4 Lecture 13 (from all sources)</a:t>
            </a:r>
            <a:endParaRPr lang="en-US" sz="1700" dirty="0"/>
          </a:p>
        </p:txBody>
      </p:sp>
      <p:sp>
        <p:nvSpPr>
          <p:cNvPr id="10" name="TextBox 9"/>
          <p:cNvSpPr txBox="1"/>
          <p:nvPr/>
        </p:nvSpPr>
        <p:spPr>
          <a:xfrm>
            <a:off x="1724121" y="4318608"/>
            <a:ext cx="5318606" cy="1384995"/>
          </a:xfrm>
          <a:prstGeom prst="rect">
            <a:avLst/>
          </a:prstGeom>
          <a:noFill/>
        </p:spPr>
        <p:txBody>
          <a:bodyPr wrap="square" rtlCol="0">
            <a:spAutoFit/>
          </a:bodyPr>
          <a:lstStyle/>
          <a:p>
            <a:r>
              <a:rPr lang="en-US" sz="1400" dirty="0" smtClean="0"/>
              <a:t>Destinations of seeks in a video with 2 in-video quizzes (Machine Learning, Lecture 13 on Coursera), from all sources. The most common places users seek to are right before the in-video quizzes (Coursera does not allow users to go directly to in-video quizzes, so this is how users would go to the in-video quiz question). There are also peaks in seeking to the beginning, end, and slide transitions.</a:t>
            </a:r>
            <a:endParaRPr lang="en-US" sz="1400" dirty="0"/>
          </a:p>
        </p:txBody>
      </p:sp>
    </p:spTree>
    <p:extLst>
      <p:ext uri="{BB962C8B-B14F-4D97-AF65-F5344CB8AC3E}">
        <p14:creationId xmlns:p14="http://schemas.microsoft.com/office/powerpoint/2010/main" val="14963274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37748005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histo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982115"/>
            <a:ext cx="7449759" cy="2851861"/>
          </a:xfrm>
          <a:prstGeom prst="rect">
            <a:avLst/>
          </a:prstGeom>
        </p:spPr>
      </p:pic>
      <p:sp>
        <p:nvSpPr>
          <p:cNvPr id="5" name="Rounded Rectangular Callout 4"/>
          <p:cNvSpPr/>
          <p:nvPr/>
        </p:nvSpPr>
        <p:spPr>
          <a:xfrm>
            <a:off x="3052749" y="3833976"/>
            <a:ext cx="1619992" cy="264592"/>
          </a:xfrm>
          <a:prstGeom prst="wedgeRoundRectCallout">
            <a:avLst>
              <a:gd name="adj1" fmla="val -23997"/>
              <a:gd name="adj2" fmla="val -13635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563179" y="3823213"/>
            <a:ext cx="1725820" cy="259961"/>
          </a:xfrm>
          <a:prstGeom prst="wedgeRoundRectCallout">
            <a:avLst>
              <a:gd name="adj1" fmla="val -24807"/>
              <a:gd name="adj2" fmla="val -13968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89938"/>
              <a:gd name="adj2" fmla="val -2526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84737"/>
              <a:gd name="adj2" fmla="val -231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455260"/>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773009" y="4120744"/>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32297295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009713" y="38484"/>
            <a:ext cx="6494833" cy="2786303"/>
          </a:xfrm>
          <a:prstGeom prst="rect">
            <a:avLst/>
          </a:prstGeom>
        </p:spPr>
      </p:pic>
      <p:pic>
        <p:nvPicPr>
          <p:cNvPr id="22" name="Picture 21"/>
          <p:cNvPicPr>
            <a:picLocks noChangeAspect="1"/>
          </p:cNvPicPr>
          <p:nvPr/>
        </p:nvPicPr>
        <p:blipFill>
          <a:blip r:embed="rId3"/>
          <a:stretch>
            <a:fillRect/>
          </a:stretch>
        </p:blipFill>
        <p:spPr>
          <a:xfrm>
            <a:off x="1006505" y="4144872"/>
            <a:ext cx="6498041" cy="2704275"/>
          </a:xfrm>
          <a:prstGeom prst="rect">
            <a:avLst/>
          </a:prstGeom>
        </p:spPr>
      </p:pic>
      <p:sp>
        <p:nvSpPr>
          <p:cNvPr id="11" name="TextBox 10"/>
          <p:cNvSpPr txBox="1"/>
          <p:nvPr/>
        </p:nvSpPr>
        <p:spPr>
          <a:xfrm>
            <a:off x="1006505" y="2866333"/>
            <a:ext cx="6498041" cy="1323439"/>
          </a:xfrm>
          <a:prstGeom prst="rect">
            <a:avLst/>
          </a:prstGeom>
          <a:noFill/>
        </p:spPr>
        <p:txBody>
          <a:bodyPr wrap="square" rtlCol="0">
            <a:spAutoFit/>
          </a:bodyPr>
          <a:lstStyle/>
          <a:p>
            <a:r>
              <a:rPr lang="en-US" sz="1000" dirty="0" smtClean="0"/>
              <a:t>Seeks sources and destinations within a Coursera lecture video (Machine Learning, lecture 13), shown as a scatter plot on the top, and a 2D histogram on the bottom.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preceding section.</a:t>
            </a:r>
            <a:endParaRPr lang="en-US" sz="1000" dirty="0"/>
          </a:p>
        </p:txBody>
      </p:sp>
      <p:sp>
        <p:nvSpPr>
          <p:cNvPr id="24" name="TextBox 23"/>
          <p:cNvSpPr txBox="1"/>
          <p:nvPr/>
        </p:nvSpPr>
        <p:spPr>
          <a:xfrm>
            <a:off x="1223819" y="-61401"/>
            <a:ext cx="6365394" cy="292388"/>
          </a:xfrm>
          <a:prstGeom prst="rect">
            <a:avLst/>
          </a:prstGeom>
          <a:noFill/>
        </p:spPr>
        <p:txBody>
          <a:bodyPr wrap="square" rtlCol="0">
            <a:spAutoFit/>
          </a:bodyPr>
          <a:lstStyle/>
          <a:p>
            <a:r>
              <a:rPr lang="en-US" sz="1300" b="1" dirty="0" smtClean="0"/>
              <a:t>Scatter Plot + Histogram of Seek Sources and Destinations in ML4 Lecture 13 on Coursera</a:t>
            </a:r>
            <a:endParaRPr lang="en-US" sz="1300" b="1" dirty="0"/>
          </a:p>
        </p:txBody>
      </p:sp>
    </p:spTree>
    <p:extLst>
      <p:ext uri="{BB962C8B-B14F-4D97-AF65-F5344CB8AC3E}">
        <p14:creationId xmlns:p14="http://schemas.microsoft.com/office/powerpoint/2010/main" val="39069699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fGqaTAIH5ICQSUT50iKq3K6unkBVpVB2ywyKgJ2V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68" y="1002736"/>
            <a:ext cx="6103696" cy="4351267"/>
          </a:xfrm>
          <a:prstGeom prst="rect">
            <a:avLst/>
          </a:prstGeom>
        </p:spPr>
      </p:pic>
      <p:sp>
        <p:nvSpPr>
          <p:cNvPr id="5" name="TextBox 4"/>
          <p:cNvSpPr txBox="1"/>
          <p:nvPr/>
        </p:nvSpPr>
        <p:spPr>
          <a:xfrm>
            <a:off x="1608668" y="233158"/>
            <a:ext cx="5911271" cy="400110"/>
          </a:xfrm>
          <a:prstGeom prst="rect">
            <a:avLst/>
          </a:prstGeom>
          <a:noFill/>
        </p:spPr>
        <p:txBody>
          <a:bodyPr wrap="square" rtlCol="0">
            <a:spAutoFit/>
          </a:bodyPr>
          <a:lstStyle/>
          <a:p>
            <a:r>
              <a:rPr lang="en-US" sz="2000" dirty="0" smtClean="0"/>
              <a:t>Video portions seeked forward over in ML4 Lecture 13</a:t>
            </a:r>
            <a:endParaRPr lang="en-US" sz="2000" dirty="0"/>
          </a:p>
        </p:txBody>
      </p:sp>
      <p:sp>
        <p:nvSpPr>
          <p:cNvPr id="6" name="Rectangle 5"/>
          <p:cNvSpPr/>
          <p:nvPr/>
        </p:nvSpPr>
        <p:spPr>
          <a:xfrm>
            <a:off x="1908945" y="5268760"/>
            <a:ext cx="5926667" cy="1477328"/>
          </a:xfrm>
          <a:prstGeom prst="rect">
            <a:avLst/>
          </a:prstGeom>
        </p:spPr>
        <p:txBody>
          <a:bodyPr wrap="square">
            <a:spAutoFit/>
          </a:bodyPr>
          <a:lstStyle/>
          <a:p>
            <a:r>
              <a:rPr lang="en-US" dirty="0"/>
              <a:t>Number of times a </a:t>
            </a:r>
            <a:r>
              <a:rPr lang="en-US" dirty="0" smtClean="0"/>
              <a:t>forward seek crossed a given second of video, summed over all views. Dips </a:t>
            </a:r>
            <a:r>
              <a:rPr lang="en-US" dirty="0"/>
              <a:t>occur at in-video quizzes, indicating that users </a:t>
            </a:r>
            <a:r>
              <a:rPr lang="en-US" dirty="0" smtClean="0"/>
              <a:t>are not </a:t>
            </a:r>
            <a:r>
              <a:rPr lang="en-US" dirty="0"/>
              <a:t>attempting to skip over the in-video </a:t>
            </a:r>
            <a:r>
              <a:rPr lang="en-US" dirty="0" smtClean="0"/>
              <a:t>quizzes or seeking to a following section without doing the in-video quiz.</a:t>
            </a:r>
            <a:endParaRPr lang="en-US" dirty="0"/>
          </a:p>
        </p:txBody>
      </p:sp>
      <p:sp>
        <p:nvSpPr>
          <p:cNvPr id="7" name="Rounded Rectangular Callout 6"/>
          <p:cNvSpPr/>
          <p:nvPr/>
        </p:nvSpPr>
        <p:spPr>
          <a:xfrm>
            <a:off x="3232727"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First in-video quiz</a:t>
            </a:r>
            <a:endParaRPr lang="en-US" dirty="0"/>
          </a:p>
        </p:txBody>
      </p:sp>
      <p:sp>
        <p:nvSpPr>
          <p:cNvPr id="8" name="Rounded Rectangular Callout 7"/>
          <p:cNvSpPr/>
          <p:nvPr/>
        </p:nvSpPr>
        <p:spPr>
          <a:xfrm>
            <a:off x="5217006"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 in-video quiz</a:t>
            </a:r>
            <a:endParaRPr lang="en-US" dirty="0"/>
          </a:p>
        </p:txBody>
      </p:sp>
    </p:spTree>
    <p:extLst>
      <p:ext uri="{BB962C8B-B14F-4D97-AF65-F5344CB8AC3E}">
        <p14:creationId xmlns:p14="http://schemas.microsoft.com/office/powerpoint/2010/main" val="40983940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qDseAJwLzpDWnuTexisnwN165Uo6m2xWR2oEef6WH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9" y="1560697"/>
            <a:ext cx="4207868" cy="2757304"/>
          </a:xfrm>
          <a:prstGeom prst="rect">
            <a:avLst/>
          </a:prstGeom>
        </p:spPr>
      </p:pic>
      <p:pic>
        <p:nvPicPr>
          <p:cNvPr id="5" name="Picture 4" descr="qMGNqRxSXBcg-1oIdrB6yqrWcVN1NdXnVAYFKNaFnJ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970" y="1560696"/>
            <a:ext cx="4142050" cy="2757305"/>
          </a:xfrm>
          <a:prstGeom prst="rect">
            <a:avLst/>
          </a:prstGeom>
        </p:spPr>
      </p:pic>
      <p:sp>
        <p:nvSpPr>
          <p:cNvPr id="6" name="Rectangle 5"/>
          <p:cNvSpPr/>
          <p:nvPr/>
        </p:nvSpPr>
        <p:spPr>
          <a:xfrm>
            <a:off x="184729" y="4318001"/>
            <a:ext cx="4140967" cy="1815882"/>
          </a:xfrm>
          <a:prstGeom prst="rect">
            <a:avLst/>
          </a:prstGeom>
        </p:spPr>
        <p:txBody>
          <a:bodyPr wrap="square">
            <a:spAutoFit/>
          </a:bodyPr>
          <a:lstStyle/>
          <a:p>
            <a:r>
              <a:rPr lang="en-US" sz="1600" dirty="0"/>
              <a:t>Number of times a </a:t>
            </a:r>
            <a:r>
              <a:rPr lang="en-US" sz="1600" dirty="0" smtClean="0"/>
              <a:t>times each second of video was watched, summed across all users and all watching sessions. There are peaks at the in-video quizzes, indicating the users are engaging more with in-video quizzes and the content surrounding them. The steady </a:t>
            </a:r>
            <a:r>
              <a:rPr lang="en-US" sz="1600" dirty="0"/>
              <a:t>decline over </a:t>
            </a:r>
            <a:r>
              <a:rPr lang="en-US" sz="1600" dirty="0" smtClean="0"/>
              <a:t>time is due to </a:t>
            </a:r>
            <a:r>
              <a:rPr lang="en-US" sz="1600" dirty="0"/>
              <a:t>in-video dropout (Kim 2014</a:t>
            </a:r>
            <a:r>
              <a:rPr lang="en-US" sz="1600" dirty="0" smtClean="0"/>
              <a:t>).</a:t>
            </a:r>
            <a:endParaRPr lang="en-US" sz="1600" dirty="0"/>
          </a:p>
        </p:txBody>
      </p:sp>
      <p:sp>
        <p:nvSpPr>
          <p:cNvPr id="7" name="Rectangle 6"/>
          <p:cNvSpPr/>
          <p:nvPr/>
        </p:nvSpPr>
        <p:spPr>
          <a:xfrm>
            <a:off x="4572000" y="4318001"/>
            <a:ext cx="4572000" cy="1815882"/>
          </a:xfrm>
          <a:prstGeom prst="rect">
            <a:avLst/>
          </a:prstGeom>
        </p:spPr>
        <p:txBody>
          <a:bodyPr>
            <a:spAutoFit/>
          </a:bodyPr>
          <a:lstStyle/>
          <a:p>
            <a:r>
              <a:rPr lang="en-US" sz="1600" dirty="0"/>
              <a:t>Number of times a times each second of video was watched, summed across all </a:t>
            </a:r>
            <a:r>
              <a:rPr lang="en-US" sz="1600" dirty="0" smtClean="0"/>
              <a:t>users, but restricted to only reviewing sessions, which we define as watches which occur at least 1 hour after the first time the user first watched the video. We still see peaks in user engagement around the in-video quizzes during reviewing sessions.</a:t>
            </a:r>
            <a:endParaRPr lang="en-US" sz="1600" dirty="0"/>
          </a:p>
        </p:txBody>
      </p:sp>
      <p:sp>
        <p:nvSpPr>
          <p:cNvPr id="8" name="TextBox 7"/>
          <p:cNvSpPr txBox="1"/>
          <p:nvPr/>
        </p:nvSpPr>
        <p:spPr>
          <a:xfrm>
            <a:off x="184730" y="810431"/>
            <a:ext cx="4207868" cy="707886"/>
          </a:xfrm>
          <a:prstGeom prst="rect">
            <a:avLst/>
          </a:prstGeom>
          <a:noFill/>
        </p:spPr>
        <p:txBody>
          <a:bodyPr wrap="square" rtlCol="0">
            <a:spAutoFit/>
          </a:bodyPr>
          <a:lstStyle/>
          <a:p>
            <a:r>
              <a:rPr lang="en-US" sz="2000" dirty="0" smtClean="0"/>
              <a:t>Number of times each second of video was watched, ML4 Lecture 13</a:t>
            </a:r>
            <a:endParaRPr lang="en-US" sz="2000" dirty="0"/>
          </a:p>
        </p:txBody>
      </p:sp>
      <p:sp>
        <p:nvSpPr>
          <p:cNvPr id="9" name="TextBox 8"/>
          <p:cNvSpPr txBox="1"/>
          <p:nvPr/>
        </p:nvSpPr>
        <p:spPr>
          <a:xfrm>
            <a:off x="4648970" y="804984"/>
            <a:ext cx="4364182" cy="707886"/>
          </a:xfrm>
          <a:prstGeom prst="rect">
            <a:avLst/>
          </a:prstGeom>
          <a:noFill/>
        </p:spPr>
        <p:txBody>
          <a:bodyPr wrap="square" rtlCol="0">
            <a:spAutoFit/>
          </a:bodyPr>
          <a:lstStyle/>
          <a:p>
            <a:r>
              <a:rPr lang="en-US" sz="2000" dirty="0" smtClean="0"/>
              <a:t>Number of times each second of video was watched in reviewing sessions</a:t>
            </a:r>
            <a:endParaRPr lang="en-US" sz="2000" dirty="0"/>
          </a:p>
        </p:txBody>
      </p:sp>
    </p:spTree>
    <p:extLst>
      <p:ext uri="{BB962C8B-B14F-4D97-AF65-F5344CB8AC3E}">
        <p14:creationId xmlns:p14="http://schemas.microsoft.com/office/powerpoint/2010/main" val="37712962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rc1.png"/>
          <p:cNvPicPr>
            <a:picLocks noChangeAspect="1"/>
          </p:cNvPicPr>
          <p:nvPr/>
        </p:nvPicPr>
        <p:blipFill rotWithShape="1">
          <a:blip r:embed="rId2">
            <a:extLst>
              <a:ext uri="{28A0092B-C50C-407E-A947-70E740481C1C}">
                <a14:useLocalDpi xmlns:a14="http://schemas.microsoft.com/office/drawing/2010/main" val="0"/>
              </a:ext>
            </a:extLst>
          </a:blip>
          <a:srcRect t="11824"/>
          <a:stretch/>
        </p:blipFill>
        <p:spPr>
          <a:xfrm>
            <a:off x="1515534" y="1993515"/>
            <a:ext cx="4927600" cy="3146714"/>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1515535" y="1042148"/>
            <a:ext cx="5157738" cy="369332"/>
          </a:xfrm>
          <a:prstGeom prst="rect">
            <a:avLst/>
          </a:prstGeom>
          <a:noFill/>
        </p:spPr>
        <p:txBody>
          <a:bodyPr wrap="square" rtlCol="0">
            <a:spAutoFit/>
          </a:bodyPr>
          <a:lstStyle/>
          <a:p>
            <a:r>
              <a:rPr lang="en-US" dirty="0" smtClean="0"/>
              <a:t>Sources of seeks to In-Video </a:t>
            </a:r>
            <a:r>
              <a:rPr lang="en-US" dirty="0"/>
              <a:t>Q</a:t>
            </a:r>
            <a:r>
              <a:rPr lang="en-US" dirty="0" smtClean="0"/>
              <a:t>uiz 1 in ML4 Lecture 13</a:t>
            </a:r>
            <a:endParaRPr lang="en-US" dirty="0"/>
          </a:p>
        </p:txBody>
      </p:sp>
      <p:sp>
        <p:nvSpPr>
          <p:cNvPr id="9" name="TextBox 8"/>
          <p:cNvSpPr txBox="1"/>
          <p:nvPr/>
        </p:nvSpPr>
        <p:spPr>
          <a:xfrm>
            <a:off x="1515534" y="5140837"/>
            <a:ext cx="4962756" cy="1169551"/>
          </a:xfrm>
          <a:prstGeom prst="rect">
            <a:avLst/>
          </a:prstGeom>
          <a:noFill/>
        </p:spPr>
        <p:txBody>
          <a:bodyPr wrap="square" rtlCol="0">
            <a:spAutoFit/>
          </a:bodyPr>
          <a:lstStyle/>
          <a:p>
            <a:r>
              <a:rPr lang="en-US" sz="1400" dirty="0" smtClean="0"/>
              <a:t>Sources of seeks that go to (immediately before) the first in-video quiz. Many users seek to the first in-video quiz from the very beginning of the video,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2728213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src2.png"/>
          <p:cNvPicPr>
            <a:picLocks noChangeAspect="1"/>
          </p:cNvPicPr>
          <p:nvPr/>
        </p:nvPicPr>
        <p:blipFill rotWithShape="1">
          <a:blip r:embed="rId2">
            <a:extLst>
              <a:ext uri="{28A0092B-C50C-407E-A947-70E740481C1C}">
                <a14:useLocalDpi xmlns:a14="http://schemas.microsoft.com/office/drawing/2010/main" val="0"/>
              </a:ext>
            </a:extLst>
          </a:blip>
          <a:srcRect t="9698"/>
          <a:stretch/>
        </p:blipFill>
        <p:spPr>
          <a:xfrm>
            <a:off x="1515534" y="1918233"/>
            <a:ext cx="4927600" cy="3222603"/>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1515533" y="1042148"/>
            <a:ext cx="5203921" cy="369332"/>
          </a:xfrm>
          <a:prstGeom prst="rect">
            <a:avLst/>
          </a:prstGeom>
          <a:noFill/>
        </p:spPr>
        <p:txBody>
          <a:bodyPr wrap="square" rtlCol="0">
            <a:spAutoFit/>
          </a:bodyPr>
          <a:lstStyle/>
          <a:p>
            <a:r>
              <a:rPr lang="en-US" dirty="0" smtClean="0"/>
              <a:t>Sources of seeks to In-Video </a:t>
            </a:r>
            <a:r>
              <a:rPr lang="en-US" dirty="0"/>
              <a:t>Q</a:t>
            </a:r>
            <a:r>
              <a:rPr lang="en-US" dirty="0" smtClean="0"/>
              <a:t>uiz 2 in ML4 Lecture 13</a:t>
            </a:r>
            <a:endParaRPr lang="en-US" dirty="0"/>
          </a:p>
        </p:txBody>
      </p:sp>
      <p:sp>
        <p:nvSpPr>
          <p:cNvPr id="9" name="TextBox 8"/>
          <p:cNvSpPr txBox="1"/>
          <p:nvPr/>
        </p:nvSpPr>
        <p:spPr>
          <a:xfrm>
            <a:off x="1515534" y="5140837"/>
            <a:ext cx="4962756" cy="1384995"/>
          </a:xfrm>
          <a:prstGeom prst="rect">
            <a:avLst/>
          </a:prstGeom>
          <a:noFill/>
        </p:spPr>
        <p:txBody>
          <a:bodyPr wrap="square" rtlCol="0">
            <a:spAutoFit/>
          </a:bodyPr>
          <a:lstStyle/>
          <a:p>
            <a:r>
              <a:rPr lang="en-US" sz="1400" dirty="0" smtClean="0"/>
              <a:t>Sources of seeks that go to (immediately before) the second in-video quiz. Many users seek to the second in-video quiz immediately after answering the first in-video quiz,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61884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3182" y="2180547"/>
            <a:ext cx="2774758" cy="2180649"/>
          </a:xfrm>
          <a:prstGeom prst="rect">
            <a:avLst/>
          </a:prstGeom>
        </p:spPr>
      </p:pic>
      <p:pic>
        <p:nvPicPr>
          <p:cNvPr id="6" name="Picture 5"/>
          <p:cNvPicPr>
            <a:picLocks noChangeAspect="1"/>
          </p:cNvPicPr>
          <p:nvPr/>
        </p:nvPicPr>
        <p:blipFill>
          <a:blip r:embed="rId3"/>
          <a:stretch>
            <a:fillRect/>
          </a:stretch>
        </p:blipFill>
        <p:spPr>
          <a:xfrm>
            <a:off x="5672" y="-31561"/>
            <a:ext cx="2661328" cy="2208902"/>
          </a:xfrm>
          <a:prstGeom prst="rect">
            <a:avLst/>
          </a:prstGeom>
        </p:spPr>
      </p:pic>
      <p:pic>
        <p:nvPicPr>
          <p:cNvPr id="8" name="Picture 7"/>
          <p:cNvPicPr>
            <a:picLocks noChangeAspect="1"/>
          </p:cNvPicPr>
          <p:nvPr/>
        </p:nvPicPr>
        <p:blipFill>
          <a:blip r:embed="rId4"/>
          <a:stretch>
            <a:fillRect/>
          </a:stretch>
        </p:blipFill>
        <p:spPr>
          <a:xfrm>
            <a:off x="5671" y="2188244"/>
            <a:ext cx="2780631" cy="2206740"/>
          </a:xfrm>
          <a:prstGeom prst="rect">
            <a:avLst/>
          </a:prstGeom>
        </p:spPr>
      </p:pic>
      <p:pic>
        <p:nvPicPr>
          <p:cNvPr id="10" name="Picture 9"/>
          <p:cNvPicPr>
            <a:picLocks noChangeAspect="1"/>
          </p:cNvPicPr>
          <p:nvPr/>
        </p:nvPicPr>
        <p:blipFill>
          <a:blip r:embed="rId5"/>
          <a:stretch>
            <a:fillRect/>
          </a:stretch>
        </p:blipFill>
        <p:spPr>
          <a:xfrm>
            <a:off x="105732" y="4345783"/>
            <a:ext cx="5325962" cy="2119672"/>
          </a:xfrm>
          <a:prstGeom prst="rect">
            <a:avLst/>
          </a:prstGeom>
        </p:spPr>
      </p:pic>
      <p:pic>
        <p:nvPicPr>
          <p:cNvPr id="13" name="Picture 12"/>
          <p:cNvPicPr>
            <a:picLocks noChangeAspect="1"/>
          </p:cNvPicPr>
          <p:nvPr/>
        </p:nvPicPr>
        <p:blipFill>
          <a:blip r:embed="rId6"/>
          <a:stretch>
            <a:fillRect/>
          </a:stretch>
        </p:blipFill>
        <p:spPr>
          <a:xfrm>
            <a:off x="4246419" y="4751241"/>
            <a:ext cx="594975" cy="344082"/>
          </a:xfrm>
          <a:prstGeom prst="rect">
            <a:avLst/>
          </a:prstGeom>
        </p:spPr>
      </p:pic>
      <p:pic>
        <p:nvPicPr>
          <p:cNvPr id="14" name="Picture 13"/>
          <p:cNvPicPr>
            <a:picLocks noChangeAspect="1"/>
          </p:cNvPicPr>
          <p:nvPr/>
        </p:nvPicPr>
        <p:blipFill>
          <a:blip r:embed="rId7"/>
          <a:stretch>
            <a:fillRect/>
          </a:stretch>
        </p:blipFill>
        <p:spPr>
          <a:xfrm>
            <a:off x="3217332" y="4753449"/>
            <a:ext cx="580813" cy="341228"/>
          </a:xfrm>
          <a:prstGeom prst="rect">
            <a:avLst/>
          </a:prstGeom>
        </p:spPr>
      </p:pic>
      <p:pic>
        <p:nvPicPr>
          <p:cNvPr id="15" name="Picture 14"/>
          <p:cNvPicPr>
            <a:picLocks noChangeAspect="1"/>
          </p:cNvPicPr>
          <p:nvPr/>
        </p:nvPicPr>
        <p:blipFill>
          <a:blip r:embed="rId8"/>
          <a:stretch>
            <a:fillRect/>
          </a:stretch>
        </p:blipFill>
        <p:spPr>
          <a:xfrm>
            <a:off x="1589425" y="4753448"/>
            <a:ext cx="604466" cy="349571"/>
          </a:xfrm>
          <a:prstGeom prst="rect">
            <a:avLst/>
          </a:prstGeom>
        </p:spPr>
      </p:pic>
      <p:pic>
        <p:nvPicPr>
          <p:cNvPr id="16" name="Picture 15"/>
          <p:cNvPicPr>
            <a:picLocks noChangeAspect="1"/>
          </p:cNvPicPr>
          <p:nvPr/>
        </p:nvPicPr>
        <p:blipFill>
          <a:blip r:embed="rId9"/>
          <a:stretch>
            <a:fillRect/>
          </a:stretch>
        </p:blipFill>
        <p:spPr>
          <a:xfrm>
            <a:off x="606198" y="4751241"/>
            <a:ext cx="542649" cy="318806"/>
          </a:xfrm>
          <a:prstGeom prst="rect">
            <a:avLst/>
          </a:prstGeom>
        </p:spPr>
      </p:pic>
      <p:pic>
        <p:nvPicPr>
          <p:cNvPr id="17" name="Picture 16"/>
          <p:cNvPicPr>
            <a:picLocks noChangeAspect="1"/>
          </p:cNvPicPr>
          <p:nvPr/>
        </p:nvPicPr>
        <p:blipFill>
          <a:blip r:embed="rId10"/>
          <a:stretch>
            <a:fillRect/>
          </a:stretch>
        </p:blipFill>
        <p:spPr>
          <a:xfrm>
            <a:off x="2697788" y="-31561"/>
            <a:ext cx="2569408" cy="2153612"/>
          </a:xfrm>
          <a:prstGeom prst="rect">
            <a:avLst/>
          </a:prstGeom>
        </p:spPr>
      </p:pic>
      <p:sp>
        <p:nvSpPr>
          <p:cNvPr id="18" name="Rounded Rectangle 17"/>
          <p:cNvSpPr/>
          <p:nvPr/>
        </p:nvSpPr>
        <p:spPr>
          <a:xfrm>
            <a:off x="4797681" y="162402"/>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sp>
        <p:nvSpPr>
          <p:cNvPr id="19" name="Rounded Rectangle 18"/>
          <p:cNvSpPr/>
          <p:nvPr/>
        </p:nvSpPr>
        <p:spPr>
          <a:xfrm>
            <a:off x="2124363" y="171638"/>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a:t>
            </a:r>
            <a:endParaRPr lang="en-US" dirty="0"/>
          </a:p>
        </p:txBody>
      </p:sp>
      <p:sp>
        <p:nvSpPr>
          <p:cNvPr id="20" name="Rounded Rectangle 19"/>
          <p:cNvSpPr/>
          <p:nvPr/>
        </p:nvSpPr>
        <p:spPr>
          <a:xfrm>
            <a:off x="2178497" y="2381443"/>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a:t>
            </a:r>
            <a:endParaRPr lang="en-US" dirty="0"/>
          </a:p>
        </p:txBody>
      </p:sp>
      <p:sp>
        <p:nvSpPr>
          <p:cNvPr id="21" name="Rounded Rectangle 20"/>
          <p:cNvSpPr/>
          <p:nvPr/>
        </p:nvSpPr>
        <p:spPr>
          <a:xfrm>
            <a:off x="4833697" y="2387600"/>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a:t>
            </a:r>
            <a:endParaRPr lang="en-US" dirty="0"/>
          </a:p>
        </p:txBody>
      </p:sp>
      <p:sp>
        <p:nvSpPr>
          <p:cNvPr id="22" name="Rounded Rectangle 21"/>
          <p:cNvSpPr/>
          <p:nvPr/>
        </p:nvSpPr>
        <p:spPr>
          <a:xfrm>
            <a:off x="2178497" y="4820443"/>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a:t>
            </a:r>
          </a:p>
        </p:txBody>
      </p:sp>
      <p:sp>
        <p:nvSpPr>
          <p:cNvPr id="23" name="Rounded Rectangle 22"/>
          <p:cNvSpPr/>
          <p:nvPr/>
        </p:nvSpPr>
        <p:spPr>
          <a:xfrm>
            <a:off x="4822152" y="4795140"/>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a:t>
            </a:r>
            <a:endParaRPr lang="en-US" dirty="0"/>
          </a:p>
        </p:txBody>
      </p:sp>
    </p:spTree>
    <p:extLst>
      <p:ext uri="{BB962C8B-B14F-4D97-AF65-F5344CB8AC3E}">
        <p14:creationId xmlns:p14="http://schemas.microsoft.com/office/powerpoint/2010/main" val="31305613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72" y="2122051"/>
            <a:ext cx="2774758" cy="2180649"/>
          </a:xfrm>
          <a:prstGeom prst="rect">
            <a:avLst/>
          </a:prstGeom>
        </p:spPr>
      </p:pic>
      <p:pic>
        <p:nvPicPr>
          <p:cNvPr id="6" name="Picture 5"/>
          <p:cNvPicPr>
            <a:picLocks noChangeAspect="1"/>
          </p:cNvPicPr>
          <p:nvPr/>
        </p:nvPicPr>
        <p:blipFill>
          <a:blip r:embed="rId3"/>
          <a:stretch>
            <a:fillRect/>
          </a:stretch>
        </p:blipFill>
        <p:spPr>
          <a:xfrm>
            <a:off x="5672" y="-31561"/>
            <a:ext cx="2661328" cy="2208902"/>
          </a:xfrm>
          <a:prstGeom prst="rect">
            <a:avLst/>
          </a:prstGeom>
        </p:spPr>
      </p:pic>
      <p:pic>
        <p:nvPicPr>
          <p:cNvPr id="8" name="Picture 7"/>
          <p:cNvPicPr>
            <a:picLocks noChangeAspect="1"/>
          </p:cNvPicPr>
          <p:nvPr/>
        </p:nvPicPr>
        <p:blipFill>
          <a:blip r:embed="rId4"/>
          <a:stretch>
            <a:fillRect/>
          </a:stretch>
        </p:blipFill>
        <p:spPr>
          <a:xfrm>
            <a:off x="5267196" y="-31561"/>
            <a:ext cx="2780631" cy="2206740"/>
          </a:xfrm>
          <a:prstGeom prst="rect">
            <a:avLst/>
          </a:prstGeom>
        </p:spPr>
      </p:pic>
      <p:pic>
        <p:nvPicPr>
          <p:cNvPr id="10" name="Picture 9"/>
          <p:cNvPicPr>
            <a:picLocks noChangeAspect="1"/>
          </p:cNvPicPr>
          <p:nvPr/>
        </p:nvPicPr>
        <p:blipFill>
          <a:blip r:embed="rId5"/>
          <a:stretch>
            <a:fillRect/>
          </a:stretch>
        </p:blipFill>
        <p:spPr>
          <a:xfrm>
            <a:off x="2736273" y="2122051"/>
            <a:ext cx="5325962" cy="2119672"/>
          </a:xfrm>
          <a:prstGeom prst="rect">
            <a:avLst/>
          </a:prstGeom>
        </p:spPr>
      </p:pic>
      <p:pic>
        <p:nvPicPr>
          <p:cNvPr id="13" name="Picture 12"/>
          <p:cNvPicPr>
            <a:picLocks noChangeAspect="1"/>
          </p:cNvPicPr>
          <p:nvPr/>
        </p:nvPicPr>
        <p:blipFill>
          <a:blip r:embed="rId6"/>
          <a:stretch>
            <a:fillRect/>
          </a:stretch>
        </p:blipFill>
        <p:spPr>
          <a:xfrm>
            <a:off x="6807687" y="2527509"/>
            <a:ext cx="594975" cy="344082"/>
          </a:xfrm>
          <a:prstGeom prst="rect">
            <a:avLst/>
          </a:prstGeom>
        </p:spPr>
      </p:pic>
      <p:pic>
        <p:nvPicPr>
          <p:cNvPr id="14" name="Picture 13"/>
          <p:cNvPicPr>
            <a:picLocks noChangeAspect="1"/>
          </p:cNvPicPr>
          <p:nvPr/>
        </p:nvPicPr>
        <p:blipFill>
          <a:blip r:embed="rId7"/>
          <a:stretch>
            <a:fillRect/>
          </a:stretch>
        </p:blipFill>
        <p:spPr>
          <a:xfrm>
            <a:off x="5778600" y="2529717"/>
            <a:ext cx="580813" cy="341228"/>
          </a:xfrm>
          <a:prstGeom prst="rect">
            <a:avLst/>
          </a:prstGeom>
        </p:spPr>
      </p:pic>
      <p:pic>
        <p:nvPicPr>
          <p:cNvPr id="15" name="Picture 14"/>
          <p:cNvPicPr>
            <a:picLocks noChangeAspect="1"/>
          </p:cNvPicPr>
          <p:nvPr/>
        </p:nvPicPr>
        <p:blipFill>
          <a:blip r:embed="rId8"/>
          <a:stretch>
            <a:fillRect/>
          </a:stretch>
        </p:blipFill>
        <p:spPr>
          <a:xfrm>
            <a:off x="4150693" y="2529716"/>
            <a:ext cx="604466" cy="349571"/>
          </a:xfrm>
          <a:prstGeom prst="rect">
            <a:avLst/>
          </a:prstGeom>
        </p:spPr>
      </p:pic>
      <p:pic>
        <p:nvPicPr>
          <p:cNvPr id="16" name="Picture 15"/>
          <p:cNvPicPr>
            <a:picLocks noChangeAspect="1"/>
          </p:cNvPicPr>
          <p:nvPr/>
        </p:nvPicPr>
        <p:blipFill>
          <a:blip r:embed="rId9"/>
          <a:stretch>
            <a:fillRect/>
          </a:stretch>
        </p:blipFill>
        <p:spPr>
          <a:xfrm>
            <a:off x="3167466" y="2527509"/>
            <a:ext cx="542649" cy="318806"/>
          </a:xfrm>
          <a:prstGeom prst="rect">
            <a:avLst/>
          </a:prstGeom>
        </p:spPr>
      </p:pic>
      <p:pic>
        <p:nvPicPr>
          <p:cNvPr id="17" name="Picture 16"/>
          <p:cNvPicPr>
            <a:picLocks noChangeAspect="1"/>
          </p:cNvPicPr>
          <p:nvPr/>
        </p:nvPicPr>
        <p:blipFill>
          <a:blip r:embed="rId10"/>
          <a:stretch>
            <a:fillRect/>
          </a:stretch>
        </p:blipFill>
        <p:spPr>
          <a:xfrm>
            <a:off x="2697788" y="-31561"/>
            <a:ext cx="2569408" cy="2153612"/>
          </a:xfrm>
          <a:prstGeom prst="rect">
            <a:avLst/>
          </a:prstGeom>
        </p:spPr>
      </p:pic>
      <p:sp>
        <p:nvSpPr>
          <p:cNvPr id="18" name="Rounded Rectangle 17"/>
          <p:cNvSpPr/>
          <p:nvPr/>
        </p:nvSpPr>
        <p:spPr>
          <a:xfrm>
            <a:off x="4797681" y="162402"/>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sp>
        <p:nvSpPr>
          <p:cNvPr id="19" name="Rounded Rectangle 18"/>
          <p:cNvSpPr/>
          <p:nvPr/>
        </p:nvSpPr>
        <p:spPr>
          <a:xfrm>
            <a:off x="2124363" y="171638"/>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a:t>
            </a:r>
            <a:endParaRPr lang="en-US" dirty="0"/>
          </a:p>
        </p:txBody>
      </p:sp>
      <p:sp>
        <p:nvSpPr>
          <p:cNvPr id="20" name="Rounded Rectangle 19"/>
          <p:cNvSpPr/>
          <p:nvPr/>
        </p:nvSpPr>
        <p:spPr>
          <a:xfrm>
            <a:off x="7440022" y="161638"/>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a:t>
            </a:r>
            <a:endParaRPr lang="en-US" dirty="0"/>
          </a:p>
        </p:txBody>
      </p:sp>
      <p:sp>
        <p:nvSpPr>
          <p:cNvPr id="21" name="Rounded Rectangle 20"/>
          <p:cNvSpPr/>
          <p:nvPr/>
        </p:nvSpPr>
        <p:spPr>
          <a:xfrm>
            <a:off x="2126187" y="2563066"/>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a:t>
            </a:r>
            <a:endParaRPr lang="en-US" dirty="0"/>
          </a:p>
        </p:txBody>
      </p:sp>
      <p:sp>
        <p:nvSpPr>
          <p:cNvPr id="22" name="Rounded Rectangle 21"/>
          <p:cNvSpPr/>
          <p:nvPr/>
        </p:nvSpPr>
        <p:spPr>
          <a:xfrm>
            <a:off x="4797681" y="2563066"/>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a:t>
            </a:r>
          </a:p>
        </p:txBody>
      </p:sp>
      <p:sp>
        <p:nvSpPr>
          <p:cNvPr id="23" name="Rounded Rectangle 22"/>
          <p:cNvSpPr/>
          <p:nvPr/>
        </p:nvSpPr>
        <p:spPr>
          <a:xfrm>
            <a:off x="7463113" y="2563712"/>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a:t>
            </a:r>
            <a:endParaRPr lang="en-US" dirty="0"/>
          </a:p>
        </p:txBody>
      </p:sp>
    </p:spTree>
    <p:extLst>
      <p:ext uri="{BB962C8B-B14F-4D97-AF65-F5344CB8AC3E}">
        <p14:creationId xmlns:p14="http://schemas.microsoft.com/office/powerpoint/2010/main" val="31296109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a:stretch>
            <a:fillRect/>
          </a:stretch>
        </p:blipFill>
        <p:spPr>
          <a:xfrm>
            <a:off x="158940" y="426753"/>
            <a:ext cx="4335885" cy="4590286"/>
          </a:xfrm>
          <a:prstGeom prst="rect">
            <a:avLst/>
          </a:prstGeom>
        </p:spPr>
      </p:pic>
      <p:pic>
        <p:nvPicPr>
          <p:cNvPr id="11" name="Picture 10"/>
          <p:cNvPicPr>
            <a:picLocks noChangeAspect="1"/>
          </p:cNvPicPr>
          <p:nvPr/>
        </p:nvPicPr>
        <p:blipFill>
          <a:blip r:embed="rId2"/>
          <a:stretch>
            <a:fillRect/>
          </a:stretch>
        </p:blipFill>
        <p:spPr>
          <a:xfrm>
            <a:off x="4605257" y="426753"/>
            <a:ext cx="4309998" cy="4749794"/>
          </a:xfrm>
          <a:prstGeom prst="rect">
            <a:avLst/>
          </a:prstGeom>
        </p:spPr>
      </p:pic>
    </p:spTree>
    <p:extLst>
      <p:ext uri="{BB962C8B-B14F-4D97-AF65-F5344CB8AC3E}">
        <p14:creationId xmlns:p14="http://schemas.microsoft.com/office/powerpoint/2010/main" val="10987662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watchingsessions.png"/>
          <p:cNvPicPr>
            <a:picLocks noChangeAspect="1"/>
          </p:cNvPicPr>
          <p:nvPr/>
        </p:nvPicPr>
        <p:blipFill rotWithShape="1">
          <a:blip r:embed="rId2">
            <a:extLst>
              <a:ext uri="{28A0092B-C50C-407E-A947-70E740481C1C}">
                <a14:useLocalDpi xmlns:a14="http://schemas.microsoft.com/office/drawing/2010/main" val="0"/>
              </a:ext>
            </a:extLst>
          </a:blip>
          <a:srcRect l="11113" t="6190" r="16779"/>
          <a:stretch/>
        </p:blipFill>
        <p:spPr>
          <a:xfrm>
            <a:off x="1404039" y="1774896"/>
            <a:ext cx="5119220" cy="3347824"/>
          </a:xfrm>
          <a:prstGeom prst="rect">
            <a:avLst/>
          </a:prstGeom>
        </p:spPr>
      </p:pic>
    </p:spTree>
    <p:extLst>
      <p:ext uri="{BB962C8B-B14F-4D97-AF65-F5344CB8AC3E}">
        <p14:creationId xmlns:p14="http://schemas.microsoft.com/office/powerpoint/2010/main" val="22251492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1619992" cy="264592"/>
          </a:xfrm>
          <a:prstGeom prst="wedgeRoundRectCallout">
            <a:avLst>
              <a:gd name="adj1" fmla="val -18295"/>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617058" y="3838607"/>
            <a:ext cx="1725820" cy="259961"/>
          </a:xfrm>
          <a:prstGeom prst="wedgeRoundRectCallout">
            <a:avLst>
              <a:gd name="adj1" fmla="val -7859"/>
              <a:gd name="adj2" fmla="val -17225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130605"/>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128454"/>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19421182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22314282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12111</TotalTime>
  <Words>1487</Words>
  <Application>Microsoft Macintosh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Geza Kovacs</dc:creator>
  <cp:lastModifiedBy>Geza Kovacs</cp:lastModifiedBy>
  <cp:revision>40</cp:revision>
  <dcterms:created xsi:type="dcterms:W3CDTF">2014-11-22T09:45:10Z</dcterms:created>
  <dcterms:modified xsi:type="dcterms:W3CDTF">2015-04-14T18:51:16Z</dcterms:modified>
</cp:coreProperties>
</file>