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7" r:id="rId8"/>
    <p:sldId id="268" r:id="rId9"/>
    <p:sldId id="264" r:id="rId10"/>
    <p:sldId id="263" r:id="rId11"/>
    <p:sldId id="265"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671" autoAdjust="0"/>
  </p:normalViewPr>
  <p:slideViewPr>
    <p:cSldViewPr snapToGrid="0" snapToObjects="1">
      <p:cViewPr>
        <p:scale>
          <a:sx n="165" d="100"/>
          <a:sy n="165" d="100"/>
        </p:scale>
        <p:origin x="-80" y="5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F75790-EE9F-844A-B9C8-E9391D35F304}" type="datetimeFigureOut">
              <a:rPr lang="en-US" smtClean="0"/>
              <a:t>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572332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75790-EE9F-844A-B9C8-E9391D35F304}" type="datetimeFigureOut">
              <a:rPr lang="en-US" smtClean="0"/>
              <a:t>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642298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274640"/>
            <a:ext cx="41148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121920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75790-EE9F-844A-B9C8-E9391D35F304}" type="datetimeFigureOut">
              <a:rPr lang="en-US" smtClean="0"/>
              <a:t>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68200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75790-EE9F-844A-B9C8-E9391D35F304}" type="datetimeFigureOut">
              <a:rPr lang="en-US" smtClean="0"/>
              <a:t>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145514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F75790-EE9F-844A-B9C8-E9391D35F304}" type="datetimeFigureOut">
              <a:rPr lang="en-US" smtClean="0"/>
              <a:t>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126840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2"/>
            <a:ext cx="8153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20200" y="1600202"/>
            <a:ext cx="8153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F75790-EE9F-844A-B9C8-E9391D35F304}" type="datetimeFigureOut">
              <a:rPr lang="en-US" smtClean="0"/>
              <a:t>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2339319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F75790-EE9F-844A-B9C8-E9391D35F304}" type="datetimeFigureOut">
              <a:rPr lang="en-US" smtClean="0"/>
              <a:t>1/5/15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2654895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F75790-EE9F-844A-B9C8-E9391D35F304}" type="datetimeFigureOut">
              <a:rPr lang="en-US" smtClean="0"/>
              <a:t>1/5/15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2905672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75790-EE9F-844A-B9C8-E9391D35F304}" type="datetimeFigureOut">
              <a:rPr lang="en-US" smtClean="0"/>
              <a:t>1/5/15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3044393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F75790-EE9F-844A-B9C8-E9391D35F304}" type="datetimeFigureOut">
              <a:rPr lang="en-US" smtClean="0"/>
              <a:t>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356291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F75790-EE9F-844A-B9C8-E9391D35F304}" type="datetimeFigureOut">
              <a:rPr lang="en-US" smtClean="0"/>
              <a:t>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88640F-2AB3-1A4C-9F1B-52EC6764F272}" type="slidenum">
              <a:rPr lang="en-US" smtClean="0"/>
              <a:t>‹#›</a:t>
            </a:fld>
            <a:endParaRPr lang="en-US"/>
          </a:p>
        </p:txBody>
      </p:sp>
    </p:spTree>
    <p:extLst>
      <p:ext uri="{BB962C8B-B14F-4D97-AF65-F5344CB8AC3E}">
        <p14:creationId xmlns:p14="http://schemas.microsoft.com/office/powerpoint/2010/main" val="25240511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5790-EE9F-844A-B9C8-E9391D35F304}" type="datetimeFigureOut">
              <a:rPr lang="en-US" smtClean="0"/>
              <a:t>1/5/15</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8640F-2AB3-1A4C-9F1B-52EC6764F272}" type="slidenum">
              <a:rPr lang="en-US" smtClean="0"/>
              <a:t>‹#›</a:t>
            </a:fld>
            <a:endParaRPr lang="en-US"/>
          </a:p>
        </p:txBody>
      </p:sp>
    </p:spTree>
    <p:extLst>
      <p:ext uri="{BB962C8B-B14F-4D97-AF65-F5344CB8AC3E}">
        <p14:creationId xmlns:p14="http://schemas.microsoft.com/office/powerpoint/2010/main" val="880373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 Id="rId3" Type="http://schemas.openxmlformats.org/officeDocument/2006/relationships/image" Target="../media/image9.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ekdestinations.png"/>
          <p:cNvPicPr>
            <a:picLocks noChangeAspect="1"/>
          </p:cNvPicPr>
          <p:nvPr/>
        </p:nvPicPr>
        <p:blipFill rotWithShape="1">
          <a:blip r:embed="rId2">
            <a:extLst>
              <a:ext uri="{28A0092B-C50C-407E-A947-70E740481C1C}">
                <a14:useLocalDpi xmlns:a14="http://schemas.microsoft.com/office/drawing/2010/main" val="0"/>
              </a:ext>
            </a:extLst>
          </a:blip>
          <a:srcRect t="9317"/>
          <a:stretch/>
        </p:blipFill>
        <p:spPr>
          <a:xfrm>
            <a:off x="1939733" y="1108926"/>
            <a:ext cx="4962756" cy="3209682"/>
          </a:xfrm>
          <a:prstGeom prst="rect">
            <a:avLst/>
          </a:prstGeom>
        </p:spPr>
      </p:pic>
      <p:sp>
        <p:nvSpPr>
          <p:cNvPr id="5" name="Rounded Rectangular Callout 4"/>
          <p:cNvSpPr/>
          <p:nvPr/>
        </p:nvSpPr>
        <p:spPr>
          <a:xfrm>
            <a:off x="2879184" y="613316"/>
            <a:ext cx="910683" cy="427464"/>
          </a:xfrm>
          <a:prstGeom prst="wedgeRoundRectCallout">
            <a:avLst>
              <a:gd name="adj1" fmla="val 22024"/>
              <a:gd name="adj2" fmla="val 6394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First in-video quiz</a:t>
            </a:r>
            <a:endParaRPr lang="en-US" sz="1200" dirty="0"/>
          </a:p>
        </p:txBody>
      </p:sp>
      <p:sp>
        <p:nvSpPr>
          <p:cNvPr id="7" name="Rounded Rectangular Callout 6"/>
          <p:cNvSpPr/>
          <p:nvPr/>
        </p:nvSpPr>
        <p:spPr>
          <a:xfrm>
            <a:off x="3975720" y="613316"/>
            <a:ext cx="861124" cy="427464"/>
          </a:xfrm>
          <a:prstGeom prst="wedgeRoundRectCallout">
            <a:avLst>
              <a:gd name="adj1" fmla="val 21614"/>
              <a:gd name="adj2" fmla="val 6539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Slide transition</a:t>
            </a:r>
            <a:endParaRPr lang="en-US" sz="1200" dirty="0"/>
          </a:p>
        </p:txBody>
      </p:sp>
      <p:sp>
        <p:nvSpPr>
          <p:cNvPr id="8" name="Rounded Rectangular Callout 7"/>
          <p:cNvSpPr/>
          <p:nvPr/>
        </p:nvSpPr>
        <p:spPr>
          <a:xfrm>
            <a:off x="4927293" y="613316"/>
            <a:ext cx="944135" cy="427464"/>
          </a:xfrm>
          <a:prstGeom prst="wedgeRoundRectCallout">
            <a:avLst>
              <a:gd name="adj1" fmla="val -25052"/>
              <a:gd name="adj2" fmla="val 6684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Second in-video quiz</a:t>
            </a:r>
            <a:endParaRPr lang="en-US" sz="1200" dirty="0"/>
          </a:p>
        </p:txBody>
      </p:sp>
      <p:sp>
        <p:nvSpPr>
          <p:cNvPr id="9" name="TextBox 8"/>
          <p:cNvSpPr txBox="1"/>
          <p:nvPr/>
        </p:nvSpPr>
        <p:spPr>
          <a:xfrm>
            <a:off x="1908945" y="125779"/>
            <a:ext cx="5072206" cy="353943"/>
          </a:xfrm>
          <a:prstGeom prst="rect">
            <a:avLst/>
          </a:prstGeom>
          <a:noFill/>
        </p:spPr>
        <p:txBody>
          <a:bodyPr wrap="square" rtlCol="0">
            <a:spAutoFit/>
          </a:bodyPr>
          <a:lstStyle/>
          <a:p>
            <a:r>
              <a:rPr lang="en-US" sz="1700" b="1" dirty="0" smtClean="0"/>
              <a:t>Seek Destinations in ML4 Lecture 13 (from all sources)</a:t>
            </a:r>
            <a:endParaRPr lang="en-US" sz="1700" b="1" dirty="0"/>
          </a:p>
        </p:txBody>
      </p:sp>
      <p:sp>
        <p:nvSpPr>
          <p:cNvPr id="10" name="TextBox 9"/>
          <p:cNvSpPr txBox="1"/>
          <p:nvPr/>
        </p:nvSpPr>
        <p:spPr>
          <a:xfrm>
            <a:off x="1724121" y="4318608"/>
            <a:ext cx="5318606" cy="1384995"/>
          </a:xfrm>
          <a:prstGeom prst="rect">
            <a:avLst/>
          </a:prstGeom>
          <a:noFill/>
        </p:spPr>
        <p:txBody>
          <a:bodyPr wrap="square" rtlCol="0">
            <a:spAutoFit/>
          </a:bodyPr>
          <a:lstStyle/>
          <a:p>
            <a:r>
              <a:rPr lang="en-US" sz="1400" dirty="0" smtClean="0"/>
              <a:t>Destinations of seeks in a video with 2 in-video quizzes (Machine Learning, Lecture 13 on Coursera), from all sources. The most common places users seek to are right before the in-video quizzes (Coursera does not allow users to go directly to in-video quizzes, so this is how users would go to the in-video quiz question). There are also peaks in seeking to the beginning, end, and slide transitions.</a:t>
            </a:r>
            <a:endParaRPr lang="en-US" sz="1400" dirty="0"/>
          </a:p>
        </p:txBody>
      </p:sp>
    </p:spTree>
    <p:extLst>
      <p:ext uri="{BB962C8B-B14F-4D97-AF65-F5344CB8AC3E}">
        <p14:creationId xmlns:p14="http://schemas.microsoft.com/office/powerpoint/2010/main" val="149632749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1009713" y="38484"/>
            <a:ext cx="6494833" cy="2786303"/>
          </a:xfrm>
          <a:prstGeom prst="rect">
            <a:avLst/>
          </a:prstGeom>
        </p:spPr>
      </p:pic>
      <p:pic>
        <p:nvPicPr>
          <p:cNvPr id="22" name="Picture 21"/>
          <p:cNvPicPr>
            <a:picLocks noChangeAspect="1"/>
          </p:cNvPicPr>
          <p:nvPr/>
        </p:nvPicPr>
        <p:blipFill>
          <a:blip r:embed="rId3"/>
          <a:stretch>
            <a:fillRect/>
          </a:stretch>
        </p:blipFill>
        <p:spPr>
          <a:xfrm>
            <a:off x="1006505" y="4144872"/>
            <a:ext cx="6498041" cy="2704275"/>
          </a:xfrm>
          <a:prstGeom prst="rect">
            <a:avLst/>
          </a:prstGeom>
        </p:spPr>
      </p:pic>
      <p:sp>
        <p:nvSpPr>
          <p:cNvPr id="11" name="TextBox 10"/>
          <p:cNvSpPr txBox="1"/>
          <p:nvPr/>
        </p:nvSpPr>
        <p:spPr>
          <a:xfrm>
            <a:off x="1006505" y="2866333"/>
            <a:ext cx="6498041" cy="1323439"/>
          </a:xfrm>
          <a:prstGeom prst="rect">
            <a:avLst/>
          </a:prstGeom>
          <a:noFill/>
        </p:spPr>
        <p:txBody>
          <a:bodyPr wrap="square" rtlCol="0">
            <a:spAutoFit/>
          </a:bodyPr>
          <a:lstStyle/>
          <a:p>
            <a:r>
              <a:rPr lang="en-US" sz="1000" dirty="0" smtClean="0"/>
              <a:t>Seeks sources and destinations within a Coursera lecture video (Machine Learning, lecture 13), shown as a scatter plot on the top, and a 2D histogram on the bottom. A point at coordinate (x,y) represents a seek event starting from time x, going to time y in the video. Points above the diagonal are seeks going forward, and points below the diagonal are seeks going back. We see there are many seeks from the start of the video to the first in-video quiz, as shown at point (0,146); there are also many seeks from immediately after the first in-video quiz to the second in-video quiz, as shown at point (146,376). As we can see at lines y=146 and y=376, users do not tend to skip past the in-video quizzes to the next subsection, and they do not tend to skip back to previous subsections. If we look at backwards seeks (points below the diagonal), they mostly originate at the in-video quizzes (x=146 and x=376), and go to points in the preceding section.</a:t>
            </a:r>
            <a:endParaRPr lang="en-US" sz="1000" dirty="0"/>
          </a:p>
        </p:txBody>
      </p:sp>
      <p:sp>
        <p:nvSpPr>
          <p:cNvPr id="24" name="TextBox 23"/>
          <p:cNvSpPr txBox="1"/>
          <p:nvPr/>
        </p:nvSpPr>
        <p:spPr>
          <a:xfrm>
            <a:off x="1223819" y="-61401"/>
            <a:ext cx="6365394" cy="292388"/>
          </a:xfrm>
          <a:prstGeom prst="rect">
            <a:avLst/>
          </a:prstGeom>
          <a:noFill/>
        </p:spPr>
        <p:txBody>
          <a:bodyPr wrap="square" rtlCol="0">
            <a:spAutoFit/>
          </a:bodyPr>
          <a:lstStyle/>
          <a:p>
            <a:r>
              <a:rPr lang="en-US" sz="1300" b="1" dirty="0" smtClean="0"/>
              <a:t>Scatter Plot + Histogram of Seek Sources and Destinations in ML4 Lecture 13 on Coursera</a:t>
            </a:r>
            <a:endParaRPr lang="en-US" sz="1300" b="1" dirty="0"/>
          </a:p>
        </p:txBody>
      </p:sp>
    </p:spTree>
    <p:extLst>
      <p:ext uri="{BB962C8B-B14F-4D97-AF65-F5344CB8AC3E}">
        <p14:creationId xmlns:p14="http://schemas.microsoft.com/office/powerpoint/2010/main" val="390696990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rfGqaTAIH5ICQSUT50iKq3K6unkBVpVB2ywyKgJ2V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668" y="1002736"/>
            <a:ext cx="6103696" cy="4351267"/>
          </a:xfrm>
          <a:prstGeom prst="rect">
            <a:avLst/>
          </a:prstGeom>
        </p:spPr>
      </p:pic>
      <p:sp>
        <p:nvSpPr>
          <p:cNvPr id="5" name="TextBox 4"/>
          <p:cNvSpPr txBox="1"/>
          <p:nvPr/>
        </p:nvSpPr>
        <p:spPr>
          <a:xfrm>
            <a:off x="1608668" y="233158"/>
            <a:ext cx="5911271" cy="400110"/>
          </a:xfrm>
          <a:prstGeom prst="rect">
            <a:avLst/>
          </a:prstGeom>
          <a:noFill/>
        </p:spPr>
        <p:txBody>
          <a:bodyPr wrap="square" rtlCol="0">
            <a:spAutoFit/>
          </a:bodyPr>
          <a:lstStyle/>
          <a:p>
            <a:r>
              <a:rPr lang="en-US" sz="2000" b="1" dirty="0" smtClean="0"/>
              <a:t>Video portions seeked forward over in ML4 Lecture 13</a:t>
            </a:r>
            <a:endParaRPr lang="en-US" sz="2000" b="1" dirty="0"/>
          </a:p>
        </p:txBody>
      </p:sp>
      <p:sp>
        <p:nvSpPr>
          <p:cNvPr id="6" name="Rectangle 5"/>
          <p:cNvSpPr/>
          <p:nvPr/>
        </p:nvSpPr>
        <p:spPr>
          <a:xfrm>
            <a:off x="1908945" y="5268760"/>
            <a:ext cx="5926667" cy="1477328"/>
          </a:xfrm>
          <a:prstGeom prst="rect">
            <a:avLst/>
          </a:prstGeom>
        </p:spPr>
        <p:txBody>
          <a:bodyPr wrap="square">
            <a:spAutoFit/>
          </a:bodyPr>
          <a:lstStyle/>
          <a:p>
            <a:r>
              <a:rPr lang="en-US" dirty="0"/>
              <a:t>Number of times a </a:t>
            </a:r>
            <a:r>
              <a:rPr lang="en-US" dirty="0" smtClean="0"/>
              <a:t>forward seek crossed a given second of video, summed over all views. Dips </a:t>
            </a:r>
            <a:r>
              <a:rPr lang="en-US" dirty="0"/>
              <a:t>occur at in-video quizzes, indicating that users </a:t>
            </a:r>
            <a:r>
              <a:rPr lang="en-US" dirty="0" smtClean="0"/>
              <a:t>are not </a:t>
            </a:r>
            <a:r>
              <a:rPr lang="en-US" dirty="0"/>
              <a:t>attempting to skip over the in-video </a:t>
            </a:r>
            <a:r>
              <a:rPr lang="en-US" dirty="0" smtClean="0"/>
              <a:t>quizzes or seeking to a following section without doing the in-video quiz.</a:t>
            </a:r>
            <a:endParaRPr lang="en-US" dirty="0"/>
          </a:p>
        </p:txBody>
      </p:sp>
      <p:sp>
        <p:nvSpPr>
          <p:cNvPr id="7" name="Rounded Rectangular Callout 6"/>
          <p:cNvSpPr/>
          <p:nvPr/>
        </p:nvSpPr>
        <p:spPr>
          <a:xfrm>
            <a:off x="3232727" y="703612"/>
            <a:ext cx="1331576" cy="598247"/>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In-video quiz 1</a:t>
            </a:r>
            <a:endParaRPr lang="en-US" dirty="0"/>
          </a:p>
        </p:txBody>
      </p:sp>
      <p:sp>
        <p:nvSpPr>
          <p:cNvPr id="8" name="Rounded Rectangular Callout 7"/>
          <p:cNvSpPr/>
          <p:nvPr/>
        </p:nvSpPr>
        <p:spPr>
          <a:xfrm>
            <a:off x="5217006" y="703612"/>
            <a:ext cx="1331576" cy="598247"/>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In-video quiz 2</a:t>
            </a:r>
            <a:endParaRPr lang="en-US" dirty="0"/>
          </a:p>
        </p:txBody>
      </p:sp>
    </p:spTree>
    <p:extLst>
      <p:ext uri="{BB962C8B-B14F-4D97-AF65-F5344CB8AC3E}">
        <p14:creationId xmlns:p14="http://schemas.microsoft.com/office/powerpoint/2010/main" val="409839400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qDseAJwLzpDWnuTexisnwN165Uo6m2xWR2oEef6WHQ.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29" y="1560697"/>
            <a:ext cx="4207868" cy="2757304"/>
          </a:xfrm>
          <a:prstGeom prst="rect">
            <a:avLst/>
          </a:prstGeom>
        </p:spPr>
      </p:pic>
      <p:pic>
        <p:nvPicPr>
          <p:cNvPr id="5" name="Picture 4" descr="qMGNqRxSXBcg-1oIdrB6yqrWcVN1NdXnVAYFKNaFnJ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970" y="1560696"/>
            <a:ext cx="4142050" cy="2757305"/>
          </a:xfrm>
          <a:prstGeom prst="rect">
            <a:avLst/>
          </a:prstGeom>
        </p:spPr>
      </p:pic>
      <p:sp>
        <p:nvSpPr>
          <p:cNvPr id="6" name="Rectangle 5"/>
          <p:cNvSpPr/>
          <p:nvPr/>
        </p:nvSpPr>
        <p:spPr>
          <a:xfrm>
            <a:off x="184729" y="4318001"/>
            <a:ext cx="4140967" cy="1815882"/>
          </a:xfrm>
          <a:prstGeom prst="rect">
            <a:avLst/>
          </a:prstGeom>
        </p:spPr>
        <p:txBody>
          <a:bodyPr wrap="square">
            <a:spAutoFit/>
          </a:bodyPr>
          <a:lstStyle/>
          <a:p>
            <a:r>
              <a:rPr lang="en-US" sz="1600" dirty="0"/>
              <a:t>Number of times a </a:t>
            </a:r>
            <a:r>
              <a:rPr lang="en-US" sz="1600" dirty="0" smtClean="0"/>
              <a:t>times each second of video was watched, summed across all users and all watching sessions. There are peaks at the in-video quizzes, indicating the users are engaging more with in-video quizzes and the content surrounding them. The steady </a:t>
            </a:r>
            <a:r>
              <a:rPr lang="en-US" sz="1600" dirty="0"/>
              <a:t>decline over </a:t>
            </a:r>
            <a:r>
              <a:rPr lang="en-US" sz="1600" dirty="0" smtClean="0"/>
              <a:t>time is due to </a:t>
            </a:r>
            <a:r>
              <a:rPr lang="en-US" sz="1600" dirty="0"/>
              <a:t>in-video dropout (Kim 2014</a:t>
            </a:r>
            <a:r>
              <a:rPr lang="en-US" sz="1600" dirty="0" smtClean="0"/>
              <a:t>).</a:t>
            </a:r>
            <a:endParaRPr lang="en-US" sz="1600" dirty="0"/>
          </a:p>
        </p:txBody>
      </p:sp>
      <p:sp>
        <p:nvSpPr>
          <p:cNvPr id="7" name="Rectangle 6"/>
          <p:cNvSpPr/>
          <p:nvPr/>
        </p:nvSpPr>
        <p:spPr>
          <a:xfrm>
            <a:off x="4572000" y="4318001"/>
            <a:ext cx="4572000" cy="1815882"/>
          </a:xfrm>
          <a:prstGeom prst="rect">
            <a:avLst/>
          </a:prstGeom>
        </p:spPr>
        <p:txBody>
          <a:bodyPr>
            <a:spAutoFit/>
          </a:bodyPr>
          <a:lstStyle/>
          <a:p>
            <a:r>
              <a:rPr lang="en-US" sz="1600" dirty="0"/>
              <a:t>Number of times a times each second of video was watched, summed across all </a:t>
            </a:r>
            <a:r>
              <a:rPr lang="en-US" sz="1600" dirty="0" smtClean="0"/>
              <a:t>users, but restricted to only reviewing sessions, which we define as watches which occur at least 1 hour after the first time the user first watched the video. We still see peaks in user engagement around the in-video quizzes during reviewing sessions.</a:t>
            </a:r>
            <a:endParaRPr lang="en-US" sz="1600" dirty="0"/>
          </a:p>
        </p:txBody>
      </p:sp>
      <p:sp>
        <p:nvSpPr>
          <p:cNvPr id="8" name="TextBox 7"/>
          <p:cNvSpPr txBox="1"/>
          <p:nvPr/>
        </p:nvSpPr>
        <p:spPr>
          <a:xfrm>
            <a:off x="184730" y="810431"/>
            <a:ext cx="4207868" cy="707886"/>
          </a:xfrm>
          <a:prstGeom prst="rect">
            <a:avLst/>
          </a:prstGeom>
          <a:noFill/>
        </p:spPr>
        <p:txBody>
          <a:bodyPr wrap="square" rtlCol="0">
            <a:spAutoFit/>
          </a:bodyPr>
          <a:lstStyle/>
          <a:p>
            <a:r>
              <a:rPr lang="en-US" sz="2000" b="1" dirty="0" smtClean="0"/>
              <a:t>Number of times each second of video was watched, ML4 Lecture 13</a:t>
            </a:r>
            <a:endParaRPr lang="en-US" sz="2000" b="1" dirty="0"/>
          </a:p>
        </p:txBody>
      </p:sp>
      <p:sp>
        <p:nvSpPr>
          <p:cNvPr id="9" name="TextBox 8"/>
          <p:cNvSpPr txBox="1"/>
          <p:nvPr/>
        </p:nvSpPr>
        <p:spPr>
          <a:xfrm>
            <a:off x="4648970" y="804984"/>
            <a:ext cx="4364182" cy="707886"/>
          </a:xfrm>
          <a:prstGeom prst="rect">
            <a:avLst/>
          </a:prstGeom>
          <a:noFill/>
        </p:spPr>
        <p:txBody>
          <a:bodyPr wrap="square" rtlCol="0">
            <a:spAutoFit/>
          </a:bodyPr>
          <a:lstStyle/>
          <a:p>
            <a:r>
              <a:rPr lang="en-US" sz="2000" b="1" dirty="0" smtClean="0"/>
              <a:t>Number of times each second of video was watched in reviewing sessions</a:t>
            </a:r>
            <a:endParaRPr lang="en-US" sz="2000" b="1" dirty="0"/>
          </a:p>
        </p:txBody>
      </p:sp>
    </p:spTree>
    <p:extLst>
      <p:ext uri="{BB962C8B-B14F-4D97-AF65-F5344CB8AC3E}">
        <p14:creationId xmlns:p14="http://schemas.microsoft.com/office/powerpoint/2010/main" val="377129627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eksrc1.png"/>
          <p:cNvPicPr>
            <a:picLocks noChangeAspect="1"/>
          </p:cNvPicPr>
          <p:nvPr/>
        </p:nvPicPr>
        <p:blipFill rotWithShape="1">
          <a:blip r:embed="rId2">
            <a:extLst>
              <a:ext uri="{28A0092B-C50C-407E-A947-70E740481C1C}">
                <a14:useLocalDpi xmlns:a14="http://schemas.microsoft.com/office/drawing/2010/main" val="0"/>
              </a:ext>
            </a:extLst>
          </a:blip>
          <a:srcRect t="11824"/>
          <a:stretch/>
        </p:blipFill>
        <p:spPr>
          <a:xfrm>
            <a:off x="1515534" y="1993515"/>
            <a:ext cx="4927600" cy="3146714"/>
          </a:xfrm>
          <a:prstGeom prst="rect">
            <a:avLst/>
          </a:prstGeom>
        </p:spPr>
      </p:pic>
      <p:sp>
        <p:nvSpPr>
          <p:cNvPr id="5" name="Rounded Rectangular Callout 4"/>
          <p:cNvSpPr/>
          <p:nvPr/>
        </p:nvSpPr>
        <p:spPr>
          <a:xfrm>
            <a:off x="2386578" y="1490770"/>
            <a:ext cx="910683" cy="427464"/>
          </a:xfrm>
          <a:prstGeom prst="wedgeRoundRectCallout">
            <a:avLst>
              <a:gd name="adj1" fmla="val 22024"/>
              <a:gd name="adj2" fmla="val 6394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First in-video quiz</a:t>
            </a:r>
            <a:endParaRPr lang="en-US" sz="1200" dirty="0"/>
          </a:p>
        </p:txBody>
      </p:sp>
      <p:sp>
        <p:nvSpPr>
          <p:cNvPr id="6" name="Rounded Rectangular Callout 5"/>
          <p:cNvSpPr/>
          <p:nvPr/>
        </p:nvSpPr>
        <p:spPr>
          <a:xfrm>
            <a:off x="3483114" y="1490770"/>
            <a:ext cx="861124" cy="427464"/>
          </a:xfrm>
          <a:prstGeom prst="wedgeRoundRectCallout">
            <a:avLst>
              <a:gd name="adj1" fmla="val 21614"/>
              <a:gd name="adj2" fmla="val 6539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Slide transition</a:t>
            </a:r>
            <a:endParaRPr lang="en-US" sz="1200" dirty="0"/>
          </a:p>
        </p:txBody>
      </p:sp>
      <p:sp>
        <p:nvSpPr>
          <p:cNvPr id="7" name="Rounded Rectangular Callout 6"/>
          <p:cNvSpPr/>
          <p:nvPr/>
        </p:nvSpPr>
        <p:spPr>
          <a:xfrm>
            <a:off x="4434687" y="1490770"/>
            <a:ext cx="944135" cy="427464"/>
          </a:xfrm>
          <a:prstGeom prst="wedgeRoundRectCallout">
            <a:avLst>
              <a:gd name="adj1" fmla="val -25052"/>
              <a:gd name="adj2" fmla="val 6684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Second in-video quiz</a:t>
            </a:r>
            <a:endParaRPr lang="en-US" sz="1200" dirty="0"/>
          </a:p>
        </p:txBody>
      </p:sp>
      <p:sp>
        <p:nvSpPr>
          <p:cNvPr id="8" name="TextBox 7"/>
          <p:cNvSpPr txBox="1"/>
          <p:nvPr/>
        </p:nvSpPr>
        <p:spPr>
          <a:xfrm>
            <a:off x="2239818" y="1042148"/>
            <a:ext cx="4203316" cy="369332"/>
          </a:xfrm>
          <a:prstGeom prst="rect">
            <a:avLst/>
          </a:prstGeom>
          <a:noFill/>
        </p:spPr>
        <p:txBody>
          <a:bodyPr wrap="square" rtlCol="0">
            <a:spAutoFit/>
          </a:bodyPr>
          <a:lstStyle/>
          <a:p>
            <a:r>
              <a:rPr lang="en-US" dirty="0" smtClean="0"/>
              <a:t>Sources of seeks to In-Video </a:t>
            </a:r>
            <a:r>
              <a:rPr lang="en-US" dirty="0"/>
              <a:t>Q</a:t>
            </a:r>
            <a:r>
              <a:rPr lang="en-US" dirty="0" smtClean="0"/>
              <a:t>uiz 1</a:t>
            </a:r>
            <a:endParaRPr lang="en-US" dirty="0"/>
          </a:p>
        </p:txBody>
      </p:sp>
      <p:sp>
        <p:nvSpPr>
          <p:cNvPr id="9" name="TextBox 8"/>
          <p:cNvSpPr txBox="1"/>
          <p:nvPr/>
        </p:nvSpPr>
        <p:spPr>
          <a:xfrm>
            <a:off x="1515534" y="5140837"/>
            <a:ext cx="4962756" cy="1169551"/>
          </a:xfrm>
          <a:prstGeom prst="rect">
            <a:avLst/>
          </a:prstGeom>
          <a:noFill/>
        </p:spPr>
        <p:txBody>
          <a:bodyPr wrap="square" rtlCol="0">
            <a:spAutoFit/>
          </a:bodyPr>
          <a:lstStyle/>
          <a:p>
            <a:r>
              <a:rPr lang="en-US" sz="1400" dirty="0" smtClean="0"/>
              <a:t>Sources of seeks that go to (immediately before) the first in-video quiz. Many users seek to the first in-video quiz from the very beginning of the video, and others seek forward to the in-video quiz from the section that immediately precedes it (which is the material tested in the in-video quiz).</a:t>
            </a:r>
            <a:endParaRPr lang="en-US" sz="1400" dirty="0"/>
          </a:p>
        </p:txBody>
      </p:sp>
    </p:spTree>
    <p:extLst>
      <p:ext uri="{BB962C8B-B14F-4D97-AF65-F5344CB8AC3E}">
        <p14:creationId xmlns:p14="http://schemas.microsoft.com/office/powerpoint/2010/main" val="127282130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eeksrc2.png"/>
          <p:cNvPicPr>
            <a:picLocks noChangeAspect="1"/>
          </p:cNvPicPr>
          <p:nvPr/>
        </p:nvPicPr>
        <p:blipFill rotWithShape="1">
          <a:blip r:embed="rId2">
            <a:extLst>
              <a:ext uri="{28A0092B-C50C-407E-A947-70E740481C1C}">
                <a14:useLocalDpi xmlns:a14="http://schemas.microsoft.com/office/drawing/2010/main" val="0"/>
              </a:ext>
            </a:extLst>
          </a:blip>
          <a:srcRect t="9698"/>
          <a:stretch/>
        </p:blipFill>
        <p:spPr>
          <a:xfrm>
            <a:off x="1515534" y="1918233"/>
            <a:ext cx="4927600" cy="3222603"/>
          </a:xfrm>
          <a:prstGeom prst="rect">
            <a:avLst/>
          </a:prstGeom>
        </p:spPr>
      </p:pic>
      <p:sp>
        <p:nvSpPr>
          <p:cNvPr id="5" name="Rounded Rectangular Callout 4"/>
          <p:cNvSpPr/>
          <p:nvPr/>
        </p:nvSpPr>
        <p:spPr>
          <a:xfrm>
            <a:off x="2386578" y="1490770"/>
            <a:ext cx="910683" cy="427464"/>
          </a:xfrm>
          <a:prstGeom prst="wedgeRoundRectCallout">
            <a:avLst>
              <a:gd name="adj1" fmla="val 22024"/>
              <a:gd name="adj2" fmla="val 6394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First in-video quiz</a:t>
            </a:r>
            <a:endParaRPr lang="en-US" sz="1200" dirty="0"/>
          </a:p>
        </p:txBody>
      </p:sp>
      <p:sp>
        <p:nvSpPr>
          <p:cNvPr id="6" name="Rounded Rectangular Callout 5"/>
          <p:cNvSpPr/>
          <p:nvPr/>
        </p:nvSpPr>
        <p:spPr>
          <a:xfrm>
            <a:off x="3483114" y="1490770"/>
            <a:ext cx="861124" cy="427464"/>
          </a:xfrm>
          <a:prstGeom prst="wedgeRoundRectCallout">
            <a:avLst>
              <a:gd name="adj1" fmla="val 21614"/>
              <a:gd name="adj2" fmla="val 6539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Slide transition</a:t>
            </a:r>
            <a:endParaRPr lang="en-US" sz="1200" dirty="0"/>
          </a:p>
        </p:txBody>
      </p:sp>
      <p:sp>
        <p:nvSpPr>
          <p:cNvPr id="7" name="Rounded Rectangular Callout 6"/>
          <p:cNvSpPr/>
          <p:nvPr/>
        </p:nvSpPr>
        <p:spPr>
          <a:xfrm>
            <a:off x="4434687" y="1490770"/>
            <a:ext cx="944135" cy="427464"/>
          </a:xfrm>
          <a:prstGeom prst="wedgeRoundRectCallout">
            <a:avLst>
              <a:gd name="adj1" fmla="val -25052"/>
              <a:gd name="adj2" fmla="val 6684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Second in-video quiz</a:t>
            </a:r>
            <a:endParaRPr lang="en-US" sz="1200" dirty="0"/>
          </a:p>
        </p:txBody>
      </p:sp>
      <p:sp>
        <p:nvSpPr>
          <p:cNvPr id="8" name="TextBox 7"/>
          <p:cNvSpPr txBox="1"/>
          <p:nvPr/>
        </p:nvSpPr>
        <p:spPr>
          <a:xfrm>
            <a:off x="2239818" y="1042148"/>
            <a:ext cx="4203316" cy="369332"/>
          </a:xfrm>
          <a:prstGeom prst="rect">
            <a:avLst/>
          </a:prstGeom>
          <a:noFill/>
        </p:spPr>
        <p:txBody>
          <a:bodyPr wrap="square" rtlCol="0">
            <a:spAutoFit/>
          </a:bodyPr>
          <a:lstStyle/>
          <a:p>
            <a:r>
              <a:rPr lang="en-US" dirty="0" smtClean="0"/>
              <a:t>Sources of seeks to In-Video </a:t>
            </a:r>
            <a:r>
              <a:rPr lang="en-US" dirty="0"/>
              <a:t>Q</a:t>
            </a:r>
            <a:r>
              <a:rPr lang="en-US" dirty="0" smtClean="0"/>
              <a:t>uiz 2</a:t>
            </a:r>
            <a:endParaRPr lang="en-US" dirty="0"/>
          </a:p>
        </p:txBody>
      </p:sp>
      <p:sp>
        <p:nvSpPr>
          <p:cNvPr id="9" name="TextBox 8"/>
          <p:cNvSpPr txBox="1"/>
          <p:nvPr/>
        </p:nvSpPr>
        <p:spPr>
          <a:xfrm>
            <a:off x="1515534" y="5140837"/>
            <a:ext cx="4962756" cy="1384995"/>
          </a:xfrm>
          <a:prstGeom prst="rect">
            <a:avLst/>
          </a:prstGeom>
          <a:noFill/>
        </p:spPr>
        <p:txBody>
          <a:bodyPr wrap="square" rtlCol="0">
            <a:spAutoFit/>
          </a:bodyPr>
          <a:lstStyle/>
          <a:p>
            <a:r>
              <a:rPr lang="en-US" sz="1400" dirty="0" smtClean="0"/>
              <a:t>Sources of seeks that go to (immediately before) the second in-video quiz. Many users seek to the second in-video quiz immediately after answering the first in-video quiz, and others seek forward to the in-video quiz from the section that immediately precedes it (which is the material tested in the in-video quiz).</a:t>
            </a:r>
            <a:endParaRPr lang="en-US" sz="1400" dirty="0"/>
          </a:p>
        </p:txBody>
      </p:sp>
    </p:spTree>
    <p:extLst>
      <p:ext uri="{BB962C8B-B14F-4D97-AF65-F5344CB8AC3E}">
        <p14:creationId xmlns:p14="http://schemas.microsoft.com/office/powerpoint/2010/main" val="16188474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a:stretch>
            <a:fillRect/>
          </a:stretch>
        </p:blipFill>
        <p:spPr>
          <a:xfrm>
            <a:off x="158940" y="426753"/>
            <a:ext cx="4335885" cy="4590286"/>
          </a:xfrm>
          <a:prstGeom prst="rect">
            <a:avLst/>
          </a:prstGeom>
        </p:spPr>
      </p:pic>
      <p:pic>
        <p:nvPicPr>
          <p:cNvPr id="11" name="Picture 10"/>
          <p:cNvPicPr>
            <a:picLocks noChangeAspect="1"/>
          </p:cNvPicPr>
          <p:nvPr/>
        </p:nvPicPr>
        <p:blipFill>
          <a:blip r:embed="rId2"/>
          <a:stretch>
            <a:fillRect/>
          </a:stretch>
        </p:blipFill>
        <p:spPr>
          <a:xfrm>
            <a:off x="4605257" y="426753"/>
            <a:ext cx="4309998" cy="4749794"/>
          </a:xfrm>
          <a:prstGeom prst="rect">
            <a:avLst/>
          </a:prstGeom>
        </p:spPr>
      </p:pic>
    </p:spTree>
    <p:extLst>
      <p:ext uri="{BB962C8B-B14F-4D97-AF65-F5344CB8AC3E}">
        <p14:creationId xmlns:p14="http://schemas.microsoft.com/office/powerpoint/2010/main" val="10987662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watchingsessions.png"/>
          <p:cNvPicPr>
            <a:picLocks noChangeAspect="1"/>
          </p:cNvPicPr>
          <p:nvPr/>
        </p:nvPicPr>
        <p:blipFill rotWithShape="1">
          <a:blip r:embed="rId2">
            <a:extLst>
              <a:ext uri="{28A0092B-C50C-407E-A947-70E740481C1C}">
                <a14:useLocalDpi xmlns:a14="http://schemas.microsoft.com/office/drawing/2010/main" val="0"/>
              </a:ext>
            </a:extLst>
          </a:blip>
          <a:srcRect l="11113" t="6190" r="16779"/>
          <a:stretch/>
        </p:blipFill>
        <p:spPr>
          <a:xfrm>
            <a:off x="1404039" y="1774896"/>
            <a:ext cx="5119220" cy="3347824"/>
          </a:xfrm>
          <a:prstGeom prst="rect">
            <a:avLst/>
          </a:prstGeom>
        </p:spPr>
      </p:pic>
    </p:spTree>
    <p:extLst>
      <p:ext uri="{BB962C8B-B14F-4D97-AF65-F5344CB8AC3E}">
        <p14:creationId xmlns:p14="http://schemas.microsoft.com/office/powerpoint/2010/main" val="22251492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eek-scatter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572" y="892156"/>
            <a:ext cx="7370116" cy="2941820"/>
          </a:xfrm>
          <a:prstGeom prst="rect">
            <a:avLst/>
          </a:prstGeom>
        </p:spPr>
      </p:pic>
      <p:sp>
        <p:nvSpPr>
          <p:cNvPr id="5" name="Rounded Rectangular Callout 4"/>
          <p:cNvSpPr/>
          <p:nvPr/>
        </p:nvSpPr>
        <p:spPr>
          <a:xfrm>
            <a:off x="3052749" y="3833976"/>
            <a:ext cx="1619992" cy="264592"/>
          </a:xfrm>
          <a:prstGeom prst="wedgeRoundRectCallout">
            <a:avLst>
              <a:gd name="adj1" fmla="val -18295"/>
              <a:gd name="adj2" fmla="val -177080"/>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1 (t=146)</a:t>
            </a:r>
            <a:endParaRPr lang="en-US" sz="1200" dirty="0"/>
          </a:p>
        </p:txBody>
      </p:sp>
      <p:sp>
        <p:nvSpPr>
          <p:cNvPr id="6" name="Rounded Rectangular Callout 5"/>
          <p:cNvSpPr/>
          <p:nvPr/>
        </p:nvSpPr>
        <p:spPr>
          <a:xfrm>
            <a:off x="5617058" y="3838607"/>
            <a:ext cx="1725820" cy="259961"/>
          </a:xfrm>
          <a:prstGeom prst="wedgeRoundRectCallout">
            <a:avLst>
              <a:gd name="adj1" fmla="val -7859"/>
              <a:gd name="adj2" fmla="val -172253"/>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2 (t=376)</a:t>
            </a:r>
            <a:endParaRPr lang="en-US" sz="1200" dirty="0"/>
          </a:p>
        </p:txBody>
      </p:sp>
      <p:sp>
        <p:nvSpPr>
          <p:cNvPr id="7" name="Rounded Rectangular Callout 6"/>
          <p:cNvSpPr/>
          <p:nvPr/>
        </p:nvSpPr>
        <p:spPr>
          <a:xfrm>
            <a:off x="436631" y="2700615"/>
            <a:ext cx="757082" cy="580315"/>
          </a:xfrm>
          <a:prstGeom prst="wedgeRoundRectCallout">
            <a:avLst>
              <a:gd name="adj1" fmla="val 130605"/>
              <a:gd name="adj2" fmla="val -26592"/>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1 (t=146)</a:t>
            </a:r>
            <a:endParaRPr lang="en-US" sz="1200" dirty="0"/>
          </a:p>
        </p:txBody>
      </p:sp>
      <p:sp>
        <p:nvSpPr>
          <p:cNvPr id="8" name="Rounded Rectangular Callout 7"/>
          <p:cNvSpPr/>
          <p:nvPr/>
        </p:nvSpPr>
        <p:spPr>
          <a:xfrm>
            <a:off x="436631" y="1680673"/>
            <a:ext cx="757082" cy="582599"/>
          </a:xfrm>
          <a:prstGeom prst="wedgeRoundRectCallout">
            <a:avLst>
              <a:gd name="adj1" fmla="val 128454"/>
              <a:gd name="adj2" fmla="val -2841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2 (t=376)</a:t>
            </a:r>
            <a:endParaRPr lang="en-US" sz="1200" dirty="0"/>
          </a:p>
        </p:txBody>
      </p:sp>
      <p:sp>
        <p:nvSpPr>
          <p:cNvPr id="9" name="TextBox 8"/>
          <p:cNvSpPr txBox="1"/>
          <p:nvPr/>
        </p:nvSpPr>
        <p:spPr>
          <a:xfrm rot="16200000">
            <a:off x="-1424574" y="2370593"/>
            <a:ext cx="3423416" cy="261610"/>
          </a:xfrm>
          <a:prstGeom prst="rect">
            <a:avLst/>
          </a:prstGeom>
          <a:noFill/>
        </p:spPr>
        <p:txBody>
          <a:bodyPr wrap="square" rtlCol="0">
            <a:spAutoFit/>
          </a:bodyPr>
          <a:lstStyle/>
          <a:p>
            <a:r>
              <a:rPr lang="en-US" sz="1100" dirty="0" smtClean="0"/>
              <a:t>Destination of seek event (position in video, in seconds)</a:t>
            </a:r>
            <a:endParaRPr lang="en-US" sz="1100" dirty="0"/>
          </a:p>
        </p:txBody>
      </p:sp>
      <p:sp>
        <p:nvSpPr>
          <p:cNvPr id="10" name="TextBox 9"/>
          <p:cNvSpPr txBox="1"/>
          <p:nvPr/>
        </p:nvSpPr>
        <p:spPr>
          <a:xfrm>
            <a:off x="2919252" y="4128441"/>
            <a:ext cx="3088269" cy="261610"/>
          </a:xfrm>
          <a:prstGeom prst="rect">
            <a:avLst/>
          </a:prstGeom>
          <a:noFill/>
        </p:spPr>
        <p:txBody>
          <a:bodyPr wrap="square" rtlCol="0">
            <a:spAutoFit/>
          </a:bodyPr>
          <a:lstStyle/>
          <a:p>
            <a:r>
              <a:rPr lang="en-US" sz="1100" dirty="0" smtClean="0"/>
              <a:t>Start of seek event (position in video, in seconds)</a:t>
            </a:r>
            <a:endParaRPr lang="en-US" sz="1100" dirty="0"/>
          </a:p>
        </p:txBody>
      </p:sp>
      <p:sp>
        <p:nvSpPr>
          <p:cNvPr id="11" name="TextBox 10"/>
          <p:cNvSpPr txBox="1"/>
          <p:nvPr/>
        </p:nvSpPr>
        <p:spPr>
          <a:xfrm>
            <a:off x="646015" y="4617885"/>
            <a:ext cx="7836556" cy="1569660"/>
          </a:xfrm>
          <a:prstGeom prst="rect">
            <a:avLst/>
          </a:prstGeom>
          <a:noFill/>
        </p:spPr>
        <p:txBody>
          <a:bodyPr wrap="square" rtlCol="0">
            <a:spAutoFit/>
          </a:bodyPr>
          <a:lstStyle/>
          <a:p>
            <a:r>
              <a:rPr lang="en-US" sz="1200" dirty="0" smtClean="0"/>
              <a:t>Seeks sources and destinations within a Coursera lecture video (Machine Learning, lecture 13), shown as a scatter plot on the left, and a 2D histogram on the right. A point at coordinate (x,y) represents a seek event starting from time x, going to time y in the video. Points above the diagonal are seeks going forward, and points below the diagonal are seeks going back. We see there are many seeks from the start of the video to the first in-video quiz, as shown at point (0,146); there are also many seeks from immediately after the first in-video quiz to the second in-video quiz, as shown at point (146,376). As we can see at lines y=146 and y=376, users do not tend to skip past the in-video quizzes to the next subsection, and they do not tend to skip back to previous subsections. If we look at backwards seeks (points below the diagonal), they mostly originate at the in-video quizzes (x=146 and x=376), and go to points in the immediately preceding section.</a:t>
            </a:r>
            <a:endParaRPr lang="en-US" sz="1200" dirty="0"/>
          </a:p>
        </p:txBody>
      </p:sp>
    </p:spTree>
    <p:extLst>
      <p:ext uri="{BB962C8B-B14F-4D97-AF65-F5344CB8AC3E}">
        <p14:creationId xmlns:p14="http://schemas.microsoft.com/office/powerpoint/2010/main" val="194211829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ek-scatter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572" y="892156"/>
            <a:ext cx="7370116" cy="2941820"/>
          </a:xfrm>
          <a:prstGeom prst="rect">
            <a:avLst/>
          </a:prstGeom>
        </p:spPr>
      </p:pic>
      <p:sp>
        <p:nvSpPr>
          <p:cNvPr id="5" name="Rounded Rectangular Callout 4"/>
          <p:cNvSpPr/>
          <p:nvPr/>
        </p:nvSpPr>
        <p:spPr>
          <a:xfrm>
            <a:off x="3052749" y="3833976"/>
            <a:ext cx="2034948" cy="264592"/>
          </a:xfrm>
          <a:prstGeom prst="wedgeRoundRectCallout">
            <a:avLst>
              <a:gd name="adj1" fmla="val -23969"/>
              <a:gd name="adj2" fmla="val -177080"/>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1 (146 seconds)</a:t>
            </a:r>
            <a:endParaRPr lang="en-US" sz="1200" dirty="0"/>
          </a:p>
        </p:txBody>
      </p:sp>
      <p:sp>
        <p:nvSpPr>
          <p:cNvPr id="6" name="Rounded Rectangular Callout 5"/>
          <p:cNvSpPr/>
          <p:nvPr/>
        </p:nvSpPr>
        <p:spPr>
          <a:xfrm>
            <a:off x="5780423" y="3838607"/>
            <a:ext cx="2008910" cy="259961"/>
          </a:xfrm>
          <a:prstGeom prst="wedgeRoundRectCallout">
            <a:avLst>
              <a:gd name="adj1" fmla="val -21435"/>
              <a:gd name="adj2" fmla="val -181135"/>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2 (376 seconds)</a:t>
            </a:r>
            <a:endParaRPr lang="en-US" sz="1200" dirty="0"/>
          </a:p>
        </p:txBody>
      </p:sp>
      <p:sp>
        <p:nvSpPr>
          <p:cNvPr id="7" name="Rounded Rectangular Callout 6"/>
          <p:cNvSpPr/>
          <p:nvPr/>
        </p:nvSpPr>
        <p:spPr>
          <a:xfrm>
            <a:off x="356364" y="2647758"/>
            <a:ext cx="837349" cy="762000"/>
          </a:xfrm>
          <a:prstGeom prst="wedgeRoundRectCallout">
            <a:avLst>
              <a:gd name="adj1" fmla="val 124171"/>
              <a:gd name="adj2" fmla="val -26592"/>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1 (146 seconds)</a:t>
            </a:r>
            <a:endParaRPr lang="en-US" sz="1200" dirty="0"/>
          </a:p>
        </p:txBody>
      </p:sp>
      <p:sp>
        <p:nvSpPr>
          <p:cNvPr id="8" name="Rounded Rectangular Callout 7"/>
          <p:cNvSpPr/>
          <p:nvPr/>
        </p:nvSpPr>
        <p:spPr>
          <a:xfrm>
            <a:off x="356364" y="1631758"/>
            <a:ext cx="837349" cy="738909"/>
          </a:xfrm>
          <a:prstGeom prst="wedgeRoundRectCallout">
            <a:avLst>
              <a:gd name="adj1" fmla="val 122019"/>
              <a:gd name="adj2" fmla="val -2841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2 (376 seconds)</a:t>
            </a:r>
            <a:endParaRPr lang="en-US" sz="1200" dirty="0"/>
          </a:p>
        </p:txBody>
      </p:sp>
      <p:sp>
        <p:nvSpPr>
          <p:cNvPr id="9" name="TextBox 8"/>
          <p:cNvSpPr txBox="1"/>
          <p:nvPr/>
        </p:nvSpPr>
        <p:spPr>
          <a:xfrm rot="16200000">
            <a:off x="-1486150" y="2370593"/>
            <a:ext cx="3423416" cy="261610"/>
          </a:xfrm>
          <a:prstGeom prst="rect">
            <a:avLst/>
          </a:prstGeom>
          <a:noFill/>
        </p:spPr>
        <p:txBody>
          <a:bodyPr wrap="square" rtlCol="0">
            <a:spAutoFit/>
          </a:bodyPr>
          <a:lstStyle/>
          <a:p>
            <a:r>
              <a:rPr lang="en-US" sz="1100" dirty="0" smtClean="0"/>
              <a:t>Destination of seek event (position in video, in seconds)</a:t>
            </a:r>
            <a:endParaRPr lang="en-US" sz="1100" dirty="0"/>
          </a:p>
        </p:txBody>
      </p:sp>
      <p:sp>
        <p:nvSpPr>
          <p:cNvPr id="10" name="TextBox 9"/>
          <p:cNvSpPr txBox="1"/>
          <p:nvPr/>
        </p:nvSpPr>
        <p:spPr>
          <a:xfrm>
            <a:off x="2919252" y="4128441"/>
            <a:ext cx="3088269" cy="261610"/>
          </a:xfrm>
          <a:prstGeom prst="rect">
            <a:avLst/>
          </a:prstGeom>
          <a:noFill/>
        </p:spPr>
        <p:txBody>
          <a:bodyPr wrap="square" rtlCol="0">
            <a:spAutoFit/>
          </a:bodyPr>
          <a:lstStyle/>
          <a:p>
            <a:r>
              <a:rPr lang="en-US" sz="1100" dirty="0" smtClean="0"/>
              <a:t>Start of seek event (position in video, in seconds)</a:t>
            </a:r>
            <a:endParaRPr lang="en-US" sz="1100" dirty="0"/>
          </a:p>
        </p:txBody>
      </p:sp>
      <p:sp>
        <p:nvSpPr>
          <p:cNvPr id="11" name="TextBox 10"/>
          <p:cNvSpPr txBox="1"/>
          <p:nvPr/>
        </p:nvSpPr>
        <p:spPr>
          <a:xfrm>
            <a:off x="1701031" y="566575"/>
            <a:ext cx="6603999" cy="338554"/>
          </a:xfrm>
          <a:prstGeom prst="rect">
            <a:avLst/>
          </a:prstGeom>
          <a:noFill/>
        </p:spPr>
        <p:txBody>
          <a:bodyPr wrap="square" rtlCol="0">
            <a:spAutoFit/>
          </a:bodyPr>
          <a:lstStyle/>
          <a:p>
            <a:r>
              <a:rPr lang="en-US" sz="1600" b="1" dirty="0" smtClean="0"/>
              <a:t>Scatter Plot of Seek Sources and Destinations in ML4 Lecture 13 on Coursera</a:t>
            </a:r>
            <a:endParaRPr lang="en-US" sz="1600" b="1" dirty="0"/>
          </a:p>
        </p:txBody>
      </p:sp>
    </p:spTree>
    <p:extLst>
      <p:ext uri="{BB962C8B-B14F-4D97-AF65-F5344CB8AC3E}">
        <p14:creationId xmlns:p14="http://schemas.microsoft.com/office/powerpoint/2010/main" val="223142828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ek-scatter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572" y="892156"/>
            <a:ext cx="7370116" cy="2941820"/>
          </a:xfrm>
          <a:prstGeom prst="rect">
            <a:avLst/>
          </a:prstGeom>
        </p:spPr>
      </p:pic>
      <p:sp>
        <p:nvSpPr>
          <p:cNvPr id="5" name="Rounded Rectangular Callout 4"/>
          <p:cNvSpPr/>
          <p:nvPr/>
        </p:nvSpPr>
        <p:spPr>
          <a:xfrm>
            <a:off x="3052749" y="3833976"/>
            <a:ext cx="2034948" cy="264592"/>
          </a:xfrm>
          <a:prstGeom prst="wedgeRoundRectCallout">
            <a:avLst>
              <a:gd name="adj1" fmla="val -23969"/>
              <a:gd name="adj2" fmla="val -177080"/>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1 (146 seconds)</a:t>
            </a:r>
            <a:endParaRPr lang="en-US" sz="1200" dirty="0"/>
          </a:p>
        </p:txBody>
      </p:sp>
      <p:sp>
        <p:nvSpPr>
          <p:cNvPr id="6" name="Rounded Rectangular Callout 5"/>
          <p:cNvSpPr/>
          <p:nvPr/>
        </p:nvSpPr>
        <p:spPr>
          <a:xfrm>
            <a:off x="5780423" y="3838607"/>
            <a:ext cx="2008910" cy="259961"/>
          </a:xfrm>
          <a:prstGeom prst="wedgeRoundRectCallout">
            <a:avLst>
              <a:gd name="adj1" fmla="val -21435"/>
              <a:gd name="adj2" fmla="val -181135"/>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2 (376 seconds)</a:t>
            </a:r>
            <a:endParaRPr lang="en-US" sz="1200" dirty="0"/>
          </a:p>
        </p:txBody>
      </p:sp>
      <p:sp>
        <p:nvSpPr>
          <p:cNvPr id="7" name="Rounded Rectangular Callout 6"/>
          <p:cNvSpPr/>
          <p:nvPr/>
        </p:nvSpPr>
        <p:spPr>
          <a:xfrm>
            <a:off x="356364" y="2647758"/>
            <a:ext cx="837349" cy="762000"/>
          </a:xfrm>
          <a:prstGeom prst="wedgeRoundRectCallout">
            <a:avLst>
              <a:gd name="adj1" fmla="val 124171"/>
              <a:gd name="adj2" fmla="val -26592"/>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1 (146 seconds)</a:t>
            </a:r>
            <a:endParaRPr lang="en-US" sz="1200" dirty="0"/>
          </a:p>
        </p:txBody>
      </p:sp>
      <p:sp>
        <p:nvSpPr>
          <p:cNvPr id="8" name="Rounded Rectangular Callout 7"/>
          <p:cNvSpPr/>
          <p:nvPr/>
        </p:nvSpPr>
        <p:spPr>
          <a:xfrm>
            <a:off x="356364" y="1631758"/>
            <a:ext cx="837349" cy="738909"/>
          </a:xfrm>
          <a:prstGeom prst="wedgeRoundRectCallout">
            <a:avLst>
              <a:gd name="adj1" fmla="val 122019"/>
              <a:gd name="adj2" fmla="val -28411"/>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2 (376 seconds)</a:t>
            </a:r>
            <a:endParaRPr lang="en-US" sz="1200" dirty="0"/>
          </a:p>
        </p:txBody>
      </p:sp>
      <p:sp>
        <p:nvSpPr>
          <p:cNvPr id="9" name="TextBox 8"/>
          <p:cNvSpPr txBox="1"/>
          <p:nvPr/>
        </p:nvSpPr>
        <p:spPr>
          <a:xfrm rot="16200000">
            <a:off x="-1486150" y="2370593"/>
            <a:ext cx="3423416" cy="261610"/>
          </a:xfrm>
          <a:prstGeom prst="rect">
            <a:avLst/>
          </a:prstGeom>
          <a:noFill/>
        </p:spPr>
        <p:txBody>
          <a:bodyPr wrap="square" rtlCol="0">
            <a:spAutoFit/>
          </a:bodyPr>
          <a:lstStyle/>
          <a:p>
            <a:r>
              <a:rPr lang="en-US" sz="1100" dirty="0" smtClean="0"/>
              <a:t>Destination of seek event (position in video, in seconds)</a:t>
            </a:r>
            <a:endParaRPr lang="en-US" sz="1100" dirty="0"/>
          </a:p>
        </p:txBody>
      </p:sp>
      <p:sp>
        <p:nvSpPr>
          <p:cNvPr id="10" name="TextBox 9"/>
          <p:cNvSpPr txBox="1"/>
          <p:nvPr/>
        </p:nvSpPr>
        <p:spPr>
          <a:xfrm>
            <a:off x="2919252" y="4128441"/>
            <a:ext cx="3088269" cy="261610"/>
          </a:xfrm>
          <a:prstGeom prst="rect">
            <a:avLst/>
          </a:prstGeom>
          <a:noFill/>
        </p:spPr>
        <p:txBody>
          <a:bodyPr wrap="square" rtlCol="0">
            <a:spAutoFit/>
          </a:bodyPr>
          <a:lstStyle/>
          <a:p>
            <a:r>
              <a:rPr lang="en-US" sz="1100" dirty="0" smtClean="0"/>
              <a:t>Start of seek event (position in video, in seconds)</a:t>
            </a:r>
            <a:endParaRPr lang="en-US" sz="1100" dirty="0"/>
          </a:p>
        </p:txBody>
      </p:sp>
      <p:sp>
        <p:nvSpPr>
          <p:cNvPr id="11" name="TextBox 10"/>
          <p:cNvSpPr txBox="1"/>
          <p:nvPr/>
        </p:nvSpPr>
        <p:spPr>
          <a:xfrm>
            <a:off x="1701031" y="566575"/>
            <a:ext cx="6603999" cy="338554"/>
          </a:xfrm>
          <a:prstGeom prst="rect">
            <a:avLst/>
          </a:prstGeom>
          <a:noFill/>
        </p:spPr>
        <p:txBody>
          <a:bodyPr wrap="square" rtlCol="0">
            <a:spAutoFit/>
          </a:bodyPr>
          <a:lstStyle/>
          <a:p>
            <a:r>
              <a:rPr lang="en-US" sz="1600" b="1" dirty="0" smtClean="0"/>
              <a:t>Scatter Plot of Seek Sources and Destinations in ML4 Lecture 13 on Coursera</a:t>
            </a:r>
            <a:endParaRPr lang="en-US" sz="1600" b="1" dirty="0"/>
          </a:p>
        </p:txBody>
      </p:sp>
    </p:spTree>
    <p:extLst>
      <p:ext uri="{BB962C8B-B14F-4D97-AF65-F5344CB8AC3E}">
        <p14:creationId xmlns:p14="http://schemas.microsoft.com/office/powerpoint/2010/main" val="377480056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eek-histogr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572" y="982115"/>
            <a:ext cx="7449759" cy="2851861"/>
          </a:xfrm>
          <a:prstGeom prst="rect">
            <a:avLst/>
          </a:prstGeom>
        </p:spPr>
      </p:pic>
      <p:sp>
        <p:nvSpPr>
          <p:cNvPr id="5" name="Rounded Rectangular Callout 4"/>
          <p:cNvSpPr/>
          <p:nvPr/>
        </p:nvSpPr>
        <p:spPr>
          <a:xfrm>
            <a:off x="3052749" y="3833976"/>
            <a:ext cx="1619992" cy="264592"/>
          </a:xfrm>
          <a:prstGeom prst="wedgeRoundRectCallout">
            <a:avLst>
              <a:gd name="adj1" fmla="val -23997"/>
              <a:gd name="adj2" fmla="val -136354"/>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1 (t=146)</a:t>
            </a:r>
            <a:endParaRPr lang="en-US" sz="1200" dirty="0"/>
          </a:p>
        </p:txBody>
      </p:sp>
      <p:sp>
        <p:nvSpPr>
          <p:cNvPr id="6" name="Rounded Rectangular Callout 5"/>
          <p:cNvSpPr/>
          <p:nvPr/>
        </p:nvSpPr>
        <p:spPr>
          <a:xfrm>
            <a:off x="5563179" y="3823213"/>
            <a:ext cx="1725820" cy="259961"/>
          </a:xfrm>
          <a:prstGeom prst="wedgeRoundRectCallout">
            <a:avLst>
              <a:gd name="adj1" fmla="val -24807"/>
              <a:gd name="adj2" fmla="val -139685"/>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2 (t=376)</a:t>
            </a:r>
            <a:endParaRPr lang="en-US" sz="1200" dirty="0"/>
          </a:p>
        </p:txBody>
      </p:sp>
      <p:sp>
        <p:nvSpPr>
          <p:cNvPr id="7" name="Rounded Rectangular Callout 6"/>
          <p:cNvSpPr/>
          <p:nvPr/>
        </p:nvSpPr>
        <p:spPr>
          <a:xfrm>
            <a:off x="436631" y="2700615"/>
            <a:ext cx="757082" cy="580315"/>
          </a:xfrm>
          <a:prstGeom prst="wedgeRoundRectCallout">
            <a:avLst>
              <a:gd name="adj1" fmla="val 89938"/>
              <a:gd name="adj2" fmla="val -2526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1 (t=146)</a:t>
            </a:r>
            <a:endParaRPr lang="en-US" sz="1200" dirty="0"/>
          </a:p>
        </p:txBody>
      </p:sp>
      <p:sp>
        <p:nvSpPr>
          <p:cNvPr id="8" name="Rounded Rectangular Callout 7"/>
          <p:cNvSpPr/>
          <p:nvPr/>
        </p:nvSpPr>
        <p:spPr>
          <a:xfrm>
            <a:off x="436631" y="1680673"/>
            <a:ext cx="757082" cy="582599"/>
          </a:xfrm>
          <a:prstGeom prst="wedgeRoundRectCallout">
            <a:avLst>
              <a:gd name="adj1" fmla="val 84737"/>
              <a:gd name="adj2" fmla="val -2312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In-video quiz</a:t>
            </a:r>
            <a:r>
              <a:rPr lang="zh-CN" altLang="en-US" sz="1200" dirty="0" smtClean="0"/>
              <a:t> </a:t>
            </a:r>
            <a:r>
              <a:rPr lang="en-US" altLang="zh-CN" sz="1200" dirty="0" smtClean="0"/>
              <a:t>2 (t=376)</a:t>
            </a:r>
            <a:endParaRPr lang="en-US" sz="1200" dirty="0"/>
          </a:p>
        </p:txBody>
      </p:sp>
      <p:sp>
        <p:nvSpPr>
          <p:cNvPr id="9" name="TextBox 8"/>
          <p:cNvSpPr txBox="1"/>
          <p:nvPr/>
        </p:nvSpPr>
        <p:spPr>
          <a:xfrm rot="16200000">
            <a:off x="-1424574" y="2455260"/>
            <a:ext cx="3423416" cy="261610"/>
          </a:xfrm>
          <a:prstGeom prst="rect">
            <a:avLst/>
          </a:prstGeom>
          <a:noFill/>
        </p:spPr>
        <p:txBody>
          <a:bodyPr wrap="square" rtlCol="0">
            <a:spAutoFit/>
          </a:bodyPr>
          <a:lstStyle/>
          <a:p>
            <a:r>
              <a:rPr lang="en-US" sz="1100" dirty="0" smtClean="0"/>
              <a:t>Destination of seek event (position in video, in seconds)</a:t>
            </a:r>
            <a:endParaRPr lang="en-US" sz="1100" dirty="0"/>
          </a:p>
        </p:txBody>
      </p:sp>
      <p:sp>
        <p:nvSpPr>
          <p:cNvPr id="10" name="TextBox 9"/>
          <p:cNvSpPr txBox="1"/>
          <p:nvPr/>
        </p:nvSpPr>
        <p:spPr>
          <a:xfrm>
            <a:off x="2773009" y="4120744"/>
            <a:ext cx="3088269" cy="261610"/>
          </a:xfrm>
          <a:prstGeom prst="rect">
            <a:avLst/>
          </a:prstGeom>
          <a:noFill/>
        </p:spPr>
        <p:txBody>
          <a:bodyPr wrap="square" rtlCol="0">
            <a:spAutoFit/>
          </a:bodyPr>
          <a:lstStyle/>
          <a:p>
            <a:r>
              <a:rPr lang="en-US" sz="1100" dirty="0" smtClean="0"/>
              <a:t>Start of seek event (position in video, in seconds)</a:t>
            </a:r>
            <a:endParaRPr lang="en-US" sz="1100" dirty="0"/>
          </a:p>
        </p:txBody>
      </p:sp>
      <p:sp>
        <p:nvSpPr>
          <p:cNvPr id="11" name="TextBox 10"/>
          <p:cNvSpPr txBox="1"/>
          <p:nvPr/>
        </p:nvSpPr>
        <p:spPr>
          <a:xfrm>
            <a:off x="646015" y="4617885"/>
            <a:ext cx="7836556" cy="1569660"/>
          </a:xfrm>
          <a:prstGeom prst="rect">
            <a:avLst/>
          </a:prstGeom>
          <a:noFill/>
        </p:spPr>
        <p:txBody>
          <a:bodyPr wrap="square" rtlCol="0">
            <a:spAutoFit/>
          </a:bodyPr>
          <a:lstStyle/>
          <a:p>
            <a:r>
              <a:rPr lang="en-US" sz="1200" dirty="0" smtClean="0"/>
              <a:t>Seeks sources and destinations within a Coursera lecture video (Machine Learning, lecture 13), shown as a scatter plot on the left, and a 2D histogram on the right. A point at coordinate (x,y) represents a seek event starting from time x, going to time y in the video. Points above the diagonal are seeks going forward, and points below the diagonal are seeks going back. We see there are many seeks from the start of the video to the first in-video quiz, as shown at point (0,146); there are also many seeks from immediately after the first in-video quiz to the second in-video quiz, as shown at point (146,376). As we can see at lines y=146 and y=376, users do not tend to skip past the in-video quizzes to the next subsection, and they do not tend to skip back to previous subsections. If we look at backwards seeks (points below the diagonal), they mostly originate at the in-video quizzes (x=146 and x=376), and go to points in the immediately preceding section.</a:t>
            </a:r>
            <a:endParaRPr lang="en-US" sz="1200" dirty="0"/>
          </a:p>
        </p:txBody>
      </p:sp>
    </p:spTree>
    <p:extLst>
      <p:ext uri="{BB962C8B-B14F-4D97-AF65-F5344CB8AC3E}">
        <p14:creationId xmlns:p14="http://schemas.microsoft.com/office/powerpoint/2010/main" val="322972951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9387</TotalTime>
  <Words>1467</Words>
  <Application>Microsoft Macintosh PowerPoint</Application>
  <PresentationFormat>On-screen Show (4:3)</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Geza Kovacs</dc:creator>
  <cp:lastModifiedBy>Geza Kovacs</cp:lastModifiedBy>
  <cp:revision>34</cp:revision>
  <dcterms:created xsi:type="dcterms:W3CDTF">2014-11-22T09:45:10Z</dcterms:created>
  <dcterms:modified xsi:type="dcterms:W3CDTF">2015-01-05T08:16:41Z</dcterms:modified>
</cp:coreProperties>
</file>