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6" d="100"/>
          <a:sy n="156" d="100"/>
        </p:scale>
        <p:origin x="-584" y="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F76-AA01-CD43-956A-7C73E538FE18}" type="datetimeFigureOut">
              <a:rPr lang="en-US" smtClean="0"/>
              <a:t>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EB30-7C2A-3A4F-85A0-577B414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9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F76-AA01-CD43-956A-7C73E538FE18}" type="datetimeFigureOut">
              <a:rPr lang="en-US" smtClean="0"/>
              <a:t>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EB30-7C2A-3A4F-85A0-577B414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F76-AA01-CD43-956A-7C73E538FE18}" type="datetimeFigureOut">
              <a:rPr lang="en-US" smtClean="0"/>
              <a:t>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EB30-7C2A-3A4F-85A0-577B414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7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F76-AA01-CD43-956A-7C73E538FE18}" type="datetimeFigureOut">
              <a:rPr lang="en-US" smtClean="0"/>
              <a:t>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EB30-7C2A-3A4F-85A0-577B414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4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F76-AA01-CD43-956A-7C73E538FE18}" type="datetimeFigureOut">
              <a:rPr lang="en-US" smtClean="0"/>
              <a:t>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EB30-7C2A-3A4F-85A0-577B414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3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F76-AA01-CD43-956A-7C73E538FE18}" type="datetimeFigureOut">
              <a:rPr lang="en-US" smtClean="0"/>
              <a:t>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EB30-7C2A-3A4F-85A0-577B414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6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F76-AA01-CD43-956A-7C73E538FE18}" type="datetimeFigureOut">
              <a:rPr lang="en-US" smtClean="0"/>
              <a:t>1/4/15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EB30-7C2A-3A4F-85A0-577B414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7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F76-AA01-CD43-956A-7C73E538FE18}" type="datetimeFigureOut">
              <a:rPr lang="en-US" smtClean="0"/>
              <a:t>1/4/15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EB30-7C2A-3A4F-85A0-577B414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3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F76-AA01-CD43-956A-7C73E538FE18}" type="datetimeFigureOut">
              <a:rPr lang="en-US" smtClean="0"/>
              <a:t>1/4/15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EB30-7C2A-3A4F-85A0-577B414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0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F76-AA01-CD43-956A-7C73E538FE18}" type="datetimeFigureOut">
              <a:rPr lang="en-US" smtClean="0"/>
              <a:t>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EB30-7C2A-3A4F-85A0-577B414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6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F76-AA01-CD43-956A-7C73E538FE18}" type="datetimeFigureOut">
              <a:rPr lang="en-US" smtClean="0"/>
              <a:t>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EB30-7C2A-3A4F-85A0-577B414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9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5BF76-AA01-CD43-956A-7C73E538FE18}" type="datetimeFigureOut">
              <a:rPr lang="en-US" smtClean="0"/>
              <a:t>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AEB30-7C2A-3A4F-85A0-577B414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8142" y="-2666"/>
            <a:ext cx="9169646" cy="538609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900" b="0" cap="none" spc="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8143" y="11518"/>
            <a:ext cx="9143999" cy="492443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sz="2600" b="0" cap="none" spc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60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600" b="0" cap="none" spc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Consolas" pitchFamily="49" charset="0"/>
              </a:rPr>
              <a:t>QuizCram</a:t>
            </a:r>
            <a:r>
              <a:rPr lang="en-US" sz="2600" b="0" cap="none" spc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Consolas" pitchFamily="49" charset="0"/>
              </a:rPr>
              <a:t>: A Question-Driven Video Study Interface</a:t>
            </a:r>
            <a:endParaRPr lang="en-US" sz="2600" b="0" cap="none" spc="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2676" y="5475"/>
            <a:ext cx="1573180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Geza </a:t>
            </a:r>
            <a:r>
              <a:rPr lang="en-US" sz="1400" dirty="0" smtClean="0">
                <a:solidFill>
                  <a:schemeClr val="bg1"/>
                </a:solidFill>
              </a:rPr>
              <a:t>Kovacs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Stanford University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 descr="quizcram-and-timelin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541" y="536836"/>
            <a:ext cx="4575455" cy="36966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" y="923049"/>
            <a:ext cx="45243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  <a:tabLst>
                <a:tab pos="171450" algn="l"/>
              </a:tabLst>
            </a:pPr>
            <a:r>
              <a:rPr lang="en-US" sz="1300" dirty="0" smtClean="0"/>
              <a:t>Eliminate the need to seek to and from in-video quizzes</a:t>
            </a:r>
          </a:p>
          <a:p>
            <a:pPr>
              <a:tabLst>
                <a:tab pos="171450" algn="l"/>
              </a:tabLst>
            </a:pPr>
            <a:r>
              <a:rPr lang="en-US" sz="1000" dirty="0" smtClean="0"/>
              <a:t>      In-video quizzes are the most common seek destination in </a:t>
            </a:r>
            <a:r>
              <a:rPr lang="en-US" sz="1000" dirty="0" err="1" smtClean="0"/>
              <a:t>Coursera</a:t>
            </a:r>
            <a:r>
              <a:rPr lang="en-US" sz="1000" dirty="0" smtClean="0"/>
              <a:t> lectures</a:t>
            </a:r>
          </a:p>
          <a:p>
            <a:pPr>
              <a:tabLst>
                <a:tab pos="171450" algn="l"/>
              </a:tabLst>
            </a:pPr>
            <a:r>
              <a:rPr lang="en-US" sz="1000" dirty="0"/>
              <a:t> </a:t>
            </a:r>
            <a:r>
              <a:rPr lang="en-US" sz="1000" dirty="0" smtClean="0"/>
              <a:t>     Users often skip forward to quizzes, or from one quiz to the next</a:t>
            </a:r>
          </a:p>
          <a:p>
            <a:pPr marL="171450" indent="-171450">
              <a:buFont typeface="Arial" pitchFamily="34" charset="0"/>
              <a:buChar char="•"/>
              <a:tabLst>
                <a:tab pos="171450" algn="l"/>
              </a:tabLst>
            </a:pPr>
            <a:r>
              <a:rPr lang="en-US" sz="1300" dirty="0" smtClean="0"/>
              <a:t>Increase emphasis on testing and review</a:t>
            </a:r>
          </a:p>
          <a:p>
            <a:pPr>
              <a:tabLst>
                <a:tab pos="171450" algn="l"/>
              </a:tabLst>
            </a:pPr>
            <a:r>
              <a:rPr lang="en-US" sz="1000" dirty="0" smtClean="0"/>
              <a:t>      Repeated testing and spaced review improves retention</a:t>
            </a:r>
          </a:p>
          <a:p>
            <a:pPr>
              <a:tabLst>
                <a:tab pos="171450" algn="l"/>
              </a:tabLst>
            </a:pPr>
            <a:r>
              <a:rPr lang="en-US" sz="1000" dirty="0" smtClean="0"/>
              <a:t>      However, MOOC users primarily watch videos, don’t do problems or exams</a:t>
            </a:r>
          </a:p>
          <a:p>
            <a:pPr>
              <a:tabLst>
                <a:tab pos="171450" algn="l"/>
              </a:tabLst>
            </a:pPr>
            <a:r>
              <a:rPr lang="en-US" sz="1000" dirty="0" smtClean="0"/>
              <a:t>      O</a:t>
            </a:r>
            <a:r>
              <a:rPr lang="en-US" sz="1000" dirty="0" smtClean="0"/>
              <a:t>nly 11% of users who finish watching a lecture ever open it again</a:t>
            </a:r>
            <a:endParaRPr lang="en-US" sz="1000" dirty="0"/>
          </a:p>
        </p:txBody>
      </p:sp>
      <p:pic>
        <p:nvPicPr>
          <p:cNvPr id="15" name="Picture 14" descr="exam-resul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7" y="6007715"/>
            <a:ext cx="4021161" cy="73631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" y="2255855"/>
            <a:ext cx="4338984" cy="37377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/>
              <a:t>    2. </a:t>
            </a:r>
            <a:r>
              <a:rPr lang="en-US" sz="1700" dirty="0" err="1" smtClean="0"/>
              <a:t>QuizCram</a:t>
            </a:r>
            <a:r>
              <a:rPr lang="en-US" sz="1700" dirty="0" smtClean="0"/>
              <a:t>: Question-Driven Video Viewing</a:t>
            </a:r>
            <a:endParaRPr lang="en-US" sz="1700" dirty="0"/>
          </a:p>
        </p:txBody>
      </p:sp>
      <p:sp>
        <p:nvSpPr>
          <p:cNvPr id="23" name="TextBox 22"/>
          <p:cNvSpPr txBox="1"/>
          <p:nvPr/>
        </p:nvSpPr>
        <p:spPr>
          <a:xfrm>
            <a:off x="-2" y="2568797"/>
            <a:ext cx="4524375" cy="1668542"/>
          </a:xfrm>
          <a:prstGeom prst="wedgeRoundRectCallout">
            <a:avLst>
              <a:gd name="adj1" fmla="val -11296"/>
              <a:gd name="adj2" fmla="val 44762"/>
              <a:gd name="adj3" fmla="val 16667"/>
            </a:avLst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  <a:tabLst>
                <a:tab pos="171450" algn="l"/>
              </a:tabLst>
            </a:pPr>
            <a:r>
              <a:rPr lang="en-US" sz="1300" dirty="0" smtClean="0"/>
              <a:t>Shows a question associated with each part of the video</a:t>
            </a:r>
          </a:p>
          <a:p>
            <a:pPr>
              <a:tabLst>
                <a:tab pos="171450" algn="l"/>
              </a:tabLst>
            </a:pPr>
            <a:r>
              <a:rPr lang="en-US" sz="1000" dirty="0" smtClean="0"/>
              <a:t>      If you know the answer</a:t>
            </a:r>
            <a:r>
              <a:rPr lang="en-US" sz="1000" dirty="0" smtClean="0"/>
              <a:t>, </a:t>
            </a:r>
            <a:r>
              <a:rPr lang="en-US" sz="1000" dirty="0"/>
              <a:t>a</a:t>
            </a:r>
            <a:r>
              <a:rPr lang="en-US" sz="1000" dirty="0" smtClean="0"/>
              <a:t>nswer question to navigate to the next section</a:t>
            </a:r>
            <a:endParaRPr lang="en-US" sz="1000" dirty="0" smtClean="0"/>
          </a:p>
          <a:p>
            <a:pPr marL="171450" indent="-171450">
              <a:buFont typeface="Arial" pitchFamily="34" charset="0"/>
              <a:buChar char="•"/>
              <a:tabLst>
                <a:tab pos="171450" algn="l"/>
              </a:tabLst>
            </a:pPr>
            <a:r>
              <a:rPr lang="en-US" sz="1300" dirty="0" smtClean="0"/>
              <a:t>Review using a timeline of past questions and videos</a:t>
            </a:r>
          </a:p>
          <a:p>
            <a:pPr>
              <a:tabLst>
                <a:tab pos="171450" algn="l"/>
              </a:tabLst>
            </a:pPr>
            <a:r>
              <a:rPr lang="en-US" sz="1000" dirty="0"/>
              <a:t> </a:t>
            </a:r>
            <a:r>
              <a:rPr lang="en-US" sz="1000" dirty="0" smtClean="0"/>
              <a:t>     Can refer back to past questions, or resume watching a previous video</a:t>
            </a:r>
          </a:p>
          <a:p>
            <a:pPr marL="171450" indent="-171450">
              <a:buFont typeface="Arial" pitchFamily="34" charset="0"/>
              <a:buChar char="•"/>
              <a:tabLst>
                <a:tab pos="171450" algn="l"/>
              </a:tabLst>
            </a:pPr>
            <a:r>
              <a:rPr lang="en-US" sz="1300" dirty="0" smtClean="0"/>
              <a:t>Keeps track of seen parts and suggests parts to review</a:t>
            </a:r>
          </a:p>
          <a:p>
            <a:pPr>
              <a:tabLst>
                <a:tab pos="171450" algn="l"/>
              </a:tabLst>
            </a:pPr>
            <a:r>
              <a:rPr lang="en-US" sz="1000" dirty="0"/>
              <a:t> </a:t>
            </a:r>
            <a:r>
              <a:rPr lang="en-US" sz="1000" dirty="0" smtClean="0"/>
              <a:t>    </a:t>
            </a:r>
            <a:r>
              <a:rPr lang="en-US" sz="1000" dirty="0"/>
              <a:t> </a:t>
            </a:r>
            <a:r>
              <a:rPr lang="en-US" sz="1000" dirty="0" smtClean="0"/>
              <a:t>Suggestions based on past performance, parts seen and </a:t>
            </a:r>
            <a:r>
              <a:rPr lang="en-US" sz="1000" dirty="0" err="1" smtClean="0"/>
              <a:t>recency</a:t>
            </a:r>
            <a:r>
              <a:rPr lang="en-US" sz="1000" dirty="0" smtClean="0"/>
              <a:t> of review</a:t>
            </a:r>
          </a:p>
          <a:p>
            <a:pPr marL="171450" indent="-171450">
              <a:buFont typeface="Arial" pitchFamily="34" charset="0"/>
              <a:buChar char="•"/>
              <a:tabLst>
                <a:tab pos="171450" algn="l"/>
              </a:tabLst>
            </a:pPr>
            <a:r>
              <a:rPr lang="en-US" sz="1300" dirty="0" smtClean="0"/>
              <a:t>Can be automatically generated from in-video quizzes</a:t>
            </a:r>
          </a:p>
          <a:p>
            <a:pPr>
              <a:tabLst>
                <a:tab pos="171450" algn="l"/>
              </a:tabLst>
            </a:pPr>
            <a:r>
              <a:rPr lang="en-US" sz="1000" dirty="0" smtClean="0"/>
              <a:t>      Can also add additional questions for a more quiz-driven experience</a:t>
            </a:r>
            <a:endParaRPr lang="en-US" sz="10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7619661" y="2483087"/>
            <a:ext cx="1451172" cy="724571"/>
          </a:xfrm>
          <a:prstGeom prst="wedgeRoundRectCallout">
            <a:avLst>
              <a:gd name="adj1" fmla="val 21707"/>
              <a:gd name="adj2" fmla="val -740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Progressbar</a:t>
            </a:r>
            <a:r>
              <a:rPr lang="en-US" sz="1000" dirty="0" smtClean="0"/>
              <a:t> shows seen parts of video and parts relevant to the question</a:t>
            </a:r>
            <a:endParaRPr lang="en-US" sz="1000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7638076" y="3346060"/>
            <a:ext cx="1451172" cy="765279"/>
          </a:xfrm>
          <a:prstGeom prst="wedgeRoundRectCallout">
            <a:avLst>
              <a:gd name="adj1" fmla="val -59634"/>
              <a:gd name="adj2" fmla="val -2165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Timeline of past videos and questions  allows easy navigation and review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4001" y="4591251"/>
            <a:ext cx="4113320" cy="715089"/>
          </a:xfrm>
          <a:prstGeom prst="wedgeRoundRectCallout">
            <a:avLst>
              <a:gd name="adj1" fmla="val -11296"/>
              <a:gd name="adj2" fmla="val 44762"/>
              <a:gd name="adj3" fmla="val 16667"/>
            </a:avLst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  <a:tabLst>
                <a:tab pos="171450" algn="l"/>
              </a:tabLst>
            </a:pPr>
            <a:r>
              <a:rPr lang="en-US" sz="1300" dirty="0" smtClean="0"/>
              <a:t>Within-subjects study over 2 days with </a:t>
            </a:r>
            <a:r>
              <a:rPr lang="en-US" sz="1300" dirty="0" smtClean="0"/>
              <a:t>18 participants</a:t>
            </a:r>
          </a:p>
          <a:p>
            <a:pPr marL="171450" indent="-171450">
              <a:buFont typeface="Arial" pitchFamily="34" charset="0"/>
              <a:buChar char="•"/>
              <a:tabLst>
                <a:tab pos="171450" algn="l"/>
              </a:tabLst>
            </a:pPr>
            <a:r>
              <a:rPr lang="en-US" sz="1300" dirty="0" smtClean="0"/>
              <a:t>Materials from Neurobiology </a:t>
            </a:r>
            <a:r>
              <a:rPr lang="en-US" sz="1300" dirty="0"/>
              <a:t>c</a:t>
            </a:r>
            <a:r>
              <a:rPr lang="en-US" sz="1300" dirty="0" smtClean="0"/>
              <a:t>ourse on </a:t>
            </a:r>
            <a:r>
              <a:rPr lang="en-US" sz="1300" dirty="0" err="1" smtClean="0"/>
              <a:t>Coursera</a:t>
            </a:r>
            <a:endParaRPr lang="en-US" sz="1300" dirty="0"/>
          </a:p>
          <a:p>
            <a:pPr>
              <a:tabLst>
                <a:tab pos="171450" algn="l"/>
              </a:tabLst>
            </a:pPr>
            <a:r>
              <a:rPr lang="en-US" sz="1000" dirty="0" smtClean="0"/>
              <a:t>      2 parts, each with 5 videos, 9 in-video quizzes, and unit exam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4333" y="5736558"/>
            <a:ext cx="41044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1450" algn="l"/>
              </a:tabLst>
            </a:pPr>
            <a:r>
              <a:rPr lang="en-US" sz="1100" dirty="0" smtClean="0"/>
              <a:t>Exam scores showed improved retention on in-video questions</a:t>
            </a:r>
            <a:endParaRPr lang="en-US" sz="1100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4217253" y="5736558"/>
            <a:ext cx="48213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1450" algn="l"/>
              </a:tabLst>
            </a:pPr>
            <a:r>
              <a:rPr lang="en-US" sz="1100" dirty="0" smtClean="0"/>
              <a:t>Logs showe</a:t>
            </a:r>
            <a:r>
              <a:rPr lang="en-US" sz="1100" dirty="0" smtClean="0"/>
              <a:t>d that users answered and reviewed questions more with </a:t>
            </a:r>
            <a:r>
              <a:rPr lang="en-US" sz="1100" dirty="0" err="1" smtClean="0"/>
              <a:t>QuizCram</a:t>
            </a:r>
            <a:endParaRPr lang="en-US" sz="1100" dirty="0" smtClean="0"/>
          </a:p>
        </p:txBody>
      </p:sp>
      <p:pic>
        <p:nvPicPr>
          <p:cNvPr id="30" name="Picture 29" descr="event-logs-poster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21" y="6007715"/>
            <a:ext cx="4905179" cy="73631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168025" y="4602330"/>
            <a:ext cx="5153040" cy="715089"/>
          </a:xfrm>
          <a:prstGeom prst="wedgeRoundRectCallout">
            <a:avLst>
              <a:gd name="adj1" fmla="val -11296"/>
              <a:gd name="adj2" fmla="val 44762"/>
              <a:gd name="adj3" fmla="val 16667"/>
            </a:avLst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1450" algn="l"/>
              </a:tabLst>
            </a:pPr>
            <a:r>
              <a:rPr lang="en-US" sz="1300" dirty="0" smtClean="0"/>
              <a:t>     Day 1: Study both sets of videos for 40 minutes, one with each tool</a:t>
            </a:r>
          </a:p>
          <a:p>
            <a:pPr>
              <a:tabLst>
                <a:tab pos="171450" algn="l"/>
              </a:tabLst>
            </a:pPr>
            <a:r>
              <a:rPr lang="en-US" sz="1300" dirty="0" smtClean="0"/>
              <a:t>     Day 2: Take a set of exams on the studied materials</a:t>
            </a:r>
          </a:p>
          <a:p>
            <a:pPr>
              <a:tabLst>
                <a:tab pos="171450" algn="l"/>
              </a:tabLst>
            </a:pPr>
            <a:r>
              <a:rPr lang="en-US" sz="1000" dirty="0" smtClean="0"/>
              <a:t>       </a:t>
            </a:r>
            <a:r>
              <a:rPr lang="en-US" sz="1000" dirty="0" smtClean="0"/>
              <a:t>U</a:t>
            </a:r>
            <a:r>
              <a:rPr lang="en-US" sz="1000" dirty="0" smtClean="0"/>
              <a:t>nit exams, in-video quizzes, </a:t>
            </a:r>
            <a:r>
              <a:rPr lang="en-US" sz="1000" dirty="0" smtClean="0"/>
              <a:t>extra multiple-checkbox </a:t>
            </a:r>
            <a:r>
              <a:rPr lang="en-US" sz="1000" dirty="0" smtClean="0"/>
              <a:t>and free-response questions</a:t>
            </a:r>
            <a:endParaRPr lang="en-US" sz="1300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1" y="536836"/>
            <a:ext cx="4338985" cy="37377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/>
              <a:t>   1. How can online lectures be improved?</a:t>
            </a:r>
            <a:endParaRPr lang="en-US" sz="1700" dirty="0"/>
          </a:p>
        </p:txBody>
      </p:sp>
      <p:sp>
        <p:nvSpPr>
          <p:cNvPr id="34" name="Rectangle 33"/>
          <p:cNvSpPr/>
          <p:nvPr/>
        </p:nvSpPr>
        <p:spPr>
          <a:xfrm>
            <a:off x="1" y="4244839"/>
            <a:ext cx="4347113" cy="37377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/>
              <a:t>   3. User Study: </a:t>
            </a:r>
            <a:r>
              <a:rPr lang="en-US" sz="1700" dirty="0" err="1" smtClean="0"/>
              <a:t>QuizCram</a:t>
            </a:r>
            <a:r>
              <a:rPr lang="en-US" sz="1700" dirty="0" smtClean="0"/>
              <a:t> </a:t>
            </a:r>
            <a:r>
              <a:rPr lang="en-US" sz="1700" dirty="0" err="1" smtClean="0"/>
              <a:t>vs</a:t>
            </a:r>
            <a:r>
              <a:rPr lang="en-US" sz="1700" dirty="0" smtClean="0"/>
              <a:t> In-Video Quizzes</a:t>
            </a:r>
            <a:endParaRPr lang="en-US" sz="1700" dirty="0"/>
          </a:p>
        </p:txBody>
      </p:sp>
      <p:sp>
        <p:nvSpPr>
          <p:cNvPr id="35" name="Rectangle 34"/>
          <p:cNvSpPr/>
          <p:nvPr/>
        </p:nvSpPr>
        <p:spPr>
          <a:xfrm>
            <a:off x="-6338" y="5347045"/>
            <a:ext cx="9159701" cy="37377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 </a:t>
            </a:r>
            <a:r>
              <a:rPr lang="en-US" sz="1700" dirty="0" smtClean="0"/>
              <a:t>  5. </a:t>
            </a:r>
            <a:r>
              <a:rPr lang="en-US" sz="1700" dirty="0" smtClean="0"/>
              <a:t>Results: improved retention on in-video questions and more questions reviewed with </a:t>
            </a:r>
            <a:r>
              <a:rPr lang="en-US" sz="1700" dirty="0" err="1" smtClean="0"/>
              <a:t>QuizCram</a:t>
            </a:r>
            <a:endParaRPr lang="en-US" sz="1700" dirty="0"/>
          </a:p>
        </p:txBody>
      </p:sp>
      <p:sp>
        <p:nvSpPr>
          <p:cNvPr id="36" name="Rectangle 35"/>
          <p:cNvSpPr/>
          <p:nvPr/>
        </p:nvSpPr>
        <p:spPr>
          <a:xfrm>
            <a:off x="4338987" y="4244839"/>
            <a:ext cx="4814390" cy="37377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 </a:t>
            </a:r>
            <a:r>
              <a:rPr lang="en-US" sz="1700" dirty="0" smtClean="0"/>
              <a:t>4. </a:t>
            </a:r>
            <a:r>
              <a:rPr lang="en-US" sz="1700" dirty="0" smtClean="0"/>
              <a:t>Study Procedure</a:t>
            </a:r>
            <a:endParaRPr lang="en-US" sz="1700" dirty="0"/>
          </a:p>
        </p:txBody>
      </p:sp>
      <p:sp>
        <p:nvSpPr>
          <p:cNvPr id="37" name="Rectangle 36"/>
          <p:cNvSpPr/>
          <p:nvPr/>
        </p:nvSpPr>
        <p:spPr>
          <a:xfrm>
            <a:off x="4261325" y="536837"/>
            <a:ext cx="85789" cy="484277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1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372</Words>
  <Application>Microsoft Macintosh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Geza Kovacs</dc:creator>
  <cp:lastModifiedBy>Geza Kovacs</cp:lastModifiedBy>
  <cp:revision>55</cp:revision>
  <dcterms:created xsi:type="dcterms:W3CDTF">2015-01-05T02:41:14Z</dcterms:created>
  <dcterms:modified xsi:type="dcterms:W3CDTF">2015-01-05T06:39:33Z</dcterms:modified>
</cp:coreProperties>
</file>