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4a" ContentType="audio/mp4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71" r:id="rId4"/>
    <p:sldId id="258" r:id="rId5"/>
    <p:sldId id="282" r:id="rId6"/>
    <p:sldId id="283" r:id="rId7"/>
    <p:sldId id="262" r:id="rId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9FE"/>
    <a:srgbClr val="DBFDDE"/>
    <a:srgbClr val="FF99FF"/>
    <a:srgbClr val="ADE4E5"/>
    <a:srgbClr val="D0F7FC"/>
    <a:srgbClr val="D9F7DF"/>
    <a:srgbClr val="FED2F6"/>
    <a:srgbClr val="FEB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6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960" tIns="46480" rIns="92960" bIns="46480" numCol="1" anchor="t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960" tIns="46480" rIns="92960" bIns="46480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960" tIns="46480" rIns="92960" bIns="46480" numCol="1" anchor="b" anchorCtr="0" compatLnSpc="1">
            <a:prstTxWarp prst="textNoShape">
              <a:avLst/>
            </a:prstTxWarp>
          </a:bodyPr>
          <a:lstStyle>
            <a:lvl1pPr algn="l" defTabSz="9286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960" tIns="46480" rIns="92960" bIns="46480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3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D2D0E5A3-176A-4239-AC2A-F3A2055A6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158" tIns="46079" rIns="92158" bIns="46079" numCol="1" anchor="t" anchorCtr="0" compatLnSpc="1">
            <a:prstTxWarp prst="textNoShape">
              <a:avLst/>
            </a:prstTxWarp>
          </a:bodyPr>
          <a:lstStyle>
            <a:lvl1pPr algn="l" defTabSz="920750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158" tIns="46079" rIns="92158" bIns="46079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8638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158" tIns="46079" rIns="92158" bIns="460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noProof="0" smtClean="0"/>
              <a:t>Click to edit Master text styles</a:t>
            </a:r>
          </a:p>
          <a:p>
            <a:pPr lvl="1"/>
            <a:r>
              <a:rPr lang="sr-Latn-CS" noProof="0" smtClean="0"/>
              <a:t>Second level</a:t>
            </a:r>
          </a:p>
          <a:p>
            <a:pPr lvl="2"/>
            <a:r>
              <a:rPr lang="sr-Latn-CS" noProof="0" smtClean="0"/>
              <a:t>Third level</a:t>
            </a:r>
          </a:p>
          <a:p>
            <a:pPr lvl="3"/>
            <a:r>
              <a:rPr lang="sr-Latn-CS" noProof="0" smtClean="0"/>
              <a:t>Fourth level</a:t>
            </a:r>
          </a:p>
          <a:p>
            <a:pPr lvl="4"/>
            <a:r>
              <a:rPr lang="sr-Latn-CS" noProof="0" smtClean="0"/>
              <a:t>Fifth level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158" tIns="46079" rIns="92158" bIns="46079" numCol="1" anchor="b" anchorCtr="0" compatLnSpc="1">
            <a:prstTxWarp prst="textNoShape">
              <a:avLst/>
            </a:prstTxWarp>
          </a:bodyPr>
          <a:lstStyle>
            <a:lvl1pPr algn="l" defTabSz="920750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2158" tIns="46079" rIns="92158" bIns="46079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3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833D193-9F2F-4FE1-A576-D0A2F32930C2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188922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27533E-BCC4-407D-B82F-3F31D71D6F79}" type="slidenum">
              <a:rPr lang="sr-Latn-CS" altLang="en-US" sz="1300" smtClean="0"/>
              <a:pPr>
                <a:spcBef>
                  <a:spcPct val="0"/>
                </a:spcBef>
              </a:pPr>
              <a:t>1</a:t>
            </a:fld>
            <a:endParaRPr lang="sr-Latn-CS" altLang="en-US" sz="13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sr-Latn-C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74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sr-Latn-CS" altLang="en-US" smtClean="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sr-Latn-C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94 h 1000"/>
                <a:gd name="T2" fmla="*/ 0 w 1000"/>
                <a:gd name="T3" fmla="*/ 94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22 h 1000"/>
                <a:gd name="T6" fmla="*/ 0 w 1000"/>
                <a:gd name="T7" fmla="*/ 22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34F20-26A8-4DAB-9B2B-B952CFE80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F4BC3-9B1A-42A2-96EC-D2EEFF008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6B9A8-101B-4375-8830-E02D9B1ED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7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68474-59EA-45EA-A87D-0EF8853E8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766127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9325" y="4114800"/>
            <a:ext cx="7661275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77E7C-1F4E-4502-8EFF-C1C3CAD1F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CE5B1-5EBE-4A8A-B192-69A7C90FB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396E9-081F-4618-B08D-183B43F6ED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F388C-83C9-42A2-A5D9-C6B82F3F7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CE15D-B5DB-4CCD-850E-8694FDA1C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80F34-30D0-42C0-B92F-4D745E5AC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2B625-2EA2-4CF3-9346-38A94FFC9C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8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2DF62-5BD8-4139-B128-85800BA58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9FFC8-5841-4DA6-A5D7-F03F2988C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sr-Latn-C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sr-Latn-C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011AA1A-4B8F-46D5-9701-0B8969877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80728"/>
            <a:ext cx="7391400" cy="1914872"/>
          </a:xfrm>
        </p:spPr>
        <p:txBody>
          <a:bodyPr/>
          <a:lstStyle/>
          <a:p>
            <a:pPr algn="ctr" eaLnBrk="1" hangingPunct="1"/>
            <a:r>
              <a:rPr lang="en-US" altLang="en-US" sz="2400" dirty="0" smtClean="0">
                <a:solidFill>
                  <a:srgbClr val="002060"/>
                </a:solidFill>
              </a:rPr>
              <a:t/>
            </a:r>
            <a:br>
              <a:rPr lang="en-US" altLang="en-US" sz="2400" dirty="0" smtClean="0">
                <a:solidFill>
                  <a:srgbClr val="002060"/>
                </a:solidFill>
              </a:rPr>
            </a:br>
            <a:r>
              <a:rPr lang="en-US" altLang="en-US" sz="3200" dirty="0" smtClean="0">
                <a:solidFill>
                  <a:srgbClr val="002060"/>
                </a:solidFill>
              </a:rPr>
              <a:t>Programming Assignment</a:t>
            </a:r>
            <a:br>
              <a:rPr lang="en-US" altLang="en-US" sz="3200" dirty="0" smtClean="0">
                <a:solidFill>
                  <a:srgbClr val="002060"/>
                </a:solidFill>
              </a:rPr>
            </a:br>
            <a:r>
              <a:rPr lang="en-US" altLang="en-US" sz="3200" dirty="0" smtClean="0">
                <a:solidFill>
                  <a:srgbClr val="002060"/>
                </a:solidFill>
              </a:rPr>
              <a:t>Evaluation of JPEG Lossless Codecs</a:t>
            </a:r>
            <a:endParaRPr lang="en-US" altLang="en-US" sz="3200" dirty="0" smtClean="0">
              <a:solidFill>
                <a:srgbClr val="00206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19325" y="3259138"/>
            <a:ext cx="4324350" cy="9906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sz="2400" b="1" dirty="0" err="1" smtClean="0">
                <a:solidFill>
                  <a:srgbClr val="800000"/>
                </a:solidFill>
                <a:ea typeface="+mn-ea"/>
                <a:cs typeface="+mn-cs"/>
              </a:rPr>
              <a:t>Borko</a:t>
            </a:r>
            <a:r>
              <a:rPr lang="en-US" sz="2400" b="1" dirty="0" smtClean="0">
                <a:solidFill>
                  <a:srgbClr val="800000"/>
                </a:solidFill>
                <a:ea typeface="+mn-ea"/>
                <a:cs typeface="+mn-cs"/>
              </a:rPr>
              <a:t> </a:t>
            </a:r>
            <a:r>
              <a:rPr lang="en-US" sz="2400" b="1" dirty="0" err="1" smtClean="0">
                <a:solidFill>
                  <a:srgbClr val="800000"/>
                </a:solidFill>
                <a:ea typeface="+mn-ea"/>
                <a:cs typeface="+mn-cs"/>
              </a:rPr>
              <a:t>Furht</a:t>
            </a:r>
            <a:endParaRPr lang="en-US" sz="2400" b="1" dirty="0" smtClean="0">
              <a:solidFill>
                <a:srgbClr val="800000"/>
              </a:solidFill>
              <a:ea typeface="+mn-ea"/>
              <a:cs typeface="+mn-cs"/>
            </a:endParaRPr>
          </a:p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800000"/>
                </a:solidFill>
                <a:ea typeface="+mn-ea"/>
                <a:cs typeface="+mn-cs"/>
              </a:rPr>
              <a:t>Florida Atlantic University </a:t>
            </a:r>
          </a:p>
          <a:p>
            <a:pPr algn="ctr" eaLnBrk="1" hangingPunct="1">
              <a:defRPr/>
            </a:pPr>
            <a:endParaRPr lang="en-US" sz="1800" b="1" dirty="0" smtClean="0">
              <a:ea typeface="+mn-ea"/>
              <a:cs typeface="+mn-cs"/>
            </a:endParaRPr>
          </a:p>
          <a:p>
            <a:pPr algn="ctr" eaLnBrk="1" hangingPunct="1">
              <a:defRPr/>
            </a:pPr>
            <a:endParaRPr lang="en-US" sz="1800" b="1" dirty="0" smtClean="0">
              <a:ea typeface="+mn-ea"/>
              <a:cs typeface="+mn-cs"/>
            </a:endParaRPr>
          </a:p>
          <a:p>
            <a:pPr algn="ctr" eaLnBrk="1" hangingPunct="1">
              <a:defRPr/>
            </a:pPr>
            <a:endParaRPr lang="en-US" sz="2800" b="1" dirty="0" smtClean="0">
              <a:ea typeface="+mn-ea"/>
              <a:cs typeface="+mn-cs"/>
            </a:endParaRPr>
          </a:p>
          <a:p>
            <a:pPr algn="ctr" eaLnBrk="1" hangingPunct="1">
              <a:defRPr/>
            </a:pPr>
            <a:endParaRPr lang="en-US" sz="2800" b="1" dirty="0" smtClean="0">
              <a:ea typeface="+mn-ea"/>
              <a:cs typeface="+mn-cs"/>
            </a:endParaRPr>
          </a:p>
          <a:p>
            <a:pPr algn="ctr" eaLnBrk="1" hangingPunct="1">
              <a:defRPr/>
            </a:pPr>
            <a:endParaRPr lang="en-US" sz="4000" b="1" i="1" dirty="0" smtClean="0">
              <a:ea typeface="+mn-ea"/>
              <a:cs typeface="+mn-cs"/>
            </a:endParaRPr>
          </a:p>
          <a:p>
            <a:pPr algn="ctr" eaLnBrk="1" hangingPunct="1">
              <a:defRPr/>
            </a:pPr>
            <a:endParaRPr lang="en-US" sz="4800" dirty="0" smtClean="0">
              <a:ea typeface="+mn-ea"/>
              <a:cs typeface="+mn-cs"/>
            </a:endParaRPr>
          </a:p>
        </p:txBody>
      </p:sp>
      <p:pic>
        <p:nvPicPr>
          <p:cNvPr id="51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4613275"/>
            <a:ext cx="50165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JPEG Lossless Encoder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835150" y="2528888"/>
            <a:ext cx="5437188" cy="273685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09813" y="3446463"/>
            <a:ext cx="1800225" cy="900112"/>
          </a:xfrm>
          <a:prstGeom prst="rect">
            <a:avLst/>
          </a:prstGeom>
          <a:solidFill>
            <a:srgbClr val="DBFDD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021263" y="3446463"/>
            <a:ext cx="1800225" cy="900112"/>
          </a:xfrm>
          <a:prstGeom prst="rect">
            <a:avLst/>
          </a:prstGeom>
          <a:solidFill>
            <a:srgbClr val="DBFDD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032375" y="5707063"/>
            <a:ext cx="1800225" cy="792162"/>
          </a:xfrm>
          <a:prstGeom prst="rect">
            <a:avLst/>
          </a:prstGeom>
          <a:solidFill>
            <a:srgbClr val="DBFDD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535" name="TextBox 7"/>
          <p:cNvSpPr txBox="1">
            <a:spLocks noChangeArrowheads="1"/>
          </p:cNvSpPr>
          <p:nvPr/>
        </p:nvSpPr>
        <p:spPr bwMode="auto">
          <a:xfrm>
            <a:off x="3292475" y="1757363"/>
            <a:ext cx="2522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Block Diagram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22536" name="TextBox 8"/>
          <p:cNvSpPr txBox="1">
            <a:spLocks noChangeArrowheads="1"/>
          </p:cNvSpPr>
          <p:nvPr/>
        </p:nvSpPr>
        <p:spPr bwMode="auto">
          <a:xfrm>
            <a:off x="2735263" y="3725863"/>
            <a:ext cx="9509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Predictor </a:t>
            </a:r>
            <a:endParaRPr lang="en-US" altLang="en-US"/>
          </a:p>
        </p:txBody>
      </p:sp>
      <p:sp>
        <p:nvSpPr>
          <p:cNvPr id="22537" name="TextBox 9"/>
          <p:cNvSpPr txBox="1">
            <a:spLocks noChangeArrowheads="1"/>
          </p:cNvSpPr>
          <p:nvPr/>
        </p:nvSpPr>
        <p:spPr bwMode="auto">
          <a:xfrm>
            <a:off x="5443538" y="3527425"/>
            <a:ext cx="976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Entropy</a:t>
            </a:r>
          </a:p>
          <a:p>
            <a:pPr algn="ctr"/>
            <a:r>
              <a:rPr lang="en-US" altLang="en-US" sz="1400"/>
              <a:t>Encoder</a:t>
            </a:r>
          </a:p>
          <a:p>
            <a:pPr algn="ctr"/>
            <a:r>
              <a:rPr lang="en-US" altLang="en-US" sz="1400"/>
              <a:t>(Huffman)</a:t>
            </a:r>
          </a:p>
        </p:txBody>
      </p:sp>
      <p:sp>
        <p:nvSpPr>
          <p:cNvPr id="22538" name="TextBox 10"/>
          <p:cNvSpPr txBox="1">
            <a:spLocks noChangeArrowheads="1"/>
          </p:cNvSpPr>
          <p:nvPr/>
        </p:nvSpPr>
        <p:spPr bwMode="auto">
          <a:xfrm>
            <a:off x="5332413" y="5842000"/>
            <a:ext cx="12001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Table </a:t>
            </a:r>
          </a:p>
          <a:p>
            <a:pPr algn="ctr"/>
            <a:r>
              <a:rPr lang="en-US" altLang="en-US" sz="1400"/>
              <a:t>Specification</a:t>
            </a:r>
          </a:p>
        </p:txBody>
      </p:sp>
      <p:cxnSp>
        <p:nvCxnSpPr>
          <p:cNvPr id="22539" name="Straight Arrow Connector 12"/>
          <p:cNvCxnSpPr>
            <a:cxnSpLocks noChangeShapeType="1"/>
            <a:stCxn id="22534" idx="0"/>
            <a:endCxn id="22533" idx="2"/>
          </p:cNvCxnSpPr>
          <p:nvPr/>
        </p:nvCxnSpPr>
        <p:spPr bwMode="auto">
          <a:xfrm flipH="1" flipV="1">
            <a:off x="5921375" y="4346575"/>
            <a:ext cx="11113" cy="13604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TextBox 14"/>
          <p:cNvSpPr txBox="1">
            <a:spLocks noChangeArrowheads="1"/>
          </p:cNvSpPr>
          <p:nvPr/>
        </p:nvSpPr>
        <p:spPr bwMode="auto">
          <a:xfrm>
            <a:off x="7694613" y="3640138"/>
            <a:ext cx="113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Completed </a:t>
            </a:r>
          </a:p>
          <a:p>
            <a:pPr algn="ctr"/>
            <a:r>
              <a:rPr lang="en-US" altLang="en-US" sz="1400"/>
              <a:t>Image Data</a:t>
            </a:r>
          </a:p>
        </p:txBody>
      </p:sp>
      <p:sp>
        <p:nvSpPr>
          <p:cNvPr id="22541" name="TextBox 15"/>
          <p:cNvSpPr txBox="1">
            <a:spLocks noChangeArrowheads="1"/>
          </p:cNvSpPr>
          <p:nvPr/>
        </p:nvSpPr>
        <p:spPr bwMode="auto">
          <a:xfrm>
            <a:off x="214313" y="3640138"/>
            <a:ext cx="1109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Source </a:t>
            </a:r>
          </a:p>
          <a:p>
            <a:pPr algn="ctr"/>
            <a:r>
              <a:rPr lang="en-US" altLang="en-US" sz="1400"/>
              <a:t>Image Data</a:t>
            </a:r>
          </a:p>
        </p:txBody>
      </p:sp>
      <p:cxnSp>
        <p:nvCxnSpPr>
          <p:cNvPr id="22542" name="Straight Arrow Connector 17"/>
          <p:cNvCxnSpPr>
            <a:cxnSpLocks noChangeShapeType="1"/>
            <a:stCxn id="22541" idx="3"/>
            <a:endCxn id="22531" idx="1"/>
          </p:cNvCxnSpPr>
          <p:nvPr/>
        </p:nvCxnSpPr>
        <p:spPr bwMode="auto">
          <a:xfrm flipV="1">
            <a:off x="1323975" y="3897313"/>
            <a:ext cx="51117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Straight Arrow Connector 20"/>
          <p:cNvCxnSpPr>
            <a:cxnSpLocks noChangeShapeType="1"/>
            <a:stCxn id="22531" idx="1"/>
            <a:endCxn id="22532" idx="1"/>
          </p:cNvCxnSpPr>
          <p:nvPr/>
        </p:nvCxnSpPr>
        <p:spPr bwMode="auto">
          <a:xfrm>
            <a:off x="1835150" y="3897313"/>
            <a:ext cx="4746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Straight Arrow Connector 23"/>
          <p:cNvCxnSpPr>
            <a:cxnSpLocks noChangeShapeType="1"/>
            <a:stCxn id="22532" idx="3"/>
            <a:endCxn id="22533" idx="1"/>
          </p:cNvCxnSpPr>
          <p:nvPr/>
        </p:nvCxnSpPr>
        <p:spPr bwMode="auto">
          <a:xfrm>
            <a:off x="4110038" y="3897313"/>
            <a:ext cx="9112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Straight Arrow Connector 31"/>
          <p:cNvCxnSpPr>
            <a:cxnSpLocks noChangeShapeType="1"/>
            <a:stCxn id="22533" idx="3"/>
            <a:endCxn id="22540" idx="1"/>
          </p:cNvCxnSpPr>
          <p:nvPr/>
        </p:nvCxnSpPr>
        <p:spPr bwMode="auto">
          <a:xfrm>
            <a:off x="6821488" y="3897313"/>
            <a:ext cx="87312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50163" y="719138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8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Predictor Block Diagram </a:t>
            </a:r>
          </a:p>
        </p:txBody>
      </p:sp>
      <p:sp>
        <p:nvSpPr>
          <p:cNvPr id="23555" name="Isosceles Triangle 3"/>
          <p:cNvSpPr>
            <a:spLocks noChangeArrowheads="1"/>
          </p:cNvSpPr>
          <p:nvPr/>
        </p:nvSpPr>
        <p:spPr bwMode="auto">
          <a:xfrm rot="5400000">
            <a:off x="5310188" y="2151063"/>
            <a:ext cx="2303462" cy="1979612"/>
          </a:xfrm>
          <a:prstGeom prst="triangle">
            <a:avLst>
              <a:gd name="adj" fmla="val 50000"/>
            </a:avLst>
          </a:prstGeom>
          <a:solidFill>
            <a:srgbClr val="DBFDD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23556" name="Straight Arrow Connector 5"/>
          <p:cNvCxnSpPr>
            <a:cxnSpLocks noChangeShapeType="1"/>
          </p:cNvCxnSpPr>
          <p:nvPr/>
        </p:nvCxnSpPr>
        <p:spPr bwMode="auto">
          <a:xfrm>
            <a:off x="395288" y="2528888"/>
            <a:ext cx="5076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Rectangle 17"/>
          <p:cNvSpPr>
            <a:spLocks noChangeArrowheads="1"/>
          </p:cNvSpPr>
          <p:nvPr/>
        </p:nvSpPr>
        <p:spPr bwMode="auto">
          <a:xfrm>
            <a:off x="1406525" y="3530600"/>
            <a:ext cx="1296988" cy="792163"/>
          </a:xfrm>
          <a:prstGeom prst="rect">
            <a:avLst/>
          </a:prstGeom>
          <a:solidFill>
            <a:srgbClr val="FED2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558" name="Rectangle 19"/>
          <p:cNvSpPr>
            <a:spLocks noChangeArrowheads="1"/>
          </p:cNvSpPr>
          <p:nvPr/>
        </p:nvSpPr>
        <p:spPr bwMode="auto">
          <a:xfrm>
            <a:off x="3171825" y="3530600"/>
            <a:ext cx="1792288" cy="792163"/>
          </a:xfrm>
          <a:prstGeom prst="rect">
            <a:avLst/>
          </a:prstGeom>
          <a:solidFill>
            <a:srgbClr val="DBFDD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23559" name="Straight Arrow Connector 21"/>
          <p:cNvCxnSpPr>
            <a:cxnSpLocks noChangeShapeType="1"/>
            <a:endCxn id="23557" idx="1"/>
          </p:cNvCxnSpPr>
          <p:nvPr/>
        </p:nvCxnSpPr>
        <p:spPr bwMode="auto">
          <a:xfrm>
            <a:off x="931863" y="3927475"/>
            <a:ext cx="4746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Connector 24"/>
          <p:cNvCxnSpPr>
            <a:cxnSpLocks noChangeShapeType="1"/>
          </p:cNvCxnSpPr>
          <p:nvPr/>
        </p:nvCxnSpPr>
        <p:spPr bwMode="auto">
          <a:xfrm flipV="1">
            <a:off x="931863" y="2528888"/>
            <a:ext cx="0" cy="1398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26"/>
          <p:cNvCxnSpPr>
            <a:cxnSpLocks noChangeShapeType="1"/>
            <a:stCxn id="23557" idx="3"/>
            <a:endCxn id="23558" idx="1"/>
          </p:cNvCxnSpPr>
          <p:nvPr/>
        </p:nvCxnSpPr>
        <p:spPr bwMode="auto">
          <a:xfrm>
            <a:off x="2703513" y="3927475"/>
            <a:ext cx="4683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Straight Arrow Connector 28"/>
          <p:cNvCxnSpPr>
            <a:cxnSpLocks noChangeShapeType="1"/>
            <a:stCxn id="23558" idx="3"/>
          </p:cNvCxnSpPr>
          <p:nvPr/>
        </p:nvCxnSpPr>
        <p:spPr bwMode="auto">
          <a:xfrm>
            <a:off x="4964113" y="3927475"/>
            <a:ext cx="508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Straight Arrow Connector 30"/>
          <p:cNvCxnSpPr>
            <a:cxnSpLocks noChangeShapeType="1"/>
            <a:stCxn id="23555" idx="0"/>
          </p:cNvCxnSpPr>
          <p:nvPr/>
        </p:nvCxnSpPr>
        <p:spPr bwMode="auto">
          <a:xfrm>
            <a:off x="7451725" y="3141663"/>
            <a:ext cx="6381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TextBox 31"/>
          <p:cNvSpPr txBox="1">
            <a:spLocks noChangeArrowheads="1"/>
          </p:cNvSpPr>
          <p:nvPr/>
        </p:nvSpPr>
        <p:spPr bwMode="auto">
          <a:xfrm>
            <a:off x="8067675" y="2987675"/>
            <a:ext cx="968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To entropy encoder</a:t>
            </a:r>
          </a:p>
        </p:txBody>
      </p:sp>
      <p:sp>
        <p:nvSpPr>
          <p:cNvPr id="23565" name="Rectangle 32"/>
          <p:cNvSpPr>
            <a:spLocks noChangeArrowheads="1"/>
          </p:cNvSpPr>
          <p:nvPr/>
        </p:nvSpPr>
        <p:spPr bwMode="auto">
          <a:xfrm>
            <a:off x="931863" y="5227638"/>
            <a:ext cx="2955925" cy="1439862"/>
          </a:xfrm>
          <a:prstGeom prst="rect">
            <a:avLst/>
          </a:prstGeom>
          <a:solidFill>
            <a:srgbClr val="DBFDDE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23566" name="Straight Connector 34"/>
          <p:cNvCxnSpPr>
            <a:cxnSpLocks noChangeShapeType="1"/>
          </p:cNvCxnSpPr>
          <p:nvPr/>
        </p:nvCxnSpPr>
        <p:spPr bwMode="auto">
          <a:xfrm>
            <a:off x="2727325" y="5229225"/>
            <a:ext cx="0" cy="1439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Connector 35"/>
          <p:cNvCxnSpPr>
            <a:cxnSpLocks noChangeShapeType="1"/>
          </p:cNvCxnSpPr>
          <p:nvPr/>
        </p:nvCxnSpPr>
        <p:spPr bwMode="auto">
          <a:xfrm>
            <a:off x="1457325" y="5227638"/>
            <a:ext cx="0" cy="1439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Straight Connector 36"/>
          <p:cNvCxnSpPr>
            <a:cxnSpLocks noChangeShapeType="1"/>
          </p:cNvCxnSpPr>
          <p:nvPr/>
        </p:nvCxnSpPr>
        <p:spPr bwMode="auto">
          <a:xfrm>
            <a:off x="3322638" y="5227638"/>
            <a:ext cx="0" cy="1439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Straight Connector 37"/>
          <p:cNvCxnSpPr>
            <a:cxnSpLocks noChangeShapeType="1"/>
          </p:cNvCxnSpPr>
          <p:nvPr/>
        </p:nvCxnSpPr>
        <p:spPr bwMode="auto">
          <a:xfrm>
            <a:off x="2058988" y="5227638"/>
            <a:ext cx="0" cy="1439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Straight Connector 39"/>
          <p:cNvCxnSpPr>
            <a:cxnSpLocks noChangeShapeType="1"/>
          </p:cNvCxnSpPr>
          <p:nvPr/>
        </p:nvCxnSpPr>
        <p:spPr bwMode="auto">
          <a:xfrm>
            <a:off x="931863" y="5805488"/>
            <a:ext cx="295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Straight Connector 40"/>
          <p:cNvCxnSpPr>
            <a:cxnSpLocks noChangeShapeType="1"/>
          </p:cNvCxnSpPr>
          <p:nvPr/>
        </p:nvCxnSpPr>
        <p:spPr bwMode="auto">
          <a:xfrm>
            <a:off x="931863" y="5481638"/>
            <a:ext cx="295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Straight Connector 41"/>
          <p:cNvCxnSpPr>
            <a:cxnSpLocks noChangeShapeType="1"/>
          </p:cNvCxnSpPr>
          <p:nvPr/>
        </p:nvCxnSpPr>
        <p:spPr bwMode="auto">
          <a:xfrm>
            <a:off x="931863" y="6129338"/>
            <a:ext cx="295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Straight Connector 42"/>
          <p:cNvCxnSpPr>
            <a:cxnSpLocks noChangeShapeType="1"/>
          </p:cNvCxnSpPr>
          <p:nvPr/>
        </p:nvCxnSpPr>
        <p:spPr bwMode="auto">
          <a:xfrm>
            <a:off x="931863" y="6416675"/>
            <a:ext cx="295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4" name="TextBox 43"/>
          <p:cNvSpPr txBox="1">
            <a:spLocks noChangeArrowheads="1"/>
          </p:cNvSpPr>
          <p:nvPr/>
        </p:nvSpPr>
        <p:spPr bwMode="auto">
          <a:xfrm>
            <a:off x="1497013" y="4859338"/>
            <a:ext cx="182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List of Four Samples</a:t>
            </a:r>
          </a:p>
        </p:txBody>
      </p:sp>
      <p:sp>
        <p:nvSpPr>
          <p:cNvPr id="46" name="TextBox 4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63852" y="2204864"/>
            <a:ext cx="335989" cy="307777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MS PGothic" panose="020B0600070205080204" pitchFamily="34" charset="-128"/>
              </a:rPr>
              <a:t> </a:t>
            </a:r>
          </a:p>
        </p:txBody>
      </p:sp>
      <p:sp>
        <p:nvSpPr>
          <p:cNvPr id="23576" name="TextBox 46"/>
          <p:cNvSpPr txBox="1">
            <a:spLocks noChangeArrowheads="1"/>
          </p:cNvSpPr>
          <p:nvPr/>
        </p:nvSpPr>
        <p:spPr bwMode="auto">
          <a:xfrm>
            <a:off x="4979988" y="2617788"/>
            <a:ext cx="288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+</a:t>
            </a:r>
            <a:endParaRPr lang="en-US" altLang="en-US"/>
          </a:p>
        </p:txBody>
      </p:sp>
      <p:sp>
        <p:nvSpPr>
          <p:cNvPr id="48" name="TextBox 4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99077" y="3582481"/>
            <a:ext cx="357597" cy="338554"/>
          </a:xfrm>
          <a:prstGeom prst="rect">
            <a:avLst/>
          </a:prstGeom>
          <a:blipFill rotWithShape="0">
            <a:blip r:embed="rId3"/>
            <a:stretch>
              <a:fillRect r="-1355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MS PGothic" panose="020B0600070205080204" pitchFamily="34" charset="-128"/>
              </a:rPr>
              <a:t> </a:t>
            </a:r>
          </a:p>
        </p:txBody>
      </p:sp>
      <p:sp>
        <p:nvSpPr>
          <p:cNvPr id="23578" name="TextBox 48"/>
          <p:cNvSpPr txBox="1">
            <a:spLocks noChangeArrowheads="1"/>
          </p:cNvSpPr>
          <p:nvPr/>
        </p:nvSpPr>
        <p:spPr bwMode="auto">
          <a:xfrm>
            <a:off x="5229225" y="3548063"/>
            <a:ext cx="25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-</a:t>
            </a:r>
            <a:endParaRPr lang="en-US" altLang="en-US"/>
          </a:p>
        </p:txBody>
      </p:sp>
      <p:sp>
        <p:nvSpPr>
          <p:cNvPr id="50" name="TextBox 4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66881" y="2617747"/>
            <a:ext cx="1401730" cy="369332"/>
          </a:xfrm>
          <a:prstGeom prst="rect">
            <a:avLst/>
          </a:prstGeom>
          <a:blipFill rotWithShape="0">
            <a:blip r:embed="rId4"/>
            <a:stretch>
              <a:fillRect t="-4918" r="-1782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MS PGothic" panose="020B0600070205080204" pitchFamily="34" charset="-128"/>
              </a:rPr>
              <a:t> </a:t>
            </a:r>
          </a:p>
        </p:txBody>
      </p:sp>
      <p:sp>
        <p:nvSpPr>
          <p:cNvPr id="23580" name="TextBox 50"/>
          <p:cNvSpPr txBox="1">
            <a:spLocks noChangeArrowheads="1"/>
          </p:cNvSpPr>
          <p:nvPr/>
        </p:nvSpPr>
        <p:spPr bwMode="auto">
          <a:xfrm>
            <a:off x="1457325" y="3571875"/>
            <a:ext cx="1206500" cy="738188"/>
          </a:xfrm>
          <a:prstGeom prst="rect">
            <a:avLst/>
          </a:prstGeom>
          <a:solidFill>
            <a:srgbClr val="DBFD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/>
              <a:t>Previous Samples A,B,C</a:t>
            </a:r>
          </a:p>
        </p:txBody>
      </p:sp>
      <p:sp>
        <p:nvSpPr>
          <p:cNvPr id="52" name="TextBox 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43685" y="3755939"/>
            <a:ext cx="1634037" cy="369332"/>
          </a:xfrm>
          <a:prstGeom prst="rect">
            <a:avLst/>
          </a:prstGeom>
          <a:blipFill rotWithShape="0">
            <a:blip r:embed="rId5"/>
            <a:stretch>
              <a:fillRect t="-4918" b="-1475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MS PGothic" panose="020B0600070205080204" pitchFamily="34" charset="-128"/>
              </a:rPr>
              <a:t> </a:t>
            </a:r>
          </a:p>
        </p:txBody>
      </p:sp>
      <p:sp>
        <p:nvSpPr>
          <p:cNvPr id="23582" name="TextBox 53"/>
          <p:cNvSpPr txBox="1">
            <a:spLocks noChangeArrowheads="1"/>
          </p:cNvSpPr>
          <p:nvPr/>
        </p:nvSpPr>
        <p:spPr bwMode="auto">
          <a:xfrm>
            <a:off x="2235200" y="5499100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C</a:t>
            </a:r>
            <a:endParaRPr lang="en-US" altLang="en-US"/>
          </a:p>
        </p:txBody>
      </p:sp>
      <p:sp>
        <p:nvSpPr>
          <p:cNvPr id="23583" name="TextBox 54"/>
          <p:cNvSpPr txBox="1">
            <a:spLocks noChangeArrowheads="1"/>
          </p:cNvSpPr>
          <p:nvPr/>
        </p:nvSpPr>
        <p:spPr bwMode="auto">
          <a:xfrm>
            <a:off x="2871788" y="5503863"/>
            <a:ext cx="304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B</a:t>
            </a:r>
          </a:p>
        </p:txBody>
      </p:sp>
      <p:sp>
        <p:nvSpPr>
          <p:cNvPr id="23584" name="TextBox 55"/>
          <p:cNvSpPr txBox="1">
            <a:spLocks noChangeArrowheads="1"/>
          </p:cNvSpPr>
          <p:nvPr/>
        </p:nvSpPr>
        <p:spPr bwMode="auto">
          <a:xfrm>
            <a:off x="2257425" y="5795963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</a:t>
            </a:r>
          </a:p>
        </p:txBody>
      </p:sp>
      <p:sp>
        <p:nvSpPr>
          <p:cNvPr id="23585" name="TextBox 56"/>
          <p:cNvSpPr txBox="1">
            <a:spLocks noChangeArrowheads="1"/>
          </p:cNvSpPr>
          <p:nvPr/>
        </p:nvSpPr>
        <p:spPr bwMode="auto">
          <a:xfrm>
            <a:off x="2874963" y="5819775"/>
            <a:ext cx="304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X</a:t>
            </a:r>
          </a:p>
        </p:txBody>
      </p:sp>
      <p:sp>
        <p:nvSpPr>
          <p:cNvPr id="23586" name="Oval 57"/>
          <p:cNvSpPr>
            <a:spLocks noChangeArrowheads="1"/>
          </p:cNvSpPr>
          <p:nvPr/>
        </p:nvSpPr>
        <p:spPr bwMode="auto">
          <a:xfrm>
            <a:off x="2765425" y="5794375"/>
            <a:ext cx="504825" cy="338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9" name="TextBox 5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82058" y="5778796"/>
            <a:ext cx="1634037" cy="369332"/>
          </a:xfrm>
          <a:prstGeom prst="rect">
            <a:avLst/>
          </a:prstGeom>
          <a:blipFill rotWithShape="0">
            <a:blip r:embed="rId6"/>
            <a:stretch>
              <a:fillRect t="-4918" b="-1311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ea typeface="MS PGothic" panose="020B0600070205080204" pitchFamily="34" charset="-128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31863" y="512675"/>
            <a:ext cx="7158037" cy="756085"/>
          </a:xfrm>
        </p:spPr>
        <p:txBody>
          <a:bodyPr/>
          <a:lstStyle/>
          <a:p>
            <a:pPr algn="ctr"/>
            <a:r>
              <a:rPr lang="en-US" altLang="en-US" sz="3200" dirty="0" smtClean="0"/>
              <a:t>Assignment</a:t>
            </a:r>
            <a:endParaRPr lang="en-US" altLang="en-US" sz="32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169901"/>
              </p:ext>
            </p:extLst>
          </p:nvPr>
        </p:nvGraphicFramePr>
        <p:xfrm>
          <a:off x="4896036" y="3087833"/>
          <a:ext cx="1695454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850531" imgH="203112" progId="Equation.3">
                  <p:embed/>
                </p:oleObj>
              </mc:Choice>
              <mc:Fallback>
                <p:oleObj name="Equation" r:id="rId3" imgW="850531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036" y="3087833"/>
                        <a:ext cx="1695454" cy="400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04667"/>
              </p:ext>
            </p:extLst>
          </p:nvPr>
        </p:nvGraphicFramePr>
        <p:xfrm>
          <a:off x="1727684" y="3070125"/>
          <a:ext cx="2124236" cy="3449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5" imgW="965200" imgH="2247900" progId="Equation.3">
                  <p:embed/>
                </p:oleObj>
              </mc:Choice>
              <mc:Fallback>
                <p:oleObj name="Equation" r:id="rId5" imgW="965200" imgH="2247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3070125"/>
                        <a:ext cx="2124236" cy="3449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36096" y="4257092"/>
            <a:ext cx="864096" cy="6840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    B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    X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5547" y="1727253"/>
            <a:ext cx="7704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Perform a set of experiments to evaluate JPEG lossless codec. 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Design JPEG lossless encoder and decoder that will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    use the following seven prediction formula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>
            <a:stCxn id="5" idx="0"/>
            <a:endCxn id="5" idx="2"/>
          </p:cNvCxnSpPr>
          <p:nvPr/>
        </p:nvCxnSpPr>
        <p:spPr bwMode="auto">
          <a:xfrm>
            <a:off x="5868144" y="4257092"/>
            <a:ext cx="0" cy="684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5436096" y="4581128"/>
            <a:ext cx="8640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31863" y="512675"/>
            <a:ext cx="7158037" cy="756085"/>
          </a:xfrm>
        </p:spPr>
        <p:txBody>
          <a:bodyPr/>
          <a:lstStyle/>
          <a:p>
            <a:pPr algn="ctr"/>
            <a:r>
              <a:rPr lang="en-US" altLang="en-US" sz="3200" dirty="0" smtClean="0"/>
              <a:t>Image</a:t>
            </a:r>
            <a:endParaRPr lang="en-US" altLang="en-US" sz="32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1245" y="1827692"/>
            <a:ext cx="6910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Apply the JPEG lossless codec for the compression and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decompression of the following 16x16 grayscale image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95736" y="2672940"/>
            <a:ext cx="3672408" cy="38524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88     88     88     89    90   91    92   93   94   95    93    95    96     98    97   94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93    91     91     90    92    93   94    94   95   95    92    93   95     95    95    96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95    95    95     95     96    97    94    96   97  96    98     97     98    99    95   97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97    96    98     97     98    94    95    97   99  100  99    101  100  100    98    98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99  100    97    99  100  100    98    98  100  101  100   99   101  102    99  100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100  101  100   99   101  102    99  100 103  102  103  101  101  100  102  101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100  102  103  101  101  100  102 103  103  105 104  104  103  104  104  103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103  105 103  105  105  104  104  104  102  101  100  100  100  101 102 103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104  104 105  105  105  104  104  106  102  103  101  101  102  101 102 102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102  105 105  105  106  104  106  104  103  101  100  100  101  102 102 103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102  105 105  105  106  104  106  104  103  101  100  100  101  102 102 103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102  105 105  105  106  104  105  104  103  101  102  100  102  102 102 103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104  105 106  105  106  104  106  103  103  102  100  100  101  102 102 103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103  105 107  107  106  104  106  104  103  101  100  100  101  102 102 103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103  105 106  108  106  104  106  105  103  101  101  100  101  103 102 105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102  105 105  105  106  104  106  107  104  103  102  100  101  104 102 104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5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31863" y="512675"/>
            <a:ext cx="7158037" cy="756085"/>
          </a:xfrm>
        </p:spPr>
        <p:txBody>
          <a:bodyPr/>
          <a:lstStyle/>
          <a:p>
            <a:pPr algn="ctr"/>
            <a:r>
              <a:rPr lang="en-US" altLang="en-US" sz="3200" dirty="0" smtClean="0"/>
              <a:t>Huffman Table for Differences DX</a:t>
            </a:r>
            <a:endParaRPr lang="en-US" altLang="en-US" sz="32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1245" y="1827692"/>
            <a:ext cx="8105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Use the following Huffman table for entropy encoding and decoding</a:t>
            </a:r>
            <a:endParaRPr lang="en-US" sz="200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06381"/>
              </p:ext>
            </p:extLst>
          </p:nvPr>
        </p:nvGraphicFramePr>
        <p:xfrm>
          <a:off x="2015716" y="2564904"/>
          <a:ext cx="5184576" cy="3708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8299"/>
                <a:gridCol w="2496277"/>
              </a:tblGrid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Difference DX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Code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00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-1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-2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3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010100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-3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0101011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01010100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-4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010101011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0101010100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-5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01010101011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010101010100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4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-6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0101010101011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15717" y="2564904"/>
            <a:ext cx="13974886" cy="74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Project Report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19573" y="1844824"/>
            <a:ext cx="7891028" cy="46085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The Report should include a well documented program (C/C++, Java or any other), and the following results </a:t>
            </a:r>
            <a:r>
              <a:rPr lang="en-US" sz="1800" dirty="0" smtClean="0"/>
              <a:t>presented </a:t>
            </a:r>
            <a:r>
              <a:rPr lang="en-US" sz="1800" dirty="0"/>
              <a:t>in an organized way and created by the computer</a:t>
            </a:r>
            <a:r>
              <a:rPr lang="en-US" sz="1800" dirty="0" smtClean="0"/>
              <a:t>: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1600" dirty="0"/>
              <a:t>The original 16x16 image (in the form of numbers, as given previously)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 coefficients after the predictor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 compressed image in the form of binary sequence.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 image after Huffman decoder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The image after decompression (the sequence of numbers</a:t>
            </a:r>
            <a:r>
              <a:rPr lang="en-US" sz="16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For each case (7 cases) </a:t>
            </a:r>
            <a:r>
              <a:rPr lang="en-US" sz="1800" dirty="0" smtClean="0"/>
              <a:t>calculate: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Compression </a:t>
            </a:r>
            <a:r>
              <a:rPr lang="en-US" sz="1600" dirty="0"/>
              <a:t>ratio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Bits/pixel for the compressed </a:t>
            </a:r>
            <a:r>
              <a:rPr lang="en-US" sz="1600" dirty="0" smtClean="0"/>
              <a:t>image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RMS </a:t>
            </a:r>
            <a:r>
              <a:rPr lang="en-US" sz="1600" dirty="0"/>
              <a:t>Error (Should be zero</a:t>
            </a:r>
            <a:r>
              <a:rPr lang="en-US" sz="1600" dirty="0" smtClean="0"/>
              <a:t>)</a:t>
            </a:r>
            <a:r>
              <a:rPr lang="en-US" sz="1600" dirty="0"/>
              <a:t> </a:t>
            </a:r>
            <a:endParaRPr lang="en-US" sz="1600" dirty="0" smtClean="0"/>
          </a:p>
          <a:p>
            <a:pPr lvl="1">
              <a:spcBef>
                <a:spcPts val="0"/>
              </a:spcBef>
            </a:pPr>
            <a:r>
              <a:rPr lang="en-US" sz="1600" dirty="0" smtClean="0"/>
              <a:t>Evaluate </a:t>
            </a:r>
            <a:r>
              <a:rPr lang="en-US" sz="1600" dirty="0"/>
              <a:t>obtained results and make your conclusions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800" dirty="0"/>
              <a:t>Write a well-organized report which will </a:t>
            </a:r>
            <a:r>
              <a:rPr lang="en-US" sz="1800" dirty="0" smtClean="0"/>
              <a:t>include: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600" dirty="0" smtClean="0"/>
              <a:t>Well-presented </a:t>
            </a:r>
            <a:r>
              <a:rPr lang="en-US" sz="1600" dirty="0"/>
              <a:t>results including a brief evaluation and discussion.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Listing of the well-structured program with necessary comments.</a:t>
            </a:r>
          </a:p>
          <a:p>
            <a:pPr lvl="1"/>
            <a:endParaRPr lang="en-US" sz="1600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44799</TotalTime>
  <Words>536</Words>
  <Application>Microsoft Office PowerPoint</Application>
  <PresentationFormat>On-screen Show (4:3)</PresentationFormat>
  <Paragraphs>110</Paragraphs>
  <Slides>7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Times New Roman</vt:lpstr>
      <vt:lpstr>Wingdings</vt:lpstr>
      <vt:lpstr>Axis</vt:lpstr>
      <vt:lpstr>Microsoft Equation 3.0</vt:lpstr>
      <vt:lpstr> Programming Assignment Evaluation of JPEG Lossless Codecs</vt:lpstr>
      <vt:lpstr>JPEG Lossless Encoder</vt:lpstr>
      <vt:lpstr>Predictor Block Diagram </vt:lpstr>
      <vt:lpstr>Assignment</vt:lpstr>
      <vt:lpstr>Image</vt:lpstr>
      <vt:lpstr>Huffman Table for Differences DX</vt:lpstr>
      <vt:lpstr>Project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Wireless Multimedia</dc:title>
  <dc:creator>Borko Furht</dc:creator>
  <cp:lastModifiedBy>Borivoje Furht</cp:lastModifiedBy>
  <cp:revision>324</cp:revision>
  <cp:lastPrinted>2015-11-09T20:42:43Z</cp:lastPrinted>
  <dcterms:created xsi:type="dcterms:W3CDTF">2002-11-11T17:05:09Z</dcterms:created>
  <dcterms:modified xsi:type="dcterms:W3CDTF">2016-03-30T19:01:43Z</dcterms:modified>
</cp:coreProperties>
</file>