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8"/>
  </p:notesMasterIdLst>
  <p:handoutMasterIdLst>
    <p:handoutMasterId r:id="rId19"/>
  </p:handoutMasterIdLst>
  <p:sldIdLst>
    <p:sldId id="256" r:id="rId3"/>
    <p:sldId id="269" r:id="rId4"/>
    <p:sldId id="271" r:id="rId5"/>
    <p:sldId id="258" r:id="rId6"/>
    <p:sldId id="268" r:id="rId7"/>
    <p:sldId id="275" r:id="rId8"/>
    <p:sldId id="270" r:id="rId9"/>
    <p:sldId id="272" r:id="rId10"/>
    <p:sldId id="273" r:id="rId11"/>
    <p:sldId id="267" r:id="rId12"/>
    <p:sldId id="277" r:id="rId13"/>
    <p:sldId id="266" r:id="rId14"/>
    <p:sldId id="265" r:id="rId15"/>
    <p:sldId id="276"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72" autoAdjust="0"/>
  </p:normalViewPr>
  <p:slideViewPr>
    <p:cSldViewPr>
      <p:cViewPr varScale="1">
        <p:scale>
          <a:sx n="69" d="100"/>
          <a:sy n="69" d="100"/>
        </p:scale>
        <p:origin x="14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77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E40ABE-DCA6-4B7A-B1BC-961182C98C1E}" type="datetimeFigureOut">
              <a:rPr lang="en-US" smtClean="0"/>
              <a:pPr/>
              <a:t>4/10/2020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3DE9D1-BBA0-4F2C-9FA0-7B37DDC69B66}" type="slidenum">
              <a:rPr lang="en-US" smtClean="0"/>
              <a:pPr/>
              <a:t>‹#›</a:t>
            </a:fld>
            <a:endParaRPr lang="en-US"/>
          </a:p>
        </p:txBody>
      </p:sp>
    </p:spTree>
    <p:extLst>
      <p:ext uri="{BB962C8B-B14F-4D97-AF65-F5344CB8AC3E}">
        <p14:creationId xmlns:p14="http://schemas.microsoft.com/office/powerpoint/2010/main" val="824525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901C3-E93B-471C-8959-6D7D71B980D2}" type="datetimeFigureOut">
              <a:rPr lang="en-US" smtClean="0"/>
              <a:t>4/10/2020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9710F-E631-4660-B03F-8F7C39E09AFE}" type="slidenum">
              <a:rPr lang="en-US" smtClean="0"/>
              <a:t>‹#›</a:t>
            </a:fld>
            <a:endParaRPr lang="en-US"/>
          </a:p>
        </p:txBody>
      </p:sp>
    </p:spTree>
    <p:extLst>
      <p:ext uri="{BB962C8B-B14F-4D97-AF65-F5344CB8AC3E}">
        <p14:creationId xmlns:p14="http://schemas.microsoft.com/office/powerpoint/2010/main" val="7461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39710F-E631-4660-B03F-8F7C39E09AFE}" type="slidenum">
              <a:rPr lang="en-US" smtClean="0"/>
              <a:t>15</a:t>
            </a:fld>
            <a:endParaRPr lang="en-US"/>
          </a:p>
        </p:txBody>
      </p:sp>
    </p:spTree>
    <p:extLst>
      <p:ext uri="{BB962C8B-B14F-4D97-AF65-F5344CB8AC3E}">
        <p14:creationId xmlns:p14="http://schemas.microsoft.com/office/powerpoint/2010/main" val="3472741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352800"/>
            <a:ext cx="7772400" cy="1295400"/>
          </a:xfrm>
        </p:spPr>
        <p:txBody>
          <a:bodyPr/>
          <a:lstStyle>
            <a:lvl1pPr algn="ctr">
              <a:defRPr>
                <a:solidFill>
                  <a:schemeClr val="tx1"/>
                </a:solidFill>
              </a:defRPr>
            </a:lvl1pPr>
          </a:lstStyle>
          <a:p>
            <a:r>
              <a:rPr lang="en-US" dirty="0" smtClean="0"/>
              <a:t>Title of Presentation</a:t>
            </a:r>
            <a:endParaRPr lang="en-US" dirty="0"/>
          </a:p>
        </p:txBody>
      </p:sp>
      <p:sp>
        <p:nvSpPr>
          <p:cNvPr id="3" name="Subtitle 2"/>
          <p:cNvSpPr>
            <a:spLocks noGrp="1"/>
          </p:cNvSpPr>
          <p:nvPr>
            <p:ph type="subTitle" idx="1" hasCustomPrompt="1"/>
          </p:nvPr>
        </p:nvSpPr>
        <p:spPr>
          <a:xfrm>
            <a:off x="1371600" y="4876800"/>
            <a:ext cx="6400800" cy="7620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Author and Date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81325"/>
            <a:ext cx="7772400" cy="1362075"/>
          </a:xfrm>
        </p:spPr>
        <p:txBody>
          <a:bodyPr anchor="t"/>
          <a:lstStyle>
            <a:lvl1pPr algn="ctr">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343400"/>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a:t>
            </a:r>
            <a:endParaRPr lang="en-US" dirty="0"/>
          </a:p>
        </p:txBody>
      </p:sp>
      <p:sp>
        <p:nvSpPr>
          <p:cNvPr id="3" name="Text Placeholder 2"/>
          <p:cNvSpPr>
            <a:spLocks noGrp="1"/>
          </p:cNvSpPr>
          <p:nvPr>
            <p:ph type="body" idx="1"/>
          </p:nvPr>
        </p:nvSpPr>
        <p:spPr>
          <a:xfrm>
            <a:off x="457200" y="1447800"/>
            <a:ext cx="4040188"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447800"/>
            <a:ext cx="4041775"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Title of Presentation</a:t>
            </a:r>
            <a:endParaRPr lang="en-US" dirty="0"/>
          </a:p>
        </p:txBody>
      </p:sp>
      <p:sp>
        <p:nvSpPr>
          <p:cNvPr id="3" name="Content Placeholder 2"/>
          <p:cNvSpPr>
            <a:spLocks noGrp="1"/>
          </p:cNvSpPr>
          <p:nvPr>
            <p:ph idx="1" hasCustomPrompt="1"/>
          </p:nvPr>
        </p:nvSpPr>
        <p:spPr/>
        <p:txBody>
          <a:bodyPr/>
          <a:lstStyle>
            <a:lvl1pPr>
              <a:defRPr baseline="0"/>
            </a:lvl1pPr>
          </a:lstStyle>
          <a:p>
            <a:pPr lvl="0"/>
            <a:r>
              <a:rPr lang="en-US" dirty="0" smtClean="0"/>
              <a:t>Author and Date </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304800"/>
            <a:ext cx="6629400" cy="617884"/>
          </a:xfrm>
          <a:prstGeom prst="rect">
            <a:avLst/>
          </a:prstGeom>
        </p:spPr>
        <p:txBody>
          <a:bodyPr vert="horz" lIns="91440" tIns="45720" rIns="91440" bIns="45720" rtlCol="0" anchor="ctr">
            <a:normAutofit/>
          </a:bodyPr>
          <a:lstStyle/>
          <a:p>
            <a:r>
              <a:rPr lang="en-US" dirty="0" smtClean="0"/>
              <a:t>Title goes here</a:t>
            </a:r>
            <a:endParaRPr lang="en-US" dirty="0"/>
          </a:p>
        </p:txBody>
      </p:sp>
      <p:sp>
        <p:nvSpPr>
          <p:cNvPr id="3" name="Text Placeholder 2"/>
          <p:cNvSpPr>
            <a:spLocks noGrp="1"/>
          </p:cNvSpPr>
          <p:nvPr>
            <p:ph type="body" idx="1"/>
          </p:nvPr>
        </p:nvSpPr>
        <p:spPr>
          <a:xfrm>
            <a:off x="457200" y="16462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2"/>
            <a:endParaRPr lang="en-US"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hf hdr="0" ftr="0" dt="0"/>
  <p:txStyles>
    <p:titleStyle>
      <a:lvl1pPr algn="ctr" defTabSz="914400" rtl="0" eaLnBrk="1" latinLnBrk="0" hangingPunct="1">
        <a:spcBef>
          <a:spcPct val="0"/>
        </a:spcBef>
        <a:buNone/>
        <a:defRPr sz="3600" b="1"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2800" kern="1200">
          <a:solidFill>
            <a:schemeClr val="tx1"/>
          </a:solidFill>
          <a:latin typeface="+mn-lt"/>
          <a:ea typeface="+mn-ea"/>
          <a:cs typeface="+mn-cs"/>
        </a:defRPr>
      </a:lvl1pPr>
      <a:lvl2pPr marL="685800" indent="-338138" algn="l" defTabSz="914400" rtl="0" eaLnBrk="1" latinLnBrk="0" hangingPunct="1">
        <a:spcBef>
          <a:spcPct val="20000"/>
        </a:spcBef>
        <a:buClr>
          <a:srgbClr val="1F497D"/>
        </a:buClr>
        <a:buSzPct val="80000"/>
        <a:buFont typeface="Arial" pitchFamily="34" charset="0"/>
        <a:buChar char="►"/>
        <a:defRPr sz="2400" kern="1200">
          <a:solidFill>
            <a:schemeClr val="tx1"/>
          </a:solidFill>
          <a:latin typeface="+mn-lt"/>
          <a:ea typeface="+mn-ea"/>
          <a:cs typeface="+mn-cs"/>
        </a:defRPr>
      </a:lvl2pPr>
      <a:lvl3pPr marL="969963" indent="-284163"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00400"/>
            <a:ext cx="8229600" cy="1600200"/>
          </a:xfrm>
          <a:prstGeom prst="rect">
            <a:avLst/>
          </a:prstGeom>
        </p:spPr>
        <p:txBody>
          <a:bodyPr vert="horz" lIns="91440" tIns="45720" rIns="91440" bIns="45720" rtlCol="0" anchor="ctr">
            <a:normAutofit/>
          </a:bodyPr>
          <a:lstStyle/>
          <a:p>
            <a:r>
              <a:rPr lang="en-US" dirty="0" smtClean="0"/>
              <a:t>Title of Presentation</a:t>
            </a:r>
            <a:endParaRPr lang="en-US" dirty="0"/>
          </a:p>
        </p:txBody>
      </p:sp>
      <p:sp>
        <p:nvSpPr>
          <p:cNvPr id="3" name="Text Placeholder 2"/>
          <p:cNvSpPr>
            <a:spLocks noGrp="1"/>
          </p:cNvSpPr>
          <p:nvPr>
            <p:ph type="body" idx="1"/>
          </p:nvPr>
        </p:nvSpPr>
        <p:spPr>
          <a:xfrm>
            <a:off x="457200" y="4953000"/>
            <a:ext cx="8229600" cy="1173163"/>
          </a:xfrm>
          <a:prstGeom prst="rect">
            <a:avLst/>
          </a:prstGeom>
        </p:spPr>
        <p:txBody>
          <a:bodyPr vert="horz" lIns="91440" tIns="45720" rIns="91440" bIns="45720" rtlCol="0" anchor="ctr">
            <a:normAutofit/>
          </a:bodyPr>
          <a:lstStyle/>
          <a:p>
            <a:pPr lvl="0"/>
            <a:r>
              <a:rPr lang="en-US" dirty="0" smtClean="0"/>
              <a:t>Author and Date</a:t>
            </a:r>
            <a:endParaRPr lang="en-US" dirty="0"/>
          </a:p>
        </p:txBody>
      </p:sp>
    </p:spTree>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hf hdr="0" ftr="0" dt="0"/>
  <p:txStyles>
    <p:titleStyle>
      <a:lvl1pPr algn="ctr" defTabSz="914400"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800" b="1" kern="1200" baseline="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eps.ahrq.gov/data_stats/download_data/pufs/h197a/h197adoc.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ps.ahrq.gov/mepsweb/data_stats/download_data_files_detail.jsp?cboPufNumber=HC-20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eps.ahrq.gov/data_stats/download_data_files.j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eps.ahrq.gov/mepsweb/data_stats/download_data_files_detail.jsp?cboPufNumber=HC-2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upport.sas.com/documentation/onlinedoc/stat/151/introsamp.pdf" TargetMode="External"/><Relationship Id="rId2" Type="http://schemas.openxmlformats.org/officeDocument/2006/relationships/hyperlink" Target="https://meps.ahrq.gov/data_files/publications/mr33/mr33.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Analyzing </a:t>
            </a:r>
            <a:r>
              <a:rPr lang="en-US" dirty="0" smtClean="0"/>
              <a:t>MEPS-HC </a:t>
            </a:r>
            <a:r>
              <a:rPr lang="en-US" dirty="0"/>
              <a:t>Data with </a:t>
            </a:r>
            <a:r>
              <a:rPr lang="en-US" dirty="0" smtClean="0"/>
              <a:t/>
            </a:r>
            <a:br>
              <a:rPr lang="en-US" dirty="0" smtClean="0"/>
            </a:br>
            <a:r>
              <a:rPr lang="en-US" dirty="0" smtClean="0"/>
              <a:t>SAS® 9.4M6 </a:t>
            </a:r>
            <a:endParaRPr lang="en-US" dirty="0">
              <a:solidFill>
                <a:schemeClr val="tx1"/>
              </a:solidFill>
            </a:endParaRPr>
          </a:p>
        </p:txBody>
      </p:sp>
      <p:sp>
        <p:nvSpPr>
          <p:cNvPr id="5" name="Content Placeholder 4"/>
          <p:cNvSpPr>
            <a:spLocks noGrp="1"/>
          </p:cNvSpPr>
          <p:nvPr>
            <p:ph idx="1"/>
          </p:nvPr>
        </p:nvSpPr>
        <p:spPr/>
        <p:txBody>
          <a:bodyPr/>
          <a:lstStyle/>
          <a:p>
            <a:r>
              <a:rPr lang="en-US" dirty="0" smtClean="0"/>
              <a:t>Pradip K. Muhuri</a:t>
            </a:r>
          </a:p>
          <a:p>
            <a:r>
              <a:rPr lang="en-US" dirty="0" smtClean="0"/>
              <a:t>April 14-15, 2020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a:t>
            </a:r>
            <a:endParaRPr lang="en-US" dirty="0"/>
          </a:p>
        </p:txBody>
      </p:sp>
      <p:sp>
        <p:nvSpPr>
          <p:cNvPr id="3" name="Content Placeholder 2"/>
          <p:cNvSpPr>
            <a:spLocks noGrp="1"/>
          </p:cNvSpPr>
          <p:nvPr>
            <p:ph idx="1"/>
          </p:nvPr>
        </p:nvSpPr>
        <p:spPr/>
        <p:txBody>
          <a:bodyPr>
            <a:normAutofit fontScale="92500" lnSpcReduction="10000"/>
          </a:bodyPr>
          <a:lstStyle/>
          <a:p>
            <a:r>
              <a:rPr lang="en-US" sz="2200" dirty="0" smtClean="0"/>
              <a:t>Objective</a:t>
            </a:r>
          </a:p>
          <a:p>
            <a:pPr lvl="1"/>
            <a:r>
              <a:rPr lang="en-US" sz="2200" dirty="0" smtClean="0"/>
              <a:t>Estimate the following parameters</a:t>
            </a:r>
            <a:endParaRPr lang="en-US" sz="2200" dirty="0"/>
          </a:p>
          <a:p>
            <a:pPr lvl="2"/>
            <a:r>
              <a:rPr lang="en-US" sz="2200" dirty="0" smtClean="0"/>
              <a:t>mean number </a:t>
            </a:r>
            <a:r>
              <a:rPr lang="en-US" sz="2200" dirty="0"/>
              <a:t>of purchases of </a:t>
            </a:r>
            <a:r>
              <a:rPr lang="en-US" sz="2200" dirty="0" smtClean="0"/>
              <a:t>opioids </a:t>
            </a:r>
            <a:r>
              <a:rPr lang="en-US" sz="2200" dirty="0"/>
              <a:t>(i.e., Narcotic analgesics or Narcotic analgesic combos) </a:t>
            </a:r>
            <a:r>
              <a:rPr lang="en-US" sz="2200" dirty="0" smtClean="0"/>
              <a:t>per person with one or more purchases of opioids</a:t>
            </a:r>
            <a:endParaRPr lang="en-US" sz="2200" dirty="0"/>
          </a:p>
          <a:p>
            <a:pPr lvl="2"/>
            <a:r>
              <a:rPr lang="en-US" sz="2200" dirty="0"/>
              <a:t>m</a:t>
            </a:r>
            <a:r>
              <a:rPr lang="en-US" sz="2200" dirty="0" smtClean="0"/>
              <a:t>ean total</a:t>
            </a:r>
            <a:r>
              <a:rPr lang="en-US" sz="2200" dirty="0"/>
              <a:t>, out-of-pocket, and third-party payer expenses </a:t>
            </a:r>
            <a:r>
              <a:rPr lang="en-US" sz="2200" dirty="0" smtClean="0"/>
              <a:t>for purchases </a:t>
            </a:r>
            <a:r>
              <a:rPr lang="en-US" sz="2200" dirty="0"/>
              <a:t>of opioids </a:t>
            </a:r>
            <a:r>
              <a:rPr lang="en-US" sz="2200" dirty="0" smtClean="0"/>
              <a:t>per person </a:t>
            </a:r>
            <a:r>
              <a:rPr lang="en-US" sz="2200" dirty="0"/>
              <a:t>with one or more purchases of opioids</a:t>
            </a:r>
          </a:p>
          <a:p>
            <a:r>
              <a:rPr lang="en-US" sz="2200" dirty="0" smtClean="0"/>
              <a:t>Data and Analysis</a:t>
            </a:r>
          </a:p>
          <a:p>
            <a:pPr lvl="1"/>
            <a:r>
              <a:rPr lang="en-US" sz="2200" dirty="0"/>
              <a:t>Merge 2017 MEPS Prescribed Medicines File with </a:t>
            </a:r>
            <a:r>
              <a:rPr lang="en-US" sz="2200" dirty="0" smtClean="0"/>
              <a:t>Full-Year </a:t>
            </a:r>
            <a:r>
              <a:rPr lang="en-US" sz="2200" dirty="0"/>
              <a:t>Consolidated </a:t>
            </a:r>
            <a:r>
              <a:rPr lang="en-US" sz="2200" dirty="0" smtClean="0"/>
              <a:t>File for the same year</a:t>
            </a:r>
            <a:endParaRPr lang="en-US" sz="2200" dirty="0"/>
          </a:p>
          <a:p>
            <a:pPr lvl="1"/>
            <a:r>
              <a:rPr lang="en-US" sz="2200" dirty="0"/>
              <a:t>Run PROC SUMMARY for data aggregation</a:t>
            </a:r>
          </a:p>
          <a:p>
            <a:pPr lvl="1"/>
            <a:r>
              <a:rPr lang="en-US" sz="2200" dirty="0"/>
              <a:t>Run PROC FREQ for data checks</a:t>
            </a:r>
          </a:p>
          <a:p>
            <a:pPr lvl="1"/>
            <a:r>
              <a:rPr lang="en-US" sz="2200" dirty="0"/>
              <a:t>Run PROC SURVEYMEANS for complex survey estimates</a:t>
            </a:r>
          </a:p>
          <a:p>
            <a:pPr lvl="1"/>
            <a:endParaRPr lang="en-US" dirty="0"/>
          </a:p>
        </p:txBody>
      </p:sp>
    </p:spTree>
    <p:extLst>
      <p:ext uri="{BB962C8B-B14F-4D97-AF65-F5344CB8AC3E}">
        <p14:creationId xmlns:p14="http://schemas.microsoft.com/office/powerpoint/2010/main" val="189751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629400" cy="617884"/>
          </a:xfrm>
        </p:spPr>
        <p:txBody>
          <a:bodyPr>
            <a:normAutofit fontScale="90000"/>
          </a:bodyPr>
          <a:lstStyle/>
          <a:p>
            <a:r>
              <a:rPr lang="en-US" dirty="0" smtClean="0"/>
              <a:t>MEPS Prescribed Medicines File (Exercise 2)</a:t>
            </a:r>
            <a:endParaRPr lang="en-US" dirty="0"/>
          </a:p>
        </p:txBody>
      </p:sp>
      <p:sp>
        <p:nvSpPr>
          <p:cNvPr id="3" name="Content Placeholder 2"/>
          <p:cNvSpPr>
            <a:spLocks noGrp="1"/>
          </p:cNvSpPr>
          <p:nvPr>
            <p:ph idx="1"/>
          </p:nvPr>
        </p:nvSpPr>
        <p:spPr/>
        <p:txBody>
          <a:bodyPr/>
          <a:lstStyle/>
          <a:p>
            <a:r>
              <a:rPr lang="en-US" sz="1800" dirty="0" smtClean="0"/>
              <a:t>This file contains prescribed medicine records.</a:t>
            </a:r>
          </a:p>
          <a:p>
            <a:r>
              <a:rPr lang="en-US" sz="1800" dirty="0" smtClean="0"/>
              <a:t>Each record represents one household-reported prescribed medicine that was purchased during a given calendar year.</a:t>
            </a:r>
          </a:p>
          <a:p>
            <a:r>
              <a:rPr lang="en-US" sz="1800" dirty="0" smtClean="0"/>
              <a:t>The variables include DRUGIDX, DUPERSID, LINKIDX, expenditures and source of payment, etc. Click this link for the list of all variables.</a:t>
            </a:r>
          </a:p>
          <a:p>
            <a:pPr marL="0" indent="0">
              <a:buNone/>
            </a:pPr>
            <a:r>
              <a:rPr lang="en-US" sz="1800" dirty="0">
                <a:hlinkClick r:id="rId2"/>
              </a:rPr>
              <a:t>https://</a:t>
            </a:r>
            <a:r>
              <a:rPr lang="en-US" sz="1800" dirty="0" smtClean="0">
                <a:hlinkClick r:id="rId2"/>
              </a:rPr>
              <a:t>meps.ahrq.gov/data_stats/download_data/pufs/h197a/h197adoc.pdf</a:t>
            </a:r>
            <a:endParaRPr lang="en-US" sz="1800" dirty="0" smtClean="0"/>
          </a:p>
          <a:p>
            <a:r>
              <a:rPr lang="en-US" sz="1800" dirty="0" smtClean="0"/>
              <a:t>The data included in the 2017 file were </a:t>
            </a:r>
            <a:r>
              <a:rPr lang="en-US" sz="1800" dirty="0"/>
              <a:t>collected during the </a:t>
            </a:r>
          </a:p>
          <a:p>
            <a:pPr lvl="2"/>
            <a:r>
              <a:rPr lang="en-US" sz="1800" dirty="0"/>
              <a:t>2017 portion of Round 3, Rounds 4 and 5 for Panel 21</a:t>
            </a:r>
          </a:p>
          <a:p>
            <a:pPr lvl="2"/>
            <a:r>
              <a:rPr lang="en-US" sz="1800" dirty="0"/>
              <a:t>Rounds 1, 2 and the 2017 portion of Round 3 for Panel 22</a:t>
            </a:r>
          </a:p>
          <a:p>
            <a:endParaRPr lang="en-US" sz="1800" dirty="0" smtClean="0"/>
          </a:p>
          <a:p>
            <a:endParaRPr lang="en-US" dirty="0"/>
          </a:p>
        </p:txBody>
      </p:sp>
    </p:spTree>
    <p:extLst>
      <p:ext uri="{BB962C8B-B14F-4D97-AF65-F5344CB8AC3E}">
        <p14:creationId xmlns:p14="http://schemas.microsoft.com/office/powerpoint/2010/main" val="415140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3</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smtClean="0"/>
              <a:t>Objective</a:t>
            </a:r>
          </a:p>
          <a:p>
            <a:pPr lvl="1"/>
            <a:r>
              <a:rPr lang="en-US" sz="2600" dirty="0" smtClean="0"/>
              <a:t>Estimate mean out-of-pocket </a:t>
            </a:r>
            <a:r>
              <a:rPr lang="en-US" sz="2600" dirty="0"/>
              <a:t>health care expenses for </a:t>
            </a:r>
            <a:r>
              <a:rPr lang="en-US" sz="2600" dirty="0" smtClean="0"/>
              <a:t>individuals who were aged </a:t>
            </a:r>
            <a:r>
              <a:rPr lang="en-US" sz="2600" dirty="0"/>
              <a:t>26-30 </a:t>
            </a:r>
            <a:r>
              <a:rPr lang="en-US" sz="2600" dirty="0" smtClean="0"/>
              <a:t>years with high income and uninsured </a:t>
            </a:r>
            <a:r>
              <a:rPr lang="en-US" sz="2600" dirty="0"/>
              <a:t>for the whole </a:t>
            </a:r>
            <a:r>
              <a:rPr lang="en-US" sz="2600" dirty="0" smtClean="0"/>
              <a:t>year</a:t>
            </a:r>
          </a:p>
          <a:p>
            <a:pPr marL="1371600" lvl="3" indent="0">
              <a:buNone/>
            </a:pPr>
            <a:endParaRPr lang="en-US" sz="2600" dirty="0" smtClean="0"/>
          </a:p>
          <a:p>
            <a:r>
              <a:rPr lang="en-US" sz="2600" dirty="0" smtClean="0"/>
              <a:t>Data and Analysis</a:t>
            </a:r>
          </a:p>
          <a:p>
            <a:pPr lvl="1"/>
            <a:r>
              <a:rPr lang="en-US" sz="2600" dirty="0" smtClean="0"/>
              <a:t>Combine </a:t>
            </a:r>
            <a:r>
              <a:rPr lang="en-US" sz="2600" dirty="0"/>
              <a:t>data from 2016 and 2017 MEPS Full-Year Consolidated Files </a:t>
            </a:r>
          </a:p>
          <a:p>
            <a:pPr lvl="1"/>
            <a:r>
              <a:rPr lang="en-US" sz="2600" dirty="0"/>
              <a:t>Run PROC FREQ and PROC MEANS for data checks</a:t>
            </a:r>
          </a:p>
          <a:p>
            <a:pPr lvl="1"/>
            <a:r>
              <a:rPr lang="en-US" sz="2600" dirty="0"/>
              <a:t>Run PROC SURVEYMEANS for complex survey estimates</a:t>
            </a:r>
          </a:p>
          <a:p>
            <a:pPr lvl="1"/>
            <a:endParaRPr lang="en-US" dirty="0"/>
          </a:p>
        </p:txBody>
      </p:sp>
    </p:spTree>
    <p:extLst>
      <p:ext uri="{BB962C8B-B14F-4D97-AF65-F5344CB8AC3E}">
        <p14:creationId xmlns:p14="http://schemas.microsoft.com/office/powerpoint/2010/main" val="305048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4</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Objective</a:t>
            </a:r>
          </a:p>
          <a:p>
            <a:pPr lvl="1"/>
            <a:r>
              <a:rPr lang="en-US" dirty="0" smtClean="0"/>
              <a:t>Estimate the percentage distribution of insurance status (in the second year) of  individuals who were aged </a:t>
            </a:r>
            <a:r>
              <a:rPr lang="en-US" dirty="0"/>
              <a:t>26-30 with high </a:t>
            </a:r>
            <a:r>
              <a:rPr lang="en-US" dirty="0" smtClean="0"/>
              <a:t>income and uninsured </a:t>
            </a:r>
            <a:r>
              <a:rPr lang="en-US" dirty="0"/>
              <a:t>for the whole </a:t>
            </a:r>
            <a:r>
              <a:rPr lang="en-US" dirty="0" smtClean="0"/>
              <a:t>(first) year </a:t>
            </a:r>
            <a:endParaRPr lang="en-US" dirty="0"/>
          </a:p>
          <a:p>
            <a:pPr lvl="1"/>
            <a:endParaRPr lang="en-US" dirty="0" smtClean="0"/>
          </a:p>
          <a:p>
            <a:r>
              <a:rPr lang="en-US" sz="2400" dirty="0" smtClean="0"/>
              <a:t>Data and Analysis</a:t>
            </a:r>
          </a:p>
          <a:p>
            <a:pPr lvl="1"/>
            <a:r>
              <a:rPr lang="en-US" dirty="0"/>
              <a:t>Combine data from MEPS Longitudinal Files (Panels 19, 20, and 21)</a:t>
            </a:r>
          </a:p>
          <a:p>
            <a:pPr lvl="1"/>
            <a:r>
              <a:rPr lang="en-US" dirty="0"/>
              <a:t>Run PROC FREQ and PROC MEANS for data checks</a:t>
            </a:r>
          </a:p>
          <a:p>
            <a:pPr lvl="1"/>
            <a:r>
              <a:rPr lang="en-US" dirty="0"/>
              <a:t>Run PROC </a:t>
            </a:r>
            <a:r>
              <a:rPr lang="en-US" dirty="0" smtClean="0"/>
              <a:t>SURVEYMEANS for complex survey estimates</a:t>
            </a:r>
            <a:endParaRPr lang="en-US" dirty="0"/>
          </a:p>
          <a:p>
            <a:pPr lvl="1"/>
            <a:endParaRPr lang="en-US" dirty="0"/>
          </a:p>
        </p:txBody>
      </p:sp>
    </p:spTree>
    <p:extLst>
      <p:ext uri="{BB962C8B-B14F-4D97-AF65-F5344CB8AC3E}">
        <p14:creationId xmlns:p14="http://schemas.microsoft.com/office/powerpoint/2010/main" val="257022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315200" cy="617884"/>
          </a:xfrm>
        </p:spPr>
        <p:txBody>
          <a:bodyPr>
            <a:normAutofit fontScale="90000"/>
          </a:bodyPr>
          <a:lstStyle/>
          <a:p>
            <a:r>
              <a:rPr lang="en-US" dirty="0" smtClean="0"/>
              <a:t>MEPS Longitudinal File (Panel 21 as an Example)  - Exercise  4</a:t>
            </a:r>
            <a:endParaRPr lang="en-US" dirty="0"/>
          </a:p>
        </p:txBody>
      </p:sp>
      <p:sp>
        <p:nvSpPr>
          <p:cNvPr id="3" name="Content Placeholder 2"/>
          <p:cNvSpPr>
            <a:spLocks noGrp="1"/>
          </p:cNvSpPr>
          <p:nvPr>
            <p:ph idx="1"/>
          </p:nvPr>
        </p:nvSpPr>
        <p:spPr/>
        <p:txBody>
          <a:bodyPr>
            <a:normAutofit fontScale="77500" lnSpcReduction="20000"/>
          </a:bodyPr>
          <a:lstStyle/>
          <a:p>
            <a:r>
              <a:rPr lang="en-US" sz="2600" dirty="0"/>
              <a:t>This file is a two-year longitudinal file derived from the respondents to the MEPS Panel 21 sample. The persons on this data set represent those who were in the MEPS population (U.S. civilian noninstitutionalized) for all or part of the 2016-2017 period. </a:t>
            </a:r>
            <a:endParaRPr lang="en-US" sz="2600" dirty="0" smtClean="0"/>
          </a:p>
          <a:p>
            <a:endParaRPr lang="en-US" sz="2600" dirty="0"/>
          </a:p>
          <a:p>
            <a:r>
              <a:rPr lang="en-US" sz="2600" dirty="0" smtClean="0"/>
              <a:t>The </a:t>
            </a:r>
            <a:r>
              <a:rPr lang="en-US" sz="2600" dirty="0"/>
              <a:t>file contains a longitudinal weight variable (LONGWT) and all variables from the 2016 and 2017 full-year consolidated data files (HC-192 and HC-201, respectively). </a:t>
            </a:r>
          </a:p>
          <a:p>
            <a:pPr marL="0" indent="0">
              <a:buNone/>
            </a:pPr>
            <a:r>
              <a:rPr lang="en-US" sz="2600" dirty="0" smtClean="0">
                <a:hlinkClick r:id="rId2"/>
              </a:rPr>
              <a:t>https</a:t>
            </a:r>
            <a:r>
              <a:rPr lang="en-US" sz="2600" dirty="0">
                <a:hlinkClick r:id="rId2"/>
              </a:rPr>
              <a:t>://</a:t>
            </a:r>
            <a:r>
              <a:rPr lang="en-US" sz="2600" dirty="0" smtClean="0">
                <a:hlinkClick r:id="rId2"/>
              </a:rPr>
              <a:t>meps.ahrq.gov/mepsweb/data_stats/download_data_files_detail.jsp?cboPufNumber=HC-202</a:t>
            </a:r>
            <a:endParaRPr lang="en-US" sz="2600" dirty="0" smtClean="0"/>
          </a:p>
          <a:p>
            <a:pPr marL="0" indent="0">
              <a:buNone/>
            </a:pPr>
            <a:r>
              <a:rPr lang="en-US" sz="2600" dirty="0" smtClean="0"/>
              <a:t> </a:t>
            </a:r>
          </a:p>
          <a:p>
            <a:r>
              <a:rPr lang="en-US" sz="2600" dirty="0"/>
              <a:t>The weight variable (LONGWT), when applied to the persons who participated in both 2016 and 2017, will enable the user to make national estimates of person-level changes in selected variables (e.g., health insurance, health status, utilization and expenditures).</a:t>
            </a:r>
          </a:p>
          <a:p>
            <a:endParaRPr lang="en-US" dirty="0"/>
          </a:p>
        </p:txBody>
      </p:sp>
    </p:spTree>
    <p:extLst>
      <p:ext uri="{BB962C8B-B14F-4D97-AF65-F5344CB8AC3E}">
        <p14:creationId xmlns:p14="http://schemas.microsoft.com/office/powerpoint/2010/main" val="43424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PROC SURVEYMEANS</a:t>
            </a:r>
            <a:br>
              <a:rPr lang="en-US" sz="2400" dirty="0" smtClean="0"/>
            </a:br>
            <a:r>
              <a:rPr lang="en-US" sz="2400" dirty="0" smtClean="0"/>
              <a:t>(CLASS Statement Explained – Exercise 4)</a:t>
            </a:r>
            <a:endParaRPr lang="en-US" sz="2400" dirty="0"/>
          </a:p>
        </p:txBody>
      </p:sp>
      <p:sp>
        <p:nvSpPr>
          <p:cNvPr id="3" name="Content Placeholder 2"/>
          <p:cNvSpPr>
            <a:spLocks noGrp="1"/>
          </p:cNvSpPr>
          <p:nvPr>
            <p:ph idx="1"/>
          </p:nvPr>
        </p:nvSpPr>
        <p:spPr>
          <a:xfrm>
            <a:off x="457200" y="1646237"/>
            <a:ext cx="8458200" cy="4525963"/>
          </a:xfrm>
        </p:spPr>
        <p:txBody>
          <a:bodyPr>
            <a:normAutofit lnSpcReduction="10000"/>
          </a:bodyPr>
          <a:lstStyle/>
          <a:p>
            <a:pPr marL="0" indent="0">
              <a:buNone/>
            </a:pPr>
            <a:r>
              <a:rPr lang="en-US" sz="1600" dirty="0"/>
              <a:t>ODS EXCLUDE STATISTICS; /* Not to generate output for the overall population */</a:t>
            </a:r>
          </a:p>
          <a:p>
            <a:pPr marL="0" indent="0">
              <a:buNone/>
            </a:pPr>
            <a:r>
              <a:rPr lang="en-US" sz="1600" dirty="0" smtClean="0"/>
              <a:t>/* </a:t>
            </a:r>
            <a:r>
              <a:rPr lang="en-US" sz="1600" b="1" dirty="0"/>
              <a:t>PROC SURVEYMEANS computes the NOBS, MEANS, STDERR, and CLM statistics by default </a:t>
            </a:r>
            <a:r>
              <a:rPr lang="en-US" sz="1600" dirty="0"/>
              <a:t>*/</a:t>
            </a:r>
          </a:p>
          <a:p>
            <a:pPr marL="0" indent="0">
              <a:buNone/>
            </a:pPr>
            <a:r>
              <a:rPr lang="en-US" sz="1600" dirty="0"/>
              <a:t>PROC SURVEYMEANS DATA=POOL; </a:t>
            </a:r>
            <a:endParaRPr lang="en-US" sz="1600" dirty="0" smtClean="0"/>
          </a:p>
          <a:p>
            <a:pPr marL="0" indent="0">
              <a:buNone/>
            </a:pPr>
            <a:r>
              <a:rPr lang="en-US" sz="1600" dirty="0"/>
              <a:t> </a:t>
            </a:r>
            <a:r>
              <a:rPr lang="en-US" sz="1600" dirty="0" smtClean="0"/>
              <a:t>        VAR  </a:t>
            </a:r>
            <a:r>
              <a:rPr lang="en-US" sz="1600" dirty="0"/>
              <a:t>INSCOVY2;</a:t>
            </a:r>
          </a:p>
          <a:p>
            <a:pPr marL="0" indent="0">
              <a:buNone/>
            </a:pPr>
            <a:r>
              <a:rPr lang="en-US" sz="1600" dirty="0"/>
              <a:t>    </a:t>
            </a:r>
            <a:r>
              <a:rPr lang="en-US" sz="1600" dirty="0" smtClean="0"/>
              <a:t>      STRATUM </a:t>
            </a:r>
            <a:r>
              <a:rPr lang="en-US" sz="1600" dirty="0"/>
              <a:t>VARSTR ;</a:t>
            </a:r>
          </a:p>
          <a:p>
            <a:pPr marL="0" indent="0">
              <a:buNone/>
            </a:pPr>
            <a:r>
              <a:rPr lang="en-US" sz="1600" dirty="0"/>
              <a:t> </a:t>
            </a:r>
            <a:r>
              <a:rPr lang="en-US" sz="1600" dirty="0" smtClean="0"/>
              <a:t>         CLUSTER </a:t>
            </a:r>
            <a:r>
              <a:rPr lang="en-US" sz="1600" dirty="0"/>
              <a:t>VARPSU ;</a:t>
            </a:r>
          </a:p>
          <a:p>
            <a:pPr marL="0" indent="0">
              <a:buNone/>
            </a:pPr>
            <a:r>
              <a:rPr lang="en-US" sz="1600" dirty="0"/>
              <a:t> </a:t>
            </a:r>
            <a:r>
              <a:rPr lang="en-US" sz="1600" dirty="0" smtClean="0"/>
              <a:t>         WEIGHT  </a:t>
            </a:r>
            <a:r>
              <a:rPr lang="en-US" sz="1600" dirty="0"/>
              <a:t>POOLWT;</a:t>
            </a:r>
          </a:p>
          <a:p>
            <a:pPr marL="0" indent="0">
              <a:buNone/>
            </a:pPr>
            <a:r>
              <a:rPr lang="en-US" sz="1600" dirty="0"/>
              <a:t> </a:t>
            </a:r>
            <a:r>
              <a:rPr lang="en-US" sz="1600" dirty="0" smtClean="0"/>
              <a:t>         </a:t>
            </a:r>
            <a:r>
              <a:rPr lang="en-US" sz="1600" b="1" dirty="0" smtClean="0"/>
              <a:t>CLASS </a:t>
            </a:r>
            <a:r>
              <a:rPr lang="en-US" sz="1600" b="1" dirty="0"/>
              <a:t>INSCOVY2</a:t>
            </a:r>
            <a:r>
              <a:rPr lang="en-US" sz="1600" dirty="0"/>
              <a:t>;</a:t>
            </a:r>
          </a:p>
          <a:p>
            <a:pPr marL="0" indent="0">
              <a:buNone/>
            </a:pPr>
            <a:r>
              <a:rPr lang="en-US" sz="1600" dirty="0"/>
              <a:t>   </a:t>
            </a:r>
            <a:r>
              <a:rPr lang="en-US" sz="1600" dirty="0" smtClean="0"/>
              <a:t>       DOMAIN  </a:t>
            </a:r>
            <a:r>
              <a:rPr lang="en-US" sz="1600" dirty="0"/>
              <a:t>SUBPOP("AGE 26-30, UNINSURED </a:t>
            </a:r>
            <a:r>
              <a:rPr lang="en-US" sz="1600" dirty="0" smtClean="0"/>
              <a:t>WHOLE YEAR</a:t>
            </a:r>
            <a:r>
              <a:rPr lang="en-US" sz="1600" dirty="0"/>
              <a:t>, AND HIGH </a:t>
            </a:r>
            <a:r>
              <a:rPr lang="en-US" sz="1600" dirty="0" smtClean="0"/>
              <a:t>  INCOME</a:t>
            </a:r>
            <a:r>
              <a:rPr lang="en-US" sz="1600" dirty="0"/>
              <a:t>");</a:t>
            </a:r>
          </a:p>
          <a:p>
            <a:pPr marL="0" indent="0">
              <a:buNone/>
            </a:pPr>
            <a:r>
              <a:rPr lang="en-US" sz="1600" dirty="0"/>
              <a:t> </a:t>
            </a:r>
            <a:r>
              <a:rPr lang="en-US" sz="1600" dirty="0" smtClean="0"/>
              <a:t>         FORMAT </a:t>
            </a:r>
            <a:r>
              <a:rPr lang="en-US" sz="1600" dirty="0"/>
              <a:t>INSCOVY2 INSF. SUBPOP </a:t>
            </a:r>
            <a:r>
              <a:rPr lang="en-US" sz="1600" dirty="0" err="1"/>
              <a:t>SUBPOP</a:t>
            </a:r>
            <a:r>
              <a:rPr lang="en-US" sz="1600" dirty="0"/>
              <a:t>.;</a:t>
            </a:r>
          </a:p>
          <a:p>
            <a:pPr marL="0" indent="0">
              <a:buNone/>
            </a:pPr>
            <a:r>
              <a:rPr lang="en-US" sz="1600" dirty="0"/>
              <a:t>RUN</a:t>
            </a:r>
            <a:r>
              <a:rPr lang="en-US" sz="1600" dirty="0" smtClean="0"/>
              <a:t>;</a:t>
            </a:r>
          </a:p>
          <a:p>
            <a:pPr marL="0" indent="0">
              <a:spcBef>
                <a:spcPts val="0"/>
              </a:spcBef>
              <a:buNone/>
            </a:pPr>
            <a:endParaRPr lang="en-US" sz="1700" dirty="0" smtClean="0"/>
          </a:p>
          <a:p>
            <a:pPr marL="0" indent="0">
              <a:spcBef>
                <a:spcPts val="0"/>
              </a:spcBef>
              <a:buNone/>
            </a:pPr>
            <a:r>
              <a:rPr lang="en-US" sz="1700" b="1" dirty="0" smtClean="0"/>
              <a:t>Note: With PROC SURVEYMEANS, if </a:t>
            </a:r>
            <a:r>
              <a:rPr lang="en-US" sz="1700" b="1" dirty="0"/>
              <a:t>you want categorical analysis for a numeric variable, you must include that variable in </a:t>
            </a:r>
            <a:r>
              <a:rPr lang="en-US" sz="1700" b="1" dirty="0" smtClean="0"/>
              <a:t>both VAR and CLASS </a:t>
            </a:r>
            <a:r>
              <a:rPr lang="en-US" sz="1600" b="1" dirty="0" smtClean="0"/>
              <a:t>statements. </a:t>
            </a:r>
            <a:r>
              <a:rPr lang="en-US" dirty="0"/>
              <a:t> </a:t>
            </a:r>
          </a:p>
          <a:p>
            <a:pPr marL="0" indent="0">
              <a:buNone/>
            </a:pPr>
            <a:endParaRPr lang="en-US" sz="1600" dirty="0"/>
          </a:p>
        </p:txBody>
      </p:sp>
    </p:spTree>
    <p:extLst>
      <p:ext uri="{BB962C8B-B14F-4D97-AF65-F5344CB8AC3E}">
        <p14:creationId xmlns:p14="http://schemas.microsoft.com/office/powerpoint/2010/main" val="235401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SAS® Steps</a:t>
            </a:r>
          </a:p>
        </p:txBody>
      </p:sp>
      <p:sp>
        <p:nvSpPr>
          <p:cNvPr id="3" name="Content Placeholder 2"/>
          <p:cNvSpPr>
            <a:spLocks noGrp="1"/>
          </p:cNvSpPr>
          <p:nvPr>
            <p:ph idx="1"/>
          </p:nvPr>
        </p:nvSpPr>
        <p:spPr/>
        <p:txBody>
          <a:bodyPr>
            <a:normAutofit fontScale="85000" lnSpcReduction="10000"/>
          </a:bodyPr>
          <a:lstStyle/>
          <a:p>
            <a:r>
              <a:rPr lang="en-US" sz="2600" dirty="0" smtClean="0"/>
              <a:t>SAS programs are primarily composed </a:t>
            </a:r>
            <a:r>
              <a:rPr lang="en-US" sz="2600" dirty="0"/>
              <a:t>of one or more </a:t>
            </a:r>
            <a:r>
              <a:rPr lang="en-US" sz="2600" dirty="0" smtClean="0"/>
              <a:t>steps</a:t>
            </a:r>
            <a:endParaRPr lang="en-US" sz="1800" dirty="0"/>
          </a:p>
          <a:p>
            <a:pPr lvl="1"/>
            <a:r>
              <a:rPr lang="en-US" sz="2600" dirty="0"/>
              <a:t>DATA Step </a:t>
            </a:r>
          </a:p>
          <a:p>
            <a:pPr lvl="1"/>
            <a:r>
              <a:rPr lang="en-US" sz="2600" dirty="0"/>
              <a:t>PROC Step</a:t>
            </a:r>
          </a:p>
          <a:p>
            <a:endParaRPr lang="en-US" sz="2600" dirty="0" smtClean="0"/>
          </a:p>
          <a:p>
            <a:r>
              <a:rPr lang="en-US" sz="2600" dirty="0" smtClean="0"/>
              <a:t>Common procedures used: PROC </a:t>
            </a:r>
            <a:r>
              <a:rPr lang="en-US" sz="2600" dirty="0"/>
              <a:t>FREQ, PROC MEANS, PROC SUMMARY, PROC SORT, PROC DATASETS, PROC FORMAT, PROC PRINT, and PROC PRINTTO</a:t>
            </a:r>
          </a:p>
          <a:p>
            <a:endParaRPr lang="en-US" sz="2600" dirty="0" smtClean="0"/>
          </a:p>
          <a:p>
            <a:r>
              <a:rPr lang="en-US" sz="2600" dirty="0" smtClean="0"/>
              <a:t>Complex survey procedures used: PROC SURVEYMEANS</a:t>
            </a:r>
          </a:p>
          <a:p>
            <a:endParaRPr lang="en-US" sz="2600" dirty="0" smtClean="0"/>
          </a:p>
          <a:p>
            <a:r>
              <a:rPr lang="en-US" sz="2600" i="1" dirty="0" smtClean="0"/>
              <a:t>SAS Windowing Environment </a:t>
            </a:r>
            <a:r>
              <a:rPr lang="en-US" sz="2600" dirty="0" smtClean="0"/>
              <a:t>used</a:t>
            </a:r>
            <a:r>
              <a:rPr lang="en-US" sz="2600" i="1" dirty="0" smtClean="0"/>
              <a:t> </a:t>
            </a:r>
            <a:r>
              <a:rPr lang="en-US" sz="2600" dirty="0" smtClean="0"/>
              <a:t>as an interface to SAS to write, edit and submit SAS code</a:t>
            </a:r>
            <a:endParaRPr lang="en-US" sz="2600" dirty="0"/>
          </a:p>
          <a:p>
            <a:endParaRPr lang="en-US" dirty="0"/>
          </a:p>
        </p:txBody>
      </p:sp>
    </p:spTree>
    <p:extLst>
      <p:ext uri="{BB962C8B-B14F-4D97-AF65-F5344CB8AC3E}">
        <p14:creationId xmlns:p14="http://schemas.microsoft.com/office/powerpoint/2010/main" val="365017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304800"/>
            <a:ext cx="6629400" cy="838200"/>
          </a:xfrm>
        </p:spPr>
        <p:txBody>
          <a:bodyPr>
            <a:normAutofit fontScale="90000"/>
          </a:bodyPr>
          <a:lstStyle/>
          <a:p>
            <a:r>
              <a:rPr lang="en-US" dirty="0" smtClean="0"/>
              <a:t>MEPS-HC SAS Transport Files on the Web</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meps.ahrq.gov/data_stats/download_data_files.jsp</a:t>
            </a:r>
            <a:endParaRPr lang="en-US" dirty="0" smtClean="0"/>
          </a:p>
          <a:p>
            <a:r>
              <a:rPr lang="en-US" dirty="0" smtClean="0"/>
              <a:t>SAS Transport Files -  best overall format</a:t>
            </a:r>
          </a:p>
          <a:p>
            <a:pPr lvl="1"/>
            <a:r>
              <a:rPr lang="en-US" dirty="0"/>
              <a:t>m</a:t>
            </a:r>
            <a:r>
              <a:rPr lang="en-US" dirty="0" smtClean="0"/>
              <a:t>achine-independent </a:t>
            </a:r>
            <a:r>
              <a:rPr lang="en-US" b="1" dirty="0" smtClean="0"/>
              <a:t>(</a:t>
            </a:r>
            <a:r>
              <a:rPr lang="en-US" dirty="0" smtClean="0"/>
              <a:t>data </a:t>
            </a:r>
            <a:r>
              <a:rPr lang="en-US" dirty="0"/>
              <a:t>files can be moved between computers running different operating systems). </a:t>
            </a:r>
            <a:endParaRPr lang="en-US" dirty="0" smtClean="0"/>
          </a:p>
          <a:p>
            <a:pPr lvl="1"/>
            <a:r>
              <a:rPr lang="en-US" dirty="0"/>
              <a:t>c</a:t>
            </a:r>
            <a:r>
              <a:rPr lang="en-US" dirty="0" smtClean="0"/>
              <a:t>an be </a:t>
            </a:r>
            <a:r>
              <a:rPr lang="en-US" dirty="0"/>
              <a:t>directly imported into SAS, SPSS, BMDP, </a:t>
            </a:r>
            <a:r>
              <a:rPr lang="en-US" dirty="0" smtClean="0"/>
              <a:t>and STATA</a:t>
            </a:r>
            <a:r>
              <a:rPr lang="en-US" dirty="0"/>
              <a:t>, etc.</a:t>
            </a:r>
          </a:p>
          <a:p>
            <a:endParaRPr lang="en-US" dirty="0"/>
          </a:p>
        </p:txBody>
      </p:sp>
    </p:spTree>
    <p:extLst>
      <p:ext uri="{BB962C8B-B14F-4D97-AF65-F5344CB8AC3E}">
        <p14:creationId xmlns:p14="http://schemas.microsoft.com/office/powerpoint/2010/main" val="195789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914400"/>
          </a:xfrm>
        </p:spPr>
        <p:txBody>
          <a:bodyPr>
            <a:normAutofit fontScale="90000"/>
          </a:bodyPr>
          <a:lstStyle/>
          <a:p>
            <a:r>
              <a:rPr lang="en-US" dirty="0"/>
              <a:t>Downloading </a:t>
            </a:r>
            <a:r>
              <a:rPr lang="en-US" dirty="0" smtClean="0"/>
              <a:t>MEPS-HC Data </a:t>
            </a:r>
            <a:r>
              <a:rPr lang="en-US" dirty="0"/>
              <a:t>from the Web</a:t>
            </a:r>
          </a:p>
        </p:txBody>
      </p:sp>
      <p:sp>
        <p:nvSpPr>
          <p:cNvPr id="3" name="Content Placeholder 2"/>
          <p:cNvSpPr>
            <a:spLocks noGrp="1"/>
          </p:cNvSpPr>
          <p:nvPr>
            <p:ph idx="1"/>
          </p:nvPr>
        </p:nvSpPr>
        <p:spPr>
          <a:xfrm>
            <a:off x="533400" y="1570037"/>
            <a:ext cx="8153400" cy="4221163"/>
          </a:xfrm>
        </p:spPr>
        <p:txBody>
          <a:bodyPr>
            <a:normAutofit fontScale="92500" lnSpcReduction="10000"/>
          </a:bodyPr>
          <a:lstStyle/>
          <a:p>
            <a:r>
              <a:rPr lang="en-US" sz="2400" dirty="0" smtClean="0"/>
              <a:t>Objectives</a:t>
            </a:r>
            <a:endParaRPr lang="en-US" sz="2400" dirty="0"/>
          </a:p>
          <a:p>
            <a:pPr lvl="1"/>
            <a:r>
              <a:rPr lang="en-US" dirty="0"/>
              <a:t>Run </a:t>
            </a:r>
            <a:r>
              <a:rPr lang="en-US" dirty="0" smtClean="0"/>
              <a:t>SAS </a:t>
            </a:r>
            <a:r>
              <a:rPr lang="en-US" dirty="0"/>
              <a:t>macro to automate the </a:t>
            </a:r>
          </a:p>
          <a:p>
            <a:pPr lvl="2"/>
            <a:r>
              <a:rPr lang="en-US" sz="2400" dirty="0"/>
              <a:t>downloading and unzipping of the SAS transport files</a:t>
            </a:r>
          </a:p>
          <a:p>
            <a:pPr lvl="2"/>
            <a:r>
              <a:rPr lang="en-US" sz="2400" dirty="0"/>
              <a:t>converting </a:t>
            </a:r>
            <a:r>
              <a:rPr lang="en-US" sz="2400" dirty="0" smtClean="0"/>
              <a:t>of the </a:t>
            </a:r>
            <a:r>
              <a:rPr lang="en-US" sz="2400" dirty="0"/>
              <a:t>transport files into SAS data sets</a:t>
            </a:r>
          </a:p>
          <a:p>
            <a:pPr lvl="1"/>
            <a:r>
              <a:rPr lang="en-US" dirty="0" smtClean="0"/>
              <a:t>Verify the following SAS data sets in your desired folder</a:t>
            </a:r>
          </a:p>
          <a:p>
            <a:pPr lvl="2"/>
            <a:r>
              <a:rPr lang="en-US" sz="2400" dirty="0" smtClean="0"/>
              <a:t>2017 MEPS Full-Year Consolidated File</a:t>
            </a:r>
          </a:p>
          <a:p>
            <a:pPr lvl="2"/>
            <a:r>
              <a:rPr lang="en-US" sz="2400" dirty="0" smtClean="0"/>
              <a:t>2016 MEPS </a:t>
            </a:r>
            <a:r>
              <a:rPr lang="en-US" sz="2400" dirty="0"/>
              <a:t>Full-Year Consolidated File</a:t>
            </a:r>
          </a:p>
          <a:p>
            <a:pPr lvl="2"/>
            <a:r>
              <a:rPr lang="en-US" sz="2400" dirty="0" smtClean="0"/>
              <a:t>2017 Prescribed Medicine File</a:t>
            </a:r>
          </a:p>
          <a:p>
            <a:pPr lvl="2"/>
            <a:r>
              <a:rPr lang="en-US" sz="2400" dirty="0" smtClean="0"/>
              <a:t>Panel 21 Longitudinal File </a:t>
            </a:r>
          </a:p>
          <a:p>
            <a:pPr lvl="2"/>
            <a:r>
              <a:rPr lang="en-US" sz="2400" dirty="0"/>
              <a:t>Panel </a:t>
            </a:r>
            <a:r>
              <a:rPr lang="en-US" sz="2400" dirty="0" smtClean="0"/>
              <a:t>20 </a:t>
            </a:r>
            <a:r>
              <a:rPr lang="en-US" sz="2400" dirty="0"/>
              <a:t>Longitudinal File </a:t>
            </a:r>
          </a:p>
          <a:p>
            <a:pPr lvl="2"/>
            <a:r>
              <a:rPr lang="en-US" sz="2400" dirty="0"/>
              <a:t>Panel </a:t>
            </a:r>
            <a:r>
              <a:rPr lang="en-US" sz="2400" dirty="0" smtClean="0"/>
              <a:t>19 </a:t>
            </a:r>
            <a:r>
              <a:rPr lang="en-US" sz="2400" dirty="0"/>
              <a:t>Longitudinal File </a:t>
            </a:r>
          </a:p>
          <a:p>
            <a:pPr lvl="2"/>
            <a:endParaRPr lang="en-US" sz="1600" dirty="0" smtClean="0"/>
          </a:p>
        </p:txBody>
      </p:sp>
    </p:spTree>
    <p:extLst>
      <p:ext uri="{BB962C8B-B14F-4D97-AF65-F5344CB8AC3E}">
        <p14:creationId xmlns:p14="http://schemas.microsoft.com/office/powerpoint/2010/main" val="706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1</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Objective</a:t>
            </a:r>
          </a:p>
          <a:p>
            <a:pPr lvl="1"/>
            <a:r>
              <a:rPr lang="en-US" dirty="0"/>
              <a:t>Generate the following estimates</a:t>
            </a:r>
          </a:p>
          <a:p>
            <a:pPr lvl="3"/>
            <a:r>
              <a:rPr lang="en-US" sz="2400" dirty="0"/>
              <a:t>m</a:t>
            </a:r>
            <a:r>
              <a:rPr lang="en-US" sz="2400" dirty="0" smtClean="0"/>
              <a:t>ean health care expenses per person</a:t>
            </a:r>
            <a:endParaRPr lang="en-US" sz="2400" dirty="0"/>
          </a:p>
          <a:p>
            <a:pPr lvl="3"/>
            <a:r>
              <a:rPr lang="en-US" sz="2400" dirty="0" smtClean="0"/>
              <a:t>mean health expenses </a:t>
            </a:r>
            <a:r>
              <a:rPr lang="en-US" sz="2400" dirty="0"/>
              <a:t>per person with an </a:t>
            </a:r>
            <a:r>
              <a:rPr lang="en-US" sz="2400" dirty="0" smtClean="0"/>
              <a:t>expense ( overall, and by age group)</a:t>
            </a:r>
            <a:endParaRPr lang="en-US" sz="2400" dirty="0"/>
          </a:p>
          <a:p>
            <a:pPr lvl="1"/>
            <a:endParaRPr lang="en-US" dirty="0" smtClean="0"/>
          </a:p>
          <a:p>
            <a:r>
              <a:rPr lang="en-US" sz="2400" dirty="0" smtClean="0"/>
              <a:t>Data and Analysis</a:t>
            </a:r>
          </a:p>
          <a:p>
            <a:pPr lvl="1"/>
            <a:r>
              <a:rPr lang="en-US" dirty="0"/>
              <a:t>Use 2017 MEPS Full-Year Consolidated File</a:t>
            </a:r>
          </a:p>
          <a:p>
            <a:pPr lvl="1"/>
            <a:r>
              <a:rPr lang="en-US" dirty="0"/>
              <a:t>Run PROC FREQ for data checks</a:t>
            </a:r>
          </a:p>
          <a:p>
            <a:pPr lvl="1"/>
            <a:r>
              <a:rPr lang="en-US" dirty="0"/>
              <a:t>Run PROC SURVEYMEANS for complex survey estimates</a:t>
            </a:r>
          </a:p>
          <a:p>
            <a:pPr lvl="1"/>
            <a:endParaRPr lang="en-US" dirty="0"/>
          </a:p>
        </p:txBody>
      </p:sp>
    </p:spTree>
    <p:extLst>
      <p:ext uri="{BB962C8B-B14F-4D97-AF65-F5344CB8AC3E}">
        <p14:creationId xmlns:p14="http://schemas.microsoft.com/office/powerpoint/2010/main" val="129943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MEPS </a:t>
            </a:r>
            <a:r>
              <a:rPr lang="en-US" dirty="0"/>
              <a:t>Full-Year Consolidated </a:t>
            </a:r>
            <a:r>
              <a:rPr lang="en-US" dirty="0" smtClean="0"/>
              <a:t>File (Exercises 1, 2 &amp; 3)</a:t>
            </a:r>
            <a:endParaRPr lang="en-US" dirty="0"/>
          </a:p>
        </p:txBody>
      </p:sp>
      <p:sp>
        <p:nvSpPr>
          <p:cNvPr id="3" name="Content Placeholder 2"/>
          <p:cNvSpPr>
            <a:spLocks noGrp="1"/>
          </p:cNvSpPr>
          <p:nvPr>
            <p:ph idx="1"/>
          </p:nvPr>
        </p:nvSpPr>
        <p:spPr/>
        <p:txBody>
          <a:bodyPr>
            <a:normAutofit/>
          </a:bodyPr>
          <a:lstStyle/>
          <a:p>
            <a:r>
              <a:rPr lang="en-US" sz="1800" dirty="0" smtClean="0"/>
              <a:t>This is a person-level </a:t>
            </a:r>
            <a:r>
              <a:rPr lang="en-US" sz="1800" dirty="0"/>
              <a:t>data </a:t>
            </a:r>
            <a:r>
              <a:rPr lang="en-US" sz="1800" dirty="0" smtClean="0"/>
              <a:t>which includes </a:t>
            </a:r>
            <a:r>
              <a:rPr lang="en-US" sz="1800" dirty="0"/>
              <a:t>annual </a:t>
            </a:r>
            <a:r>
              <a:rPr lang="en-US" sz="1800" dirty="0" smtClean="0"/>
              <a:t>variables such as </a:t>
            </a:r>
          </a:p>
          <a:p>
            <a:pPr lvl="2"/>
            <a:r>
              <a:rPr lang="en-US" sz="1800" dirty="0" smtClean="0"/>
              <a:t>total </a:t>
            </a:r>
            <a:r>
              <a:rPr lang="en-US" sz="1800" dirty="0"/>
              <a:t>annual healthcare expenditures by type of </a:t>
            </a:r>
            <a:r>
              <a:rPr lang="en-US" sz="1800" dirty="0" smtClean="0"/>
              <a:t>care</a:t>
            </a:r>
          </a:p>
          <a:p>
            <a:pPr lvl="2"/>
            <a:r>
              <a:rPr lang="en-US" sz="1800" dirty="0" smtClean="0"/>
              <a:t>payment </a:t>
            </a:r>
            <a:r>
              <a:rPr lang="en-US" sz="1800" dirty="0"/>
              <a:t>source, and type of provider </a:t>
            </a:r>
            <a:r>
              <a:rPr lang="en-US" sz="1800" dirty="0" smtClean="0"/>
              <a:t>seen</a:t>
            </a:r>
          </a:p>
          <a:p>
            <a:pPr lvl="2"/>
            <a:r>
              <a:rPr lang="en-US" sz="1800" dirty="0" smtClean="0"/>
              <a:t>annual </a:t>
            </a:r>
            <a:r>
              <a:rPr lang="en-US" sz="1800" dirty="0"/>
              <a:t>and monthly health insurance type </a:t>
            </a:r>
            <a:r>
              <a:rPr lang="en-US" sz="1800" dirty="0" smtClean="0"/>
              <a:t>indicators</a:t>
            </a:r>
          </a:p>
          <a:p>
            <a:pPr lvl="2"/>
            <a:r>
              <a:rPr lang="en-US" sz="1800" dirty="0" smtClean="0"/>
              <a:t>health </a:t>
            </a:r>
            <a:r>
              <a:rPr lang="en-US" sz="1800" dirty="0"/>
              <a:t>conditions, healthcare access and </a:t>
            </a:r>
            <a:r>
              <a:rPr lang="en-US" sz="1800" dirty="0" smtClean="0"/>
              <a:t>utilization</a:t>
            </a:r>
          </a:p>
          <a:p>
            <a:pPr lvl="2"/>
            <a:r>
              <a:rPr lang="en-US" sz="1800" dirty="0" smtClean="0"/>
              <a:t>quality </a:t>
            </a:r>
            <a:r>
              <a:rPr lang="en-US" sz="1800" dirty="0"/>
              <a:t>of care, patient satisfaction, and </a:t>
            </a:r>
            <a:r>
              <a:rPr lang="en-US" sz="1800" dirty="0" smtClean="0"/>
              <a:t>demographics</a:t>
            </a:r>
          </a:p>
          <a:p>
            <a:pPr marL="0" indent="0">
              <a:buNone/>
            </a:pPr>
            <a:r>
              <a:rPr lang="en-US" sz="1800" dirty="0">
                <a:hlinkClick r:id="rId2"/>
              </a:rPr>
              <a:t>https://</a:t>
            </a:r>
            <a:r>
              <a:rPr lang="en-US" sz="1800" dirty="0" smtClean="0">
                <a:hlinkClick r:id="rId2"/>
              </a:rPr>
              <a:t>meps.ahrq.gov/mepsweb/data_stats/download_data_files_detail.jsp?cboPufNumber=HC-201</a:t>
            </a:r>
            <a:endParaRPr lang="en-US" sz="1800" dirty="0" smtClean="0"/>
          </a:p>
          <a:p>
            <a:pPr marL="0" indent="0">
              <a:buNone/>
            </a:pPr>
            <a:endParaRPr lang="en-US" sz="1800" dirty="0" smtClean="0"/>
          </a:p>
          <a:p>
            <a:r>
              <a:rPr lang="en-US" sz="1800" dirty="0" smtClean="0"/>
              <a:t>(For example) The 2017 Full-Year Consolidated File contains a </a:t>
            </a:r>
            <a:r>
              <a:rPr lang="en-US" sz="1800" dirty="0"/>
              <a:t>total of 31,880 persons </a:t>
            </a:r>
            <a:r>
              <a:rPr lang="en-US" sz="1800" dirty="0" smtClean="0"/>
              <a:t>who were </a:t>
            </a:r>
            <a:r>
              <a:rPr lang="en-US" sz="1800" dirty="0"/>
              <a:t>part of one of the two MEPS panels for whom data were collected in </a:t>
            </a:r>
            <a:r>
              <a:rPr lang="en-US" sz="1800" dirty="0" smtClean="0"/>
              <a:t>that year:</a:t>
            </a:r>
          </a:p>
          <a:p>
            <a:pPr lvl="2"/>
            <a:r>
              <a:rPr lang="en-US" sz="1800" dirty="0"/>
              <a:t>2017 portion of Round 3, Rounds 4 and 5 for Panel 21</a:t>
            </a:r>
          </a:p>
          <a:p>
            <a:pPr lvl="2"/>
            <a:r>
              <a:rPr lang="en-US" sz="1800" dirty="0"/>
              <a:t>Rounds 1, 2 and the 2017 portion of Round 3 for Panel 22</a:t>
            </a:r>
          </a:p>
          <a:p>
            <a:pPr marL="685800" lvl="2" indent="0">
              <a:buNone/>
            </a:pPr>
            <a:endParaRPr lang="en-US" sz="1800" dirty="0"/>
          </a:p>
          <a:p>
            <a:endParaRPr lang="en-US" dirty="0"/>
          </a:p>
        </p:txBody>
      </p:sp>
    </p:spTree>
    <p:extLst>
      <p:ext uri="{BB962C8B-B14F-4D97-AF65-F5344CB8AC3E}">
        <p14:creationId xmlns:p14="http://schemas.microsoft.com/office/powerpoint/2010/main" val="429413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 SURVEYMEANS</a:t>
            </a:r>
            <a:endParaRPr lang="en-US" dirty="0"/>
          </a:p>
        </p:txBody>
      </p:sp>
      <p:sp>
        <p:nvSpPr>
          <p:cNvPr id="3" name="Content Placeholder 2"/>
          <p:cNvSpPr>
            <a:spLocks noGrp="1"/>
          </p:cNvSpPr>
          <p:nvPr>
            <p:ph idx="1"/>
          </p:nvPr>
        </p:nvSpPr>
        <p:spPr>
          <a:xfrm>
            <a:off x="457200" y="1447800"/>
            <a:ext cx="8229600" cy="4952999"/>
          </a:xfrm>
        </p:spPr>
        <p:txBody>
          <a:bodyPr>
            <a:noAutofit/>
          </a:bodyPr>
          <a:lstStyle/>
          <a:p>
            <a:r>
              <a:rPr lang="en-US" sz="1600" dirty="0"/>
              <a:t>The MEPS-HC uses  sample design features including </a:t>
            </a:r>
            <a:r>
              <a:rPr lang="en-US" sz="1600" dirty="0" smtClean="0"/>
              <a:t>stratification, clustering, and oversampling.</a:t>
            </a:r>
          </a:p>
          <a:p>
            <a:r>
              <a:rPr lang="en-US" sz="1600" dirty="0" smtClean="0"/>
              <a:t>Due </a:t>
            </a:r>
            <a:r>
              <a:rPr lang="en-US" sz="1600" dirty="0"/>
              <a:t>to complexities in the MEPS-HC  sample designs (</a:t>
            </a:r>
            <a:r>
              <a:rPr lang="en-US" sz="1600" u="sng" dirty="0">
                <a:hlinkClick r:id="rId2"/>
              </a:rPr>
              <a:t>https://meps.ahrq.gov/data_files/publications/mr33/mr33.shtml</a:t>
            </a:r>
            <a:r>
              <a:rPr lang="en-US" sz="1600" dirty="0"/>
              <a:t>), we must specify the survey weight and design characteristics in PROC SURVEYMEANS step when estimating the parameter </a:t>
            </a:r>
            <a:r>
              <a:rPr lang="en-US" sz="1600" dirty="0" smtClean="0"/>
              <a:t>for </a:t>
            </a:r>
            <a:r>
              <a:rPr lang="en-US" sz="1600" dirty="0"/>
              <a:t>the U.S. civilian noninstitutionalized population</a:t>
            </a:r>
            <a:r>
              <a:rPr lang="en-US" sz="1600" dirty="0" smtClean="0"/>
              <a:t>.</a:t>
            </a:r>
          </a:p>
          <a:p>
            <a:r>
              <a:rPr lang="en-US" sz="1600" dirty="0" smtClean="0"/>
              <a:t>The following is an example SAS program.</a:t>
            </a:r>
          </a:p>
          <a:p>
            <a:pPr marL="0" indent="0">
              <a:buNone/>
            </a:pPr>
            <a:r>
              <a:rPr lang="en-US" sz="1600" dirty="0"/>
              <a:t> </a:t>
            </a:r>
            <a:r>
              <a:rPr lang="en-US" sz="1600" dirty="0" smtClean="0"/>
              <a:t>(SAS/STAT</a:t>
            </a:r>
            <a:r>
              <a:rPr lang="en-US" sz="1600" dirty="0"/>
              <a:t>® 15.1 User’s Guide Introduction to Survey Sampling and Analysis </a:t>
            </a:r>
            <a:r>
              <a:rPr lang="en-US" sz="1600" dirty="0" smtClean="0"/>
              <a:t>Procedures </a:t>
            </a:r>
            <a:r>
              <a:rPr lang="en-US" sz="1600" dirty="0" smtClean="0">
                <a:hlinkClick r:id="rId3"/>
              </a:rPr>
              <a:t>https</a:t>
            </a:r>
            <a:r>
              <a:rPr lang="en-US" sz="1600" dirty="0">
                <a:hlinkClick r:id="rId3"/>
              </a:rPr>
              <a:t>://</a:t>
            </a:r>
            <a:r>
              <a:rPr lang="en-US" sz="1600" dirty="0" smtClean="0">
                <a:hlinkClick r:id="rId3"/>
              </a:rPr>
              <a:t>support.sas.com/documentation/onlinedoc/stat/151/introsamp.pdf</a:t>
            </a:r>
            <a:r>
              <a:rPr lang="en-US" sz="1600" dirty="0" smtClean="0"/>
              <a:t>)</a:t>
            </a:r>
            <a:endParaRPr lang="en-US" sz="1600" dirty="0"/>
          </a:p>
          <a:p>
            <a:pPr marL="0" indent="0">
              <a:buNone/>
            </a:pPr>
            <a:r>
              <a:rPr lang="en-US" sz="1600" dirty="0" smtClean="0"/>
              <a:t>PROC </a:t>
            </a:r>
            <a:r>
              <a:rPr lang="en-US" sz="1600" dirty="0"/>
              <a:t>SURVEYMEANS </a:t>
            </a:r>
            <a:r>
              <a:rPr lang="en-US" sz="1600" dirty="0" smtClean="0"/>
              <a:t>DATA=WORK.PUF201;</a:t>
            </a:r>
            <a:endParaRPr lang="en-US" sz="1600" dirty="0"/>
          </a:p>
          <a:p>
            <a:pPr marL="0" indent="0">
              <a:buNone/>
            </a:pPr>
            <a:r>
              <a:rPr lang="en-US" sz="1600" dirty="0"/>
              <a:t>	VAR  </a:t>
            </a:r>
            <a:r>
              <a:rPr lang="en-US" sz="1600" dirty="0" smtClean="0"/>
              <a:t>TOTEXP </a:t>
            </a:r>
            <a:r>
              <a:rPr lang="en-US" sz="1600" dirty="0"/>
              <a:t>;</a:t>
            </a:r>
          </a:p>
          <a:p>
            <a:pPr marL="0" indent="0">
              <a:buNone/>
            </a:pPr>
            <a:r>
              <a:rPr lang="en-US" sz="1600" dirty="0" smtClean="0"/>
              <a:t>                STRATUM </a:t>
            </a:r>
            <a:r>
              <a:rPr lang="en-US" sz="1600" dirty="0"/>
              <a:t>VARSTR;</a:t>
            </a:r>
          </a:p>
          <a:p>
            <a:pPr marL="0" indent="0">
              <a:buNone/>
            </a:pPr>
            <a:r>
              <a:rPr lang="en-US" sz="1600" dirty="0"/>
              <a:t>	CLUSTER VARPSU;</a:t>
            </a:r>
          </a:p>
          <a:p>
            <a:pPr marL="0" indent="0">
              <a:buNone/>
            </a:pPr>
            <a:r>
              <a:rPr lang="en-US" sz="1600" dirty="0"/>
              <a:t>	WEIGHT PERWT17F;</a:t>
            </a:r>
          </a:p>
          <a:p>
            <a:pPr marL="0" indent="0">
              <a:buNone/>
            </a:pPr>
            <a:r>
              <a:rPr lang="en-US" sz="1600" dirty="0"/>
              <a:t>	</a:t>
            </a:r>
            <a:r>
              <a:rPr lang="en-US" sz="1600" dirty="0" smtClean="0"/>
              <a:t>RUN;</a:t>
            </a:r>
          </a:p>
          <a:p>
            <a:pPr marL="0" indent="0">
              <a:buNone/>
            </a:pPr>
            <a:r>
              <a:rPr lang="en-US" sz="1600" b="1" dirty="0" smtClean="0"/>
              <a:t>Notes: If you do not specify statistic-keywords in the PROC </a:t>
            </a:r>
            <a:r>
              <a:rPr lang="en-US" sz="1600" b="1" dirty="0"/>
              <a:t>SURVEYMEANS </a:t>
            </a:r>
            <a:r>
              <a:rPr lang="en-US" sz="1600" b="1" dirty="0" smtClean="0"/>
              <a:t>statement, it computes </a:t>
            </a:r>
            <a:r>
              <a:rPr lang="en-US" sz="1600" b="1" dirty="0"/>
              <a:t>the NOBS, MEANS, STDERR, and CLM statistics by default</a:t>
            </a:r>
            <a:r>
              <a:rPr lang="en-US" sz="1600" b="1" dirty="0" smtClean="0"/>
              <a:t>. </a:t>
            </a:r>
            <a:r>
              <a:rPr lang="en-US" sz="1600" b="1" dirty="0"/>
              <a:t>When you request </a:t>
            </a:r>
            <a:r>
              <a:rPr lang="en-US" sz="1600" b="1" dirty="0" smtClean="0"/>
              <a:t>SUM (i.e., estimated population total </a:t>
            </a:r>
            <a:r>
              <a:rPr lang="en-US" sz="1600" b="1" dirty="0"/>
              <a:t>when the appropriate sampling weights are </a:t>
            </a:r>
            <a:r>
              <a:rPr lang="en-US" sz="1600" b="1" dirty="0" smtClean="0"/>
              <a:t>used), </a:t>
            </a:r>
            <a:r>
              <a:rPr lang="en-US" sz="1600" b="1" dirty="0"/>
              <a:t>the procedure computes STD by default.</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83277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 SURVEMEANS</a:t>
            </a:r>
            <a:br>
              <a:rPr lang="en-US" dirty="0" smtClean="0"/>
            </a:br>
            <a:r>
              <a:rPr lang="en-US" dirty="0" smtClean="0"/>
              <a:t>(Statements Explained)</a:t>
            </a:r>
            <a:endParaRPr lang="en-US" dirty="0"/>
          </a:p>
        </p:txBody>
      </p:sp>
      <p:sp>
        <p:nvSpPr>
          <p:cNvPr id="3" name="Content Placeholder 2"/>
          <p:cNvSpPr>
            <a:spLocks noGrp="1"/>
          </p:cNvSpPr>
          <p:nvPr>
            <p:ph idx="1"/>
          </p:nvPr>
        </p:nvSpPr>
        <p:spPr/>
        <p:txBody>
          <a:bodyPr/>
          <a:lstStyle/>
          <a:p>
            <a:pPr marL="0" indent="0">
              <a:buNone/>
            </a:pPr>
            <a:r>
              <a:rPr lang="en-US" sz="2000" dirty="0"/>
              <a:t>PROC SURVEYMEANS </a:t>
            </a:r>
            <a:r>
              <a:rPr lang="en-US" sz="2000" dirty="0" smtClean="0"/>
              <a:t>DATA=WORK.PUF201;</a:t>
            </a:r>
          </a:p>
          <a:p>
            <a:pPr marL="0" indent="0">
              <a:buNone/>
            </a:pPr>
            <a:r>
              <a:rPr lang="en-US" sz="2000" dirty="0"/>
              <a:t> </a:t>
            </a:r>
            <a:r>
              <a:rPr lang="en-US" sz="2000" dirty="0" smtClean="0"/>
              <a:t>            </a:t>
            </a:r>
            <a:r>
              <a:rPr lang="en-US" sz="2000" dirty="0"/>
              <a:t>VAR  </a:t>
            </a:r>
            <a:r>
              <a:rPr lang="en-US" sz="2000" dirty="0" smtClean="0"/>
              <a:t>TOTEXP </a:t>
            </a:r>
            <a:r>
              <a:rPr lang="en-US" sz="2000" dirty="0"/>
              <a:t>;</a:t>
            </a:r>
          </a:p>
          <a:p>
            <a:pPr marL="0" indent="0">
              <a:buNone/>
            </a:pPr>
            <a:r>
              <a:rPr lang="en-US" sz="2000" dirty="0"/>
              <a:t>	STRATUM VARSTR;</a:t>
            </a:r>
          </a:p>
          <a:p>
            <a:pPr marL="0" indent="0">
              <a:buNone/>
            </a:pPr>
            <a:r>
              <a:rPr lang="en-US" sz="2000" dirty="0"/>
              <a:t>	CLUSTER VARPSU;</a:t>
            </a:r>
          </a:p>
          <a:p>
            <a:pPr marL="0" indent="0">
              <a:buNone/>
            </a:pPr>
            <a:r>
              <a:rPr lang="en-US" sz="2000" dirty="0"/>
              <a:t>	WEIGHT PERWT17F;</a:t>
            </a:r>
          </a:p>
          <a:p>
            <a:pPr marL="0" indent="0">
              <a:buNone/>
            </a:pPr>
            <a:r>
              <a:rPr lang="en-US" sz="2000" dirty="0" smtClean="0"/>
              <a:t>RUN;</a:t>
            </a:r>
          </a:p>
          <a:p>
            <a:pPr marL="0" indent="0">
              <a:buNone/>
            </a:pPr>
            <a:r>
              <a:rPr lang="en-US" sz="2000" b="1" dirty="0" smtClean="0"/>
              <a:t>VAR </a:t>
            </a:r>
            <a:r>
              <a:rPr lang="en-US" sz="2000" dirty="0" smtClean="0"/>
              <a:t>identifies the variable to be analyzed.</a:t>
            </a:r>
          </a:p>
          <a:p>
            <a:pPr marL="0" indent="0">
              <a:buNone/>
            </a:pPr>
            <a:r>
              <a:rPr lang="en-US" sz="2000" b="1" dirty="0" smtClean="0"/>
              <a:t>STRATUM </a:t>
            </a:r>
            <a:r>
              <a:rPr lang="en-US" sz="2000" dirty="0" smtClean="0"/>
              <a:t>lists the variable that form the strata.</a:t>
            </a:r>
          </a:p>
          <a:p>
            <a:pPr marL="0" indent="0">
              <a:buNone/>
            </a:pPr>
            <a:r>
              <a:rPr lang="en-US" sz="2000" b="1" dirty="0" smtClean="0"/>
              <a:t>CLUSTER</a:t>
            </a:r>
            <a:r>
              <a:rPr lang="en-US" sz="2000" dirty="0" smtClean="0"/>
              <a:t> specifies the cluster identification variable.</a:t>
            </a:r>
          </a:p>
          <a:p>
            <a:pPr marL="0" indent="0">
              <a:buNone/>
            </a:pPr>
            <a:r>
              <a:rPr lang="en-US" sz="2000" b="1" dirty="0" smtClean="0"/>
              <a:t>WEIGHT</a:t>
            </a:r>
            <a:r>
              <a:rPr lang="en-US" sz="2000" dirty="0" smtClean="0"/>
              <a:t> names the sampling weight variable.</a:t>
            </a:r>
            <a:endParaRPr lang="en-US" sz="2000" dirty="0"/>
          </a:p>
          <a:p>
            <a:endParaRPr lang="en-US" dirty="0"/>
          </a:p>
        </p:txBody>
      </p:sp>
    </p:spTree>
    <p:extLst>
      <p:ext uri="{BB962C8B-B14F-4D97-AF65-F5344CB8AC3E}">
        <p14:creationId xmlns:p14="http://schemas.microsoft.com/office/powerpoint/2010/main" val="203906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6896100" cy="990600"/>
          </a:xfrm>
        </p:spPr>
        <p:txBody>
          <a:bodyPr>
            <a:noAutofit/>
          </a:bodyPr>
          <a:lstStyle/>
          <a:p>
            <a:r>
              <a:rPr lang="en-US" sz="2400" dirty="0" smtClean="0"/>
              <a:t>PROC SURVEYMEANS</a:t>
            </a:r>
            <a:br>
              <a:rPr lang="en-US" sz="2400" dirty="0" smtClean="0"/>
            </a:br>
            <a:r>
              <a:rPr lang="en-US" sz="2400" dirty="0" smtClean="0"/>
              <a:t>(DOMAIN Statement Explained– Exercise 1)</a:t>
            </a:r>
            <a:endParaRPr lang="en-US" sz="2400" dirty="0"/>
          </a:p>
        </p:txBody>
      </p:sp>
      <p:sp>
        <p:nvSpPr>
          <p:cNvPr id="3" name="Content Placeholder 2"/>
          <p:cNvSpPr>
            <a:spLocks noGrp="1"/>
          </p:cNvSpPr>
          <p:nvPr>
            <p:ph idx="1"/>
          </p:nvPr>
        </p:nvSpPr>
        <p:spPr>
          <a:xfrm>
            <a:off x="457200" y="1646237"/>
            <a:ext cx="8077200" cy="4525963"/>
          </a:xfrm>
        </p:spPr>
        <p:txBody>
          <a:bodyPr>
            <a:normAutofit/>
          </a:bodyPr>
          <a:lstStyle/>
          <a:p>
            <a:pPr marL="0" indent="0">
              <a:buNone/>
            </a:pPr>
            <a:r>
              <a:rPr lang="en-US" sz="1800" dirty="0"/>
              <a:t>ODS EXCLUDE STATISTICS; /* Not to generate output for the overall </a:t>
            </a:r>
            <a:r>
              <a:rPr lang="en-US" sz="1800" dirty="0" smtClean="0"/>
              <a:t>           population </a:t>
            </a:r>
            <a:r>
              <a:rPr lang="en-US" sz="1800" dirty="0"/>
              <a:t>*/</a:t>
            </a:r>
          </a:p>
          <a:p>
            <a:pPr marL="0" indent="0">
              <a:buNone/>
            </a:pPr>
            <a:r>
              <a:rPr lang="en-US" sz="1800" dirty="0"/>
              <a:t>PROC SURVEYMEANS DATA= </a:t>
            </a:r>
            <a:r>
              <a:rPr lang="en-US" sz="1800" dirty="0" smtClean="0"/>
              <a:t>WORK.PUF201 </a:t>
            </a:r>
            <a:r>
              <a:rPr lang="en-US" sz="1800" dirty="0"/>
              <a:t>;</a:t>
            </a:r>
          </a:p>
          <a:p>
            <a:pPr marL="0" indent="0">
              <a:buNone/>
            </a:pPr>
            <a:r>
              <a:rPr lang="en-US" sz="1800" dirty="0" smtClean="0"/>
              <a:t>               VAR  TOTEXP;</a:t>
            </a:r>
            <a:endParaRPr lang="en-US" sz="1800" dirty="0"/>
          </a:p>
          <a:p>
            <a:pPr marL="0" indent="0">
              <a:buNone/>
            </a:pPr>
            <a:r>
              <a:rPr lang="en-US" sz="1800" dirty="0"/>
              <a:t>	STRATUM VARSTR ;</a:t>
            </a:r>
          </a:p>
          <a:p>
            <a:pPr marL="0" indent="0">
              <a:buNone/>
            </a:pPr>
            <a:r>
              <a:rPr lang="en-US" sz="1800" dirty="0"/>
              <a:t>	CLUSTER VARPSU ;</a:t>
            </a:r>
          </a:p>
          <a:p>
            <a:pPr marL="0" indent="0">
              <a:buNone/>
            </a:pPr>
            <a:r>
              <a:rPr lang="en-US" sz="1800" dirty="0"/>
              <a:t>	WEIGHT  PERWT17F ;	</a:t>
            </a:r>
          </a:p>
          <a:p>
            <a:pPr marL="0" indent="0">
              <a:buNone/>
            </a:pPr>
            <a:r>
              <a:rPr lang="en-US" sz="1800" dirty="0"/>
              <a:t>	DOMAIN X_ANYSVCE('1')  </a:t>
            </a:r>
            <a:r>
              <a:rPr lang="en-US" sz="1800" b="1" dirty="0"/>
              <a:t>X_ANYSVCE('1')*AGECAT </a:t>
            </a:r>
            <a:r>
              <a:rPr lang="en-US" sz="1800" dirty="0"/>
              <a:t>;</a:t>
            </a:r>
          </a:p>
          <a:p>
            <a:pPr marL="0" indent="0">
              <a:buNone/>
            </a:pPr>
            <a:r>
              <a:rPr lang="en-US" sz="1800" dirty="0"/>
              <a:t>	FORMAT  AGECAT </a:t>
            </a:r>
            <a:r>
              <a:rPr lang="en-US" sz="1800" dirty="0" err="1"/>
              <a:t>agecat</a:t>
            </a:r>
            <a:r>
              <a:rPr lang="en-US" sz="1800" dirty="0"/>
              <a:t>.;</a:t>
            </a:r>
          </a:p>
          <a:p>
            <a:pPr marL="0" indent="0">
              <a:buNone/>
            </a:pPr>
            <a:r>
              <a:rPr lang="en-US" sz="1800" dirty="0"/>
              <a:t>RUN</a:t>
            </a:r>
            <a:r>
              <a:rPr lang="en-US" sz="1800" dirty="0" smtClean="0"/>
              <a:t>;</a:t>
            </a:r>
          </a:p>
          <a:p>
            <a:pPr marL="0" indent="0">
              <a:buNone/>
            </a:pPr>
            <a:endParaRPr lang="en-US" sz="1800" dirty="0"/>
          </a:p>
          <a:p>
            <a:pPr marL="0" indent="0">
              <a:spcBef>
                <a:spcPts val="0"/>
              </a:spcBef>
              <a:buNone/>
            </a:pPr>
            <a:r>
              <a:rPr lang="en-US" sz="1800" b="1" dirty="0" smtClean="0"/>
              <a:t>Example on Domain Specs: </a:t>
            </a:r>
            <a:r>
              <a:rPr lang="en-US" sz="1800" b="1" dirty="0"/>
              <a:t>The specification X_ANYSVCE('1</a:t>
            </a:r>
            <a:r>
              <a:rPr lang="en-US" sz="1800" b="1" dirty="0" smtClean="0"/>
              <a:t>')*</a:t>
            </a:r>
            <a:r>
              <a:rPr lang="en-US" sz="1800" b="1" dirty="0"/>
              <a:t>AGECAT indicates that only the results associated with X_ANYSVCE=1 (subpopulation) </a:t>
            </a:r>
            <a:r>
              <a:rPr lang="en-US" sz="1800" b="1" dirty="0" smtClean="0"/>
              <a:t>for </a:t>
            </a:r>
            <a:r>
              <a:rPr lang="en-US" sz="1800" b="1" dirty="0"/>
              <a:t>each category of AGECAT are </a:t>
            </a:r>
            <a:r>
              <a:rPr lang="en-US" sz="1800" b="1" dirty="0" smtClean="0"/>
              <a:t>of interest here.</a:t>
            </a:r>
            <a:endParaRPr lang="en-US" sz="1800" b="1" dirty="0"/>
          </a:p>
          <a:p>
            <a:pPr marL="0" indent="0">
              <a:buNone/>
            </a:pPr>
            <a:endParaRPr lang="en-US" sz="1600" dirty="0"/>
          </a:p>
        </p:txBody>
      </p:sp>
    </p:spTree>
    <p:extLst>
      <p:ext uri="{BB962C8B-B14F-4D97-AF65-F5344CB8AC3E}">
        <p14:creationId xmlns:p14="http://schemas.microsoft.com/office/powerpoint/2010/main" val="108206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TotalTime>
  <Words>1264</Words>
  <Application>Microsoft Office PowerPoint</Application>
  <PresentationFormat>On-screen Show (4:3)</PresentationFormat>
  <Paragraphs>143</Paragraphs>
  <Slides>15</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Calibri</vt:lpstr>
      <vt:lpstr>Office Theme</vt:lpstr>
      <vt:lpstr>Custom Design</vt:lpstr>
      <vt:lpstr>Analyzing MEPS-HC Data with  SAS® 9.4M6 </vt:lpstr>
      <vt:lpstr>SAS® Steps</vt:lpstr>
      <vt:lpstr>MEPS-HC SAS Transport Files on the Web</vt:lpstr>
      <vt:lpstr>Downloading MEPS-HC Data from the Web</vt:lpstr>
      <vt:lpstr>Exercise 1</vt:lpstr>
      <vt:lpstr>MEPS Full-Year Consolidated File (Exercises 1, 2 &amp; 3)</vt:lpstr>
      <vt:lpstr>PROC SURVEYMEANS</vt:lpstr>
      <vt:lpstr>PROC SURVEMEANS (Statements Explained)</vt:lpstr>
      <vt:lpstr>PROC SURVEYMEANS (DOMAIN Statement Explained– Exercise 1)</vt:lpstr>
      <vt:lpstr>Exercise 2</vt:lpstr>
      <vt:lpstr>MEPS Prescribed Medicines File (Exercise 2)</vt:lpstr>
      <vt:lpstr>Exercise 3</vt:lpstr>
      <vt:lpstr>Exercise 4</vt:lpstr>
      <vt:lpstr>MEPS Longitudinal File (Panel 21 as an Example)  - Exercise  4</vt:lpstr>
      <vt:lpstr>PROC SURVEYMEANS (CLASS Statement Explained – Exercise 4)</vt:lpstr>
    </vt:vector>
  </TitlesOfParts>
  <Company>DHHS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DHHS</dc:creator>
  <cp:lastModifiedBy>Pradip Muhuri</cp:lastModifiedBy>
  <cp:revision>146</cp:revision>
  <dcterms:created xsi:type="dcterms:W3CDTF">2013-09-03T18:05:51Z</dcterms:created>
  <dcterms:modified xsi:type="dcterms:W3CDTF">2020-04-11T01:01:15Z</dcterms:modified>
</cp:coreProperties>
</file>