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0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BBD4-0E6A-4FB6-A542-E7A7F7948E8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1356-886E-4BE3-8C7C-9AF5495A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Friendly Load</a:t>
            </a:r>
            <a:br>
              <a:rPr lang="en-US" dirty="0" smtClean="0"/>
            </a:b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1336"/>
            <a:ext cx="9144000" cy="1376464"/>
          </a:xfrm>
        </p:spPr>
        <p:txBody>
          <a:bodyPr/>
          <a:lstStyle/>
          <a:p>
            <a:r>
              <a:rPr lang="en-US" dirty="0" smtClean="0"/>
              <a:t>Simple Web Based load generator</a:t>
            </a:r>
          </a:p>
          <a:p>
            <a:endParaRPr lang="en-US" dirty="0"/>
          </a:p>
          <a:p>
            <a:pPr algn="r"/>
            <a:r>
              <a:rPr lang="en-US" dirty="0" smtClean="0"/>
              <a:t>Architect: Sal </a:t>
            </a:r>
            <a:r>
              <a:rPr lang="en-US" dirty="0" err="1" smtClean="0"/>
              <a:t>Carceller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75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 web based load generator?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213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Traditional load generation tools and agents are installed into the operating system (OS).</a:t>
            </a:r>
          </a:p>
          <a:p>
            <a:r>
              <a:rPr lang="en-US" dirty="0" smtClean="0"/>
              <a:t>Often in Cloud environments you can’t obtain an OS</a:t>
            </a:r>
          </a:p>
          <a:p>
            <a:pPr lvl="1"/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 does allow OS access</a:t>
            </a:r>
          </a:p>
          <a:p>
            <a:pPr lvl="1"/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 does not let you get at the OS</a:t>
            </a:r>
          </a:p>
          <a:p>
            <a:r>
              <a:rPr lang="en-US" dirty="0" smtClean="0"/>
              <a:t>If we could build a Load Generator as a simple Web App then we could run it in any simple web server, could run in:</a:t>
            </a:r>
          </a:p>
          <a:p>
            <a:pPr lvl="1"/>
            <a:r>
              <a:rPr lang="en-US" dirty="0" smtClean="0"/>
              <a:t>Tomcat</a:t>
            </a:r>
          </a:p>
          <a:p>
            <a:pPr lvl="1"/>
            <a:r>
              <a:rPr lang="en-US" dirty="0" smtClean="0"/>
              <a:t>Liberty</a:t>
            </a:r>
          </a:p>
          <a:p>
            <a:pPr lvl="1"/>
            <a:r>
              <a:rPr lang="en-US" dirty="0" smtClean="0"/>
              <a:t>WAS</a:t>
            </a:r>
          </a:p>
          <a:p>
            <a:pPr lvl="1"/>
            <a:r>
              <a:rPr lang="en-US" dirty="0" err="1" smtClean="0"/>
              <a:t>Weblogic</a:t>
            </a:r>
            <a:endParaRPr lang="en-US" dirty="0" smtClean="0"/>
          </a:p>
          <a:p>
            <a:pPr lvl="1"/>
            <a:r>
              <a:rPr lang="en-US" dirty="0" err="1" smtClean="0"/>
              <a:t>JBoss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389"/>
            <a:ext cx="10515600" cy="773011"/>
          </a:xfrm>
        </p:spPr>
        <p:txBody>
          <a:bodyPr/>
          <a:lstStyle/>
          <a:p>
            <a:r>
              <a:rPr lang="en-US" dirty="0" smtClean="0"/>
              <a:t>Basic design ideas for the Web Load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136"/>
            <a:ext cx="10515600" cy="5038827"/>
          </a:xfrm>
        </p:spPr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Built in Java</a:t>
            </a:r>
          </a:p>
          <a:p>
            <a:pPr lvl="1"/>
            <a:r>
              <a:rPr lang="en-US" dirty="0" smtClean="0"/>
              <a:t>Must be multi-threaded to allow for many web users</a:t>
            </a:r>
          </a:p>
          <a:p>
            <a:pPr lvl="1"/>
            <a:r>
              <a:rPr lang="en-US" dirty="0" smtClean="0"/>
              <a:t>Use only basic java classes such as </a:t>
            </a:r>
            <a:r>
              <a:rPr lang="en-US" dirty="0" err="1" smtClean="0"/>
              <a:t>java.lang</a:t>
            </a:r>
            <a:r>
              <a:rPr lang="en-US" dirty="0" smtClean="0"/>
              <a:t>, java.io, java.net, …</a:t>
            </a:r>
          </a:p>
          <a:p>
            <a:pPr lvl="1"/>
            <a:r>
              <a:rPr lang="en-US" dirty="0" smtClean="0"/>
              <a:t>Easily configure the web workload to be executed as a sequence of HTTP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Support session persistence</a:t>
            </a:r>
          </a:p>
          <a:p>
            <a:pPr lvl="1"/>
            <a:r>
              <a:rPr lang="en-US" dirty="0" smtClean="0"/>
              <a:t>Interact with the Workload engine via:</a:t>
            </a:r>
          </a:p>
          <a:p>
            <a:pPr lvl="2"/>
            <a:r>
              <a:rPr lang="en-US" dirty="0" smtClean="0"/>
              <a:t>Simple front-end Web Application to interact with the workload engine</a:t>
            </a:r>
          </a:p>
          <a:p>
            <a:pPr lvl="2"/>
            <a:r>
              <a:rPr lang="en-US" dirty="0" smtClean="0"/>
              <a:t>In addition allow for simple java main(), so it can be run on an OS as a java standalone</a:t>
            </a:r>
          </a:p>
          <a:p>
            <a:r>
              <a:rPr lang="en-US" dirty="0" smtClean="0"/>
              <a:t>Packaging:</a:t>
            </a:r>
          </a:p>
          <a:p>
            <a:pPr lvl="1"/>
            <a:r>
              <a:rPr lang="en-US" dirty="0" smtClean="0"/>
              <a:t>Distributed as a simple WAR file</a:t>
            </a:r>
          </a:p>
          <a:p>
            <a:pPr lvl="1"/>
            <a:r>
              <a:rPr lang="en-US" dirty="0" smtClean="0"/>
              <a:t>Distributed as a simple java JAR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552" y="66739"/>
            <a:ext cx="3772733" cy="78273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 diagram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01750" y="1185778"/>
            <a:ext cx="2471057" cy="5466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Interaction </a:t>
            </a:r>
            <a:r>
              <a:rPr lang="en-US" sz="1600" dirty="0" err="1" smtClean="0"/>
              <a:t>CmdServlet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888280" y="356380"/>
            <a:ext cx="919957" cy="71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HTML</a:t>
            </a:r>
          </a:p>
          <a:p>
            <a:pPr algn="ctr"/>
            <a:r>
              <a:rPr lang="en-US" sz="1600" dirty="0" smtClean="0"/>
              <a:t>&amp;</a:t>
            </a:r>
          </a:p>
          <a:p>
            <a:pPr algn="ctr"/>
            <a:r>
              <a:rPr lang="en-US" sz="1600" dirty="0" smtClean="0"/>
              <a:t>JSPs</a:t>
            </a:r>
            <a:endParaRPr lang="en-US" sz="1600" dirty="0"/>
          </a:p>
        </p:txBody>
      </p:sp>
      <p:cxnSp>
        <p:nvCxnSpPr>
          <p:cNvPr id="7" name="Curved Connector 6"/>
          <p:cNvCxnSpPr>
            <a:stCxn id="5" idx="1"/>
            <a:endCxn id="4" idx="0"/>
          </p:cNvCxnSpPr>
          <p:nvPr/>
        </p:nvCxnSpPr>
        <p:spPr>
          <a:xfrm rot="10800000" flipV="1">
            <a:off x="5137280" y="711788"/>
            <a:ext cx="751001" cy="473990"/>
          </a:xfrm>
          <a:prstGeom prst="curvedConnector2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13051" y="2231567"/>
            <a:ext cx="7283984" cy="4365176"/>
            <a:chOff x="805542" y="2231567"/>
            <a:chExt cx="10189028" cy="4365176"/>
          </a:xfrm>
        </p:grpSpPr>
        <p:sp>
          <p:nvSpPr>
            <p:cNvPr id="10" name="Rectangle 9"/>
            <p:cNvSpPr/>
            <p:nvPr/>
          </p:nvSpPr>
          <p:spPr>
            <a:xfrm>
              <a:off x="805542" y="2231571"/>
              <a:ext cx="10189028" cy="436517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5543" y="2231567"/>
              <a:ext cx="1219478" cy="304804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 JAR</a:t>
              </a:r>
              <a:endParaRPr lang="en-US" sz="1400" dirty="0">
                <a:noFill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765036" y="3144417"/>
            <a:ext cx="3049555" cy="2836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Workload Engine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2"/>
            <a:endCxn id="13" idx="0"/>
          </p:cNvCxnSpPr>
          <p:nvPr/>
        </p:nvCxnSpPr>
        <p:spPr>
          <a:xfrm rot="5400000">
            <a:off x="3507529" y="1514666"/>
            <a:ext cx="1412037" cy="1847465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960980" y="3817771"/>
            <a:ext cx="2351315" cy="20138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600" dirty="0" smtClean="0"/>
              <a:t>Client Thread Pool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559695" y="4764827"/>
            <a:ext cx="1251856" cy="805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400" dirty="0" smtClean="0"/>
              <a:t>Client Thread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2407295" y="4612427"/>
            <a:ext cx="1251856" cy="805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400" dirty="0" smtClean="0"/>
              <a:t>Client Thread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2254895" y="4460027"/>
            <a:ext cx="1251856" cy="805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400" dirty="0" smtClean="0"/>
              <a:t>Client Thread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102495" y="4307627"/>
            <a:ext cx="1251856" cy="805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400" dirty="0" smtClean="0"/>
              <a:t>Client Thread</a:t>
            </a:r>
          </a:p>
          <a:p>
            <a:pPr algn="ctr"/>
            <a:endParaRPr lang="en-US" sz="1400" dirty="0" smtClean="0"/>
          </a:p>
          <a:p>
            <a:r>
              <a:rPr lang="en-US" sz="900" dirty="0" smtClean="0"/>
              <a:t>Invokes WL in a loop</a:t>
            </a:r>
            <a:endParaRPr lang="en-US" sz="900" dirty="0"/>
          </a:p>
        </p:txBody>
      </p:sp>
      <p:sp>
        <p:nvSpPr>
          <p:cNvPr id="27" name="Can 26"/>
          <p:cNvSpPr/>
          <p:nvPr/>
        </p:nvSpPr>
        <p:spPr>
          <a:xfrm>
            <a:off x="7776946" y="67124"/>
            <a:ext cx="4306189" cy="2004263"/>
          </a:xfrm>
          <a:prstGeom prst="can">
            <a:avLst>
              <a:gd name="adj" fmla="val 183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numClients=80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uidStart=1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uidEnd=50000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host=10.84.253.226</a:t>
            </a:r>
          </a:p>
          <a:p>
            <a:r>
              <a:rPr lang="en-US" sz="800" dirty="0">
                <a:solidFill>
                  <a:schemeClr val="tx1"/>
                </a:solidFill>
              </a:rPr>
              <a:t>port=9080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url1=http://%host%:%port%/CTLBankWeb/welcome.jsp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url2=http://%host%:%port%/CTLBankWeb/App?action=login&amp;uid=%uid%&amp;passwd=password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url3=http://%host%:%port%/CTLBankWeb/App?action=acctSummary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url4=http://%host%:%port%/CTLBankWeb/App?action=Deposit&amp;amount=10&amp;accID=%uid%01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url5=http://%host%:%port%/CTLBankWeb/App?action=Withdraw&amp;amount=10&amp;accID=%uid%01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url6=http://%host%:%port%/CTLBankWeb/App?action=custProfile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url7=http://%host%:%port%/CTLBankWeb/App?action=logout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79010" y="55968"/>
            <a:ext cx="2667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engine.properties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cxnSp>
        <p:nvCxnSpPr>
          <p:cNvPr id="29" name="Curved Connector 28"/>
          <p:cNvCxnSpPr>
            <a:stCxn id="13" idx="0"/>
            <a:endCxn id="27" idx="3"/>
          </p:cNvCxnSpPr>
          <p:nvPr/>
        </p:nvCxnSpPr>
        <p:spPr>
          <a:xfrm rot="5400000" flipH="1" flipV="1">
            <a:off x="6073412" y="-712211"/>
            <a:ext cx="1073030" cy="6640227"/>
          </a:xfrm>
          <a:prstGeom prst="curvedConnector3">
            <a:avLst>
              <a:gd name="adj1" fmla="val 45084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062684" y="3144418"/>
            <a:ext cx="2136710" cy="1620410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HTTP Workload</a:t>
            </a:r>
            <a:endParaRPr lang="en-US" dirty="0"/>
          </a:p>
          <a:p>
            <a:pPr algn="ctr"/>
            <a:r>
              <a:rPr lang="en-US" sz="1000" dirty="0" smtClean="0"/>
              <a:t>(Sequence of HTTP URLs)</a:t>
            </a:r>
          </a:p>
          <a:p>
            <a:pPr algn="ctr"/>
            <a:endParaRPr lang="en-US" sz="1000" dirty="0"/>
          </a:p>
          <a:p>
            <a:r>
              <a:rPr lang="en-US" sz="1000" dirty="0" smtClean="0"/>
              <a:t>Call url1</a:t>
            </a:r>
          </a:p>
          <a:p>
            <a:r>
              <a:rPr lang="en-US" sz="1000" dirty="0" smtClean="0"/>
              <a:t>Call url2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Call </a:t>
            </a:r>
            <a:r>
              <a:rPr lang="en-US" sz="1000" dirty="0" err="1" smtClean="0"/>
              <a:t>url.x</a:t>
            </a:r>
            <a:endParaRPr lang="en-US" sz="1000" dirty="0"/>
          </a:p>
        </p:txBody>
      </p:sp>
      <p:cxnSp>
        <p:nvCxnSpPr>
          <p:cNvPr id="41" name="Curved Connector 40"/>
          <p:cNvCxnSpPr>
            <a:stCxn id="40" idx="0"/>
            <a:endCxn id="27" idx="3"/>
          </p:cNvCxnSpPr>
          <p:nvPr/>
        </p:nvCxnSpPr>
        <p:spPr>
          <a:xfrm rot="5400000" flipH="1" flipV="1">
            <a:off x="7494025" y="708402"/>
            <a:ext cx="1073031" cy="3799002"/>
          </a:xfrm>
          <a:prstGeom prst="curvedConnector3">
            <a:avLst>
              <a:gd name="adj1" fmla="val 37709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3"/>
            <a:endCxn id="40" idx="1"/>
          </p:cNvCxnSpPr>
          <p:nvPr/>
        </p:nvCxnSpPr>
        <p:spPr>
          <a:xfrm flipV="1">
            <a:off x="3354351" y="3954623"/>
            <a:ext cx="1708333" cy="75577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343553" y="2355194"/>
            <a:ext cx="1614972" cy="488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600" dirty="0" smtClean="0"/>
              <a:t>Java main()</a:t>
            </a:r>
            <a:endParaRPr lang="en-US" sz="1600" dirty="0"/>
          </a:p>
        </p:txBody>
      </p:sp>
      <p:cxnSp>
        <p:nvCxnSpPr>
          <p:cNvPr id="67" name="Curved Connector 66"/>
          <p:cNvCxnSpPr>
            <a:stCxn id="53" idx="3"/>
            <a:endCxn id="13" idx="0"/>
          </p:cNvCxnSpPr>
          <p:nvPr/>
        </p:nvCxnSpPr>
        <p:spPr>
          <a:xfrm>
            <a:off x="2958525" y="2599347"/>
            <a:ext cx="331289" cy="545070"/>
          </a:xfrm>
          <a:prstGeom prst="curvedConnector2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045821" y="4391606"/>
            <a:ext cx="1007706" cy="3110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Preserve Session Cookie(s)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058734" y="5004314"/>
            <a:ext cx="2136710" cy="976610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600" dirty="0" err="1" smtClean="0"/>
              <a:t>FriendlyURLRequest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000" dirty="0" smtClean="0"/>
              <a:t>Implements session cookie chaining to the next request</a:t>
            </a:r>
            <a:endParaRPr lang="en-US" sz="1000" dirty="0"/>
          </a:p>
        </p:txBody>
      </p:sp>
      <p:cxnSp>
        <p:nvCxnSpPr>
          <p:cNvPr id="80" name="Curved Connector 79"/>
          <p:cNvCxnSpPr>
            <a:stCxn id="40" idx="2"/>
            <a:endCxn id="79" idx="0"/>
          </p:cNvCxnSpPr>
          <p:nvPr/>
        </p:nvCxnSpPr>
        <p:spPr>
          <a:xfrm rot="5400000">
            <a:off x="6009321" y="4882596"/>
            <a:ext cx="239486" cy="395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Frame 83"/>
          <p:cNvSpPr/>
          <p:nvPr/>
        </p:nvSpPr>
        <p:spPr>
          <a:xfrm>
            <a:off x="9937103" y="5113171"/>
            <a:ext cx="2034074" cy="1558217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System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be tested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Curved Connector 84"/>
          <p:cNvCxnSpPr>
            <a:stCxn id="79" idx="3"/>
            <a:endCxn id="84" idx="1"/>
          </p:cNvCxnSpPr>
          <p:nvPr/>
        </p:nvCxnSpPr>
        <p:spPr>
          <a:xfrm>
            <a:off x="7195444" y="5492619"/>
            <a:ext cx="2741659" cy="399661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058258" y="3704248"/>
            <a:ext cx="1007706" cy="297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Generate unique User IDs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055566" y="4053560"/>
            <a:ext cx="1007706" cy="297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Replace URL Parameters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4645" y="141387"/>
            <a:ext cx="7574790" cy="6607756"/>
            <a:chOff x="805542" y="2231567"/>
            <a:chExt cx="10189028" cy="4365176"/>
          </a:xfrm>
        </p:grpSpPr>
        <p:sp>
          <p:nvSpPr>
            <p:cNvPr id="91" name="Rectangle 90"/>
            <p:cNvSpPr/>
            <p:nvPr/>
          </p:nvSpPr>
          <p:spPr>
            <a:xfrm>
              <a:off x="805542" y="2231571"/>
              <a:ext cx="10189028" cy="4365172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5543" y="2231567"/>
              <a:ext cx="1219478" cy="304804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 WAR</a:t>
              </a:r>
              <a:endParaRPr lang="en-US" sz="1400" dirty="0">
                <a:noFill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976058" y="5541075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346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Friendly Load Generator</vt:lpstr>
      <vt:lpstr>Why a web based load generator?</vt:lpstr>
      <vt:lpstr>Basic design ideas for the Web Load Gen</vt:lpstr>
      <vt:lpstr>Architecture diagram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Load Generator</dc:title>
  <dc:creator>ADMINIBM</dc:creator>
  <cp:lastModifiedBy>ADMINIBM</cp:lastModifiedBy>
  <cp:revision>27</cp:revision>
  <dcterms:created xsi:type="dcterms:W3CDTF">2014-06-18T13:43:26Z</dcterms:created>
  <dcterms:modified xsi:type="dcterms:W3CDTF">2014-08-06T20:37:01Z</dcterms:modified>
</cp:coreProperties>
</file>