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9" r:id="rId6"/>
    <p:sldId id="264" r:id="rId7"/>
    <p:sldId id="276" r:id="rId8"/>
    <p:sldId id="277" r:id="rId9"/>
    <p:sldId id="259" r:id="rId10"/>
    <p:sldId id="260" r:id="rId11"/>
    <p:sldId id="261" r:id="rId12"/>
    <p:sldId id="262" r:id="rId13"/>
    <p:sldId id="267" r:id="rId14"/>
    <p:sldId id="266" r:id="rId15"/>
    <p:sldId id="268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A471CE-2175-41F7-9A5C-1BF67FE875D9}" v="918" dt="2024-07-03T14:06:35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11/8/2024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11/8/2024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11/8/2024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11/8/2024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11/8/2024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11/8/2024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11/8/2024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11/8/2024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11/8/2024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11/8/2024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11/8/2024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0103" y="1996752"/>
            <a:ext cx="5719770" cy="37008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dirty="0">
                <a:cs typeface="Arial"/>
              </a:rPr>
              <a:t>        		PPT </a:t>
            </a:r>
            <a:br>
              <a:rPr lang="en-US" sz="2400" dirty="0">
                <a:cs typeface="Arial"/>
              </a:rPr>
            </a:br>
            <a:r>
              <a:rPr lang="en-US" sz="2400" dirty="0">
                <a:cs typeface="Arial"/>
              </a:rPr>
              <a:t>		PRESENTATION </a:t>
            </a:r>
            <a:endParaRPr lang="en-US" sz="1800" dirty="0"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923732"/>
            <a:ext cx="5357600" cy="1073019"/>
          </a:xfrm>
        </p:spPr>
        <p:txBody>
          <a:bodyPr vert="horz" lIns="91440" tIns="0" rIns="91440" bIns="45720" rtlCol="0" anchor="ctr">
            <a:noAutofit/>
          </a:bodyPr>
          <a:lstStyle/>
          <a:p>
            <a:pPr algn="ctr"/>
            <a:r>
              <a:rPr lang="en-US" sz="3200" dirty="0">
                <a:cs typeface="Arial"/>
              </a:rPr>
              <a:t>BANK LOAN ANALYTICS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A567-5016-3E82-E129-71783C21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ea typeface="+mj-lt"/>
                <a:cs typeface="+mj-lt"/>
              </a:rPr>
              <a:t>Interest Rate Spread</a:t>
            </a:r>
            <a:endParaRPr lang="en-US" sz="4000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94FF1-3170-58D7-C803-CE3A143DE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0849" y="2052116"/>
            <a:ext cx="8909290" cy="3997828"/>
          </a:xfrm>
        </p:spPr>
        <p:txBody>
          <a:bodyPr/>
          <a:lstStyle/>
          <a:p>
            <a:pPr marL="344170" indent="-344170"/>
            <a:r>
              <a:rPr lang="en-US" sz="2800" dirty="0">
                <a:ea typeface="+mn-lt"/>
                <a:cs typeface="+mn-lt"/>
              </a:rPr>
              <a:t>Maximum Interest Rate = 24.59% ( Grade F,G)</a:t>
            </a:r>
          </a:p>
          <a:p>
            <a:pPr marL="344170" indent="-344170"/>
            <a:r>
              <a:rPr lang="en-US" sz="2800" dirty="0">
                <a:ea typeface="+mn-lt"/>
                <a:cs typeface="+mn-lt"/>
              </a:rPr>
              <a:t>Minimum Interest Rate = 05.42% (Grade A,B)</a:t>
            </a:r>
          </a:p>
          <a:p>
            <a:pPr marL="344170" indent="-344170"/>
            <a:r>
              <a:rPr lang="en-US" sz="2800" dirty="0">
                <a:ea typeface="+mn-lt"/>
                <a:cs typeface="+mn-lt"/>
              </a:rPr>
              <a:t>Average  Interest Rate = 12.02%</a:t>
            </a:r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156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D256-0D95-1F05-E956-E68B948B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ea typeface="+mj-lt"/>
                <a:cs typeface="+mj-lt"/>
              </a:rPr>
              <a:t>Average Loan Size</a:t>
            </a:r>
            <a:r>
              <a:rPr lang="en-US" sz="2800" dirty="0">
                <a:ea typeface="+mj-lt"/>
                <a:cs typeface="+mj-lt"/>
              </a:rPr>
              <a:t>: Mean amount of loans disbursed.</a:t>
            </a:r>
            <a:endParaRPr lang="en-US" sz="2800" dirty="0">
              <a:cs typeface="Arial" panose="020B0604020202020204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3153-D0C2-D2AC-B0E9-15EA0B030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sz="2400" dirty="0">
                <a:ea typeface="+mn-lt"/>
                <a:cs typeface="+mn-lt"/>
              </a:rPr>
              <a:t>Average Loan Size = $ 11,219</a:t>
            </a:r>
            <a:endParaRPr lang="en-US" sz="2400">
              <a:cs typeface="Arial"/>
            </a:endParaRPr>
          </a:p>
          <a:p>
            <a:pPr marL="344170" indent="-344170"/>
            <a:r>
              <a:rPr lang="en-US" sz="2400" dirty="0">
                <a:ea typeface="+mn-lt"/>
                <a:cs typeface="+mn-lt"/>
              </a:rPr>
              <a:t>Average Fund Size = $ 10,948 (97.58%)</a:t>
            </a:r>
            <a:endParaRPr lang="en-US" sz="2400" dirty="0">
              <a:cs typeface="Arial"/>
            </a:endParaRPr>
          </a:p>
          <a:p>
            <a:pPr marL="344170" indent="-344170"/>
            <a:r>
              <a:rPr lang="en-US" sz="2400" dirty="0">
                <a:ea typeface="+mn-lt"/>
                <a:cs typeface="+mn-lt"/>
              </a:rPr>
              <a:t>Average Fund-invest  Size = $ 10,397 (94.96%)</a:t>
            </a:r>
            <a:endParaRPr lang="en-US" sz="2400" dirty="0">
              <a:cs typeface="Arial"/>
            </a:endParaRPr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047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096D-CD9A-018A-340A-3DADFECA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3600" b="1" dirty="0">
                <a:ea typeface="+mj-lt"/>
                <a:cs typeface="+mj-lt"/>
              </a:rPr>
              <a:t>Profitability of Loans</a:t>
            </a:r>
            <a:endParaRPr lang="en-US" sz="3600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0BC7C-01CC-A783-2B42-A7826D205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170" indent="-344170"/>
            <a:endParaRPr lang="en-US" dirty="0">
              <a:ea typeface="+mn-lt"/>
              <a:cs typeface="+mn-lt"/>
            </a:endParaRPr>
          </a:p>
          <a:p>
            <a:pPr marL="344170" indent="-344170"/>
            <a:r>
              <a:rPr lang="en-US" dirty="0">
                <a:ea typeface="+mn-lt"/>
                <a:cs typeface="+mn-lt"/>
              </a:rPr>
              <a:t>Total Loan Amount = 446 million</a:t>
            </a:r>
          </a:p>
          <a:p>
            <a:pPr marL="344170" indent="-344170"/>
            <a:r>
              <a:rPr lang="en-US" dirty="0">
                <a:ea typeface="+mn-lt"/>
                <a:cs typeface="+mn-lt"/>
              </a:rPr>
              <a:t>Total Payment = 483 million</a:t>
            </a:r>
            <a:endParaRPr lang="en-US" dirty="0">
              <a:cs typeface="Arial"/>
            </a:endParaRPr>
          </a:p>
          <a:p>
            <a:pPr marL="344170" indent="-344170"/>
            <a:r>
              <a:rPr lang="en-US" dirty="0">
                <a:ea typeface="+mn-lt"/>
                <a:cs typeface="+mn-lt"/>
              </a:rPr>
              <a:t>Total principal received = 389 million</a:t>
            </a:r>
            <a:endParaRPr lang="en-US" dirty="0"/>
          </a:p>
          <a:p>
            <a:pPr marL="344170" indent="-344170"/>
            <a:r>
              <a:rPr lang="en-US" dirty="0">
                <a:ea typeface="+mn-lt"/>
                <a:cs typeface="+mn-lt"/>
              </a:rPr>
              <a:t>Total Interest received  =90 million</a:t>
            </a:r>
            <a:endParaRPr lang="en-US" dirty="0"/>
          </a:p>
          <a:p>
            <a:pPr marL="344170" indent="-344170"/>
            <a:r>
              <a:rPr lang="en-US" dirty="0">
                <a:ea typeface="+mn-lt"/>
                <a:cs typeface="+mn-lt"/>
              </a:rPr>
              <a:t>% Profit ( interest received /principal </a:t>
            </a:r>
            <a:r>
              <a:rPr lang="en-US" dirty="0" err="1">
                <a:ea typeface="+mn-lt"/>
                <a:cs typeface="+mn-lt"/>
              </a:rPr>
              <a:t>recvd</a:t>
            </a:r>
            <a:r>
              <a:rPr lang="en-US" dirty="0">
                <a:ea typeface="+mn-lt"/>
                <a:cs typeface="+mn-lt"/>
              </a:rPr>
              <a:t>) =23.12%</a:t>
            </a:r>
            <a:endParaRPr lang="en-US" dirty="0"/>
          </a:p>
          <a:p>
            <a:pPr marL="344170" indent="-344170"/>
            <a:endParaRPr lang="en-US" dirty="0"/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062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CD04-250E-BBE5-CA27-58EADCBA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290" y="270588"/>
            <a:ext cx="8134849" cy="84908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cs typeface="Arial"/>
              </a:rPr>
              <a:t>PURPOSE OF LOAN</a:t>
            </a:r>
            <a:br>
              <a:rPr lang="en-US" dirty="0">
                <a:cs typeface="Arial"/>
              </a:rPr>
            </a:br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99C1C-D0CE-990C-1B9F-01280A3A9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73" y="1259632"/>
            <a:ext cx="9871788" cy="4790311"/>
          </a:xfrm>
        </p:spPr>
        <p:txBody>
          <a:bodyPr>
            <a:normAutofit/>
          </a:bodyPr>
          <a:lstStyle/>
          <a:p>
            <a:r>
              <a:rPr lang="en-US" dirty="0"/>
              <a:t>Maximum Loan(appx 74%) was given for the purpose of Debt-consolidation followed by Credit card and Home improvement (i.e.330/446=74%).</a:t>
            </a:r>
          </a:p>
          <a:p>
            <a:r>
              <a:rPr lang="en-US" dirty="0"/>
              <a:t>Purpose                     Loan Amount   	Total </a:t>
            </a:r>
            <a:r>
              <a:rPr lang="en-US" dirty="0" err="1"/>
              <a:t>pyment</a:t>
            </a:r>
            <a:r>
              <a:rPr lang="en-US" dirty="0"/>
              <a:t>       Principal       Interest</a:t>
            </a:r>
          </a:p>
          <a:p>
            <a:r>
              <a:rPr lang="en-US" dirty="0"/>
              <a:t>Debt-Consolidation	       236	   		258		206	 52</a:t>
            </a:r>
          </a:p>
          <a:p>
            <a:r>
              <a:rPr lang="en-US" dirty="0"/>
              <a:t>Credit Card		        60	   		 66		54	 12</a:t>
            </a:r>
          </a:p>
          <a:p>
            <a:r>
              <a:rPr lang="en-US" dirty="0"/>
              <a:t>Home improvement	       34	   		 37		30	 07</a:t>
            </a:r>
          </a:p>
          <a:p>
            <a:r>
              <a:rPr lang="en-US" dirty="0"/>
              <a:t>Total			      330	  		 361		290	71</a:t>
            </a:r>
          </a:p>
          <a:p>
            <a:r>
              <a:rPr lang="en-US" dirty="0"/>
              <a:t>Profit due to above three purposes of loan =71/290 =24.48%</a:t>
            </a:r>
          </a:p>
        </p:txBody>
      </p:sp>
    </p:spTree>
    <p:extLst>
      <p:ext uri="{BB962C8B-B14F-4D97-AF65-F5344CB8AC3E}">
        <p14:creationId xmlns:p14="http://schemas.microsoft.com/office/powerpoint/2010/main" val="3910613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B594-1A33-AF0F-01FF-B25CCC35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279918"/>
            <a:ext cx="7958331" cy="86774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Arial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E0398-58CD-A523-E8A7-FB4ED1F39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004" y="1446245"/>
            <a:ext cx="10077061" cy="5057192"/>
          </a:xfrm>
        </p:spPr>
        <p:txBody>
          <a:bodyPr>
            <a:noAutofit/>
          </a:bodyPr>
          <a:lstStyle/>
          <a:p>
            <a:r>
              <a:rPr lang="en-US" dirty="0">
                <a:cs typeface="Arial"/>
              </a:rPr>
              <a:t>Difference between Verified and Non verified Status should be decreased by increasing the process of  verification.</a:t>
            </a:r>
          </a:p>
          <a:p>
            <a:r>
              <a:rPr lang="en-US" dirty="0">
                <a:cs typeface="Arial"/>
              </a:rPr>
              <a:t>Special Attention should be given to A and B group customers who are the major customers.</a:t>
            </a:r>
          </a:p>
          <a:p>
            <a:r>
              <a:rPr lang="en-US" dirty="0">
                <a:cs typeface="Arial"/>
              </a:rPr>
              <a:t>Focus on CA(California ) State should be given which is  the major contributor/loan taker.</a:t>
            </a:r>
          </a:p>
          <a:p>
            <a:r>
              <a:rPr lang="en-US" dirty="0">
                <a:cs typeface="Arial"/>
              </a:rPr>
              <a:t>Focus is required on the purpose of  Debt Consolidation, Credit Card and Home improvement who are the major customers with appx 74% of the total amount and contributing highest interest of about 24%.</a:t>
            </a:r>
          </a:p>
          <a:p>
            <a:pPr marL="0" indent="0" algn="ctr">
              <a:buNone/>
            </a:pPr>
            <a:r>
              <a:rPr lang="en-US" dirty="0">
                <a:cs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7992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2B2B-737A-96CC-96B0-10A1E9B8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cs typeface="Arial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96A89-83D2-31D1-6A5D-A5233D40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170" indent="-344170"/>
            <a:r>
              <a:rPr lang="en-US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</a:rPr>
              <a:t>Understanding Loan Performance  with respect to </a:t>
            </a:r>
          </a:p>
          <a:p>
            <a:pPr marL="344170" indent="-344170"/>
            <a:r>
              <a:rPr lang="en-US" sz="2400" dirty="0">
                <a:ea typeface="+mn-lt"/>
                <a:cs typeface="+mn-lt"/>
              </a:rPr>
              <a:t>various Key Performance Indicators (KPIs)  for</a:t>
            </a:r>
            <a:endParaRPr lang="en-US" sz="2400" dirty="0">
              <a:cs typeface="Arial"/>
            </a:endParaRPr>
          </a:p>
          <a:p>
            <a:pPr marL="344170" indent="-344170"/>
            <a:r>
              <a:rPr lang="en-US" sz="2400" dirty="0">
                <a:cs typeface="Arial"/>
              </a:rPr>
              <a:t>Loan disbursed to different categories of customers </a:t>
            </a:r>
          </a:p>
          <a:p>
            <a:pPr marL="344170" indent="-344170"/>
            <a:r>
              <a:rPr lang="en-US" sz="2400" dirty="0">
                <a:cs typeface="Arial"/>
              </a:rPr>
              <a:t>in various states of US with varying interest rates</a:t>
            </a:r>
          </a:p>
          <a:p>
            <a:pPr marL="344170" indent="-344170"/>
            <a:r>
              <a:rPr lang="en-US" sz="2400" dirty="0">
                <a:cs typeface="Arial"/>
              </a:rPr>
              <a:t>for different purposes of  the loans.</a:t>
            </a:r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117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466A-D0DF-5707-C102-66D05412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a typeface="+mj-lt"/>
                <a:cs typeface="+mj-lt"/>
              </a:rPr>
              <a:t>KEY POINTS      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8BB4A-2FB5-1572-2DB6-64EDC6F9C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sz="2800" dirty="0">
                <a:ea typeface="+mn-lt"/>
                <a:cs typeface="+mn-lt"/>
              </a:rPr>
              <a:t>Total No of Customers       :  39,717 Nos </a:t>
            </a:r>
          </a:p>
          <a:p>
            <a:pPr marL="344170" indent="-344170"/>
            <a:r>
              <a:rPr lang="en-US" sz="2800" dirty="0">
                <a:ea typeface="+mn-lt"/>
                <a:cs typeface="+mn-lt"/>
              </a:rPr>
              <a:t>Total  Loan Amount              : $ 446 Million</a:t>
            </a:r>
          </a:p>
          <a:p>
            <a:pPr marL="344170" indent="-344170"/>
            <a:r>
              <a:rPr lang="en-US" sz="2800" dirty="0">
                <a:ea typeface="+mn-lt"/>
                <a:cs typeface="+mn-lt"/>
              </a:rPr>
              <a:t>Total Payments                    : $ 483 Million</a:t>
            </a:r>
          </a:p>
          <a:p>
            <a:pPr marL="344170" indent="-344170"/>
            <a:r>
              <a:rPr lang="en-US" sz="2800" dirty="0">
                <a:ea typeface="+mn-lt"/>
                <a:cs typeface="+mn-lt"/>
              </a:rPr>
              <a:t>Total Revolving Balance   : $ 532 Million</a:t>
            </a:r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213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D557CE-2AB8-44E1-AABA-A21D2274F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DCB6E5-A344-4A17-A353-EC4D71E6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82F4F2-6117-4CCD-94A7-4AFD603EC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CCA9FB2-FFC7-4B6D-8E30-9D2CC14E7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F6D6F6-E7F9-4521-BD22-74A61D8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566E74-1425-46AC-885D-D2DAEE365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0D1A3-2E51-223B-9CA2-A44859BF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149088"/>
            <a:ext cx="9012935" cy="109769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		Year wise Loan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68044-6AA4-10E9-1F34-2158293EF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471" y="1103243"/>
            <a:ext cx="2794033" cy="5247861"/>
          </a:xfrm>
        </p:spPr>
        <p:txBody>
          <a:bodyPr>
            <a:normAutofit/>
          </a:bodyPr>
          <a:lstStyle/>
          <a:p>
            <a:pPr marL="344170" indent="-344170"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Loan disbursement : Between  year 2007  and 2011</a:t>
            </a:r>
          </a:p>
          <a:p>
            <a:pPr marL="344170" indent="-344170"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Minimum Loan  : $  02 Million  in Year 2007</a:t>
            </a:r>
          </a:p>
          <a:p>
            <a:pPr marL="344170" indent="-344170"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Maximum Loan : $ 261 Million in Year 2011</a:t>
            </a:r>
            <a:endParaRPr lang="en-US" sz="1700" dirty="0">
              <a:cs typeface="Arial" panose="020B0604020202020204"/>
            </a:endParaRPr>
          </a:p>
          <a:p>
            <a:pPr marL="344170" indent="-344170"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Gradual increase of loan each year by more than double of the loan amount of previous year.</a:t>
            </a:r>
          </a:p>
          <a:p>
            <a:pPr>
              <a:lnSpc>
                <a:spcPct val="110000"/>
              </a:lnSpc>
            </a:pPr>
            <a:endParaRPr lang="en-IN" sz="17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9479DE-BC09-442A-ECDE-7F61AC88F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117214" y="1100526"/>
            <a:ext cx="7112744" cy="525057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6858379-D070-40E4-8A3D-F29E90C5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1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D557CE-2AB8-44E1-AABA-A21D2274F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DCB6E5-A344-4A17-A353-EC4D71E6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82F4F2-6117-4CCD-94A7-4AFD603EC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CCA9FB2-FFC7-4B6D-8E30-9D2CC14E7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F6D6F6-E7F9-4521-BD22-74A61D8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566E74-1425-46AC-885D-D2DAEE365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4598F-82C9-8887-C262-90D5BF74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278297"/>
            <a:ext cx="9214663" cy="755374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Grade and Subgrade wise Revolving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9512B-F384-9A7E-271F-6A4CC976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210" y="1033671"/>
            <a:ext cx="2494860" cy="5724938"/>
          </a:xfrm>
        </p:spPr>
        <p:txBody>
          <a:bodyPr>
            <a:normAutofit/>
          </a:bodyPr>
          <a:lstStyle/>
          <a:p>
            <a:pPr marL="344170" indent="-344170">
              <a:lnSpc>
                <a:spcPct val="110000"/>
              </a:lnSpc>
            </a:pPr>
            <a:r>
              <a:rPr lang="en-US" sz="1800" dirty="0">
                <a:ea typeface="+mn-lt"/>
                <a:cs typeface="+mn-lt"/>
              </a:rPr>
              <a:t>Maximum Revolving Balance of $ 161 Million is with Grade B.    </a:t>
            </a:r>
          </a:p>
          <a:p>
            <a:pPr marL="344170" indent="-344170">
              <a:lnSpc>
                <a:spcPct val="110000"/>
              </a:lnSpc>
            </a:pPr>
            <a:r>
              <a:rPr lang="en-US" sz="1800" dirty="0">
                <a:ea typeface="+mn-lt"/>
                <a:cs typeface="+mn-lt"/>
              </a:rPr>
              <a:t>Within Grade-B, maximum  Revolving Balance of  $40 Million is with Sub-grade   B3 .</a:t>
            </a:r>
          </a:p>
          <a:p>
            <a:pPr marL="344170" indent="-344170">
              <a:lnSpc>
                <a:spcPct val="110000"/>
              </a:lnSpc>
            </a:pPr>
            <a:r>
              <a:rPr lang="en-US" sz="1800" dirty="0">
                <a:ea typeface="+mn-lt"/>
                <a:cs typeface="+mn-lt"/>
              </a:rPr>
              <a:t>Minimum Revolving Balance of  $6 Million is with Grade G.</a:t>
            </a:r>
          </a:p>
          <a:p>
            <a:pPr>
              <a:lnSpc>
                <a:spcPct val="110000"/>
              </a:lnSpc>
            </a:pPr>
            <a:endParaRPr lang="en-IN" sz="14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460D7B5-8B0A-5CAA-7384-2D4DE5DCA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925957" y="1033671"/>
            <a:ext cx="7212791" cy="562554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6858379-D070-40E4-8A3D-F29E90C5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6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28FBE5-2515-4CF7-9061-EDC988E0A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C2A92B-92F5-430A-A370-FD864418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51BBAC-D417-4C14-AAFE-8AAA55B2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DBE5AD7-4CDA-4167-83AD-34003BB38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580359-F271-4995-847D-4B9BBE8DE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E338A2-FC59-4CD5-84F6-6D7B39CC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9D113-BA89-80FE-F382-AFE00D19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087" y="178904"/>
            <a:ext cx="9280641" cy="74543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b="1" dirty="0">
                <a:ea typeface="+mj-lt"/>
                <a:cs typeface="+mj-lt"/>
              </a:rPr>
              <a:t>Total Payment for verified and non-verified </a:t>
            </a:r>
            <a:r>
              <a:rPr lang="en-US" sz="2800" b="1" dirty="0" err="1">
                <a:ea typeface="+mj-lt"/>
                <a:cs typeface="+mj-lt"/>
              </a:rPr>
              <a:t>sts</a:t>
            </a:r>
            <a:endParaRPr lang="en-US" sz="2800" dirty="0">
              <a:ea typeface="+mj-lt"/>
              <a:cs typeface="+mj-lt"/>
            </a:endParaRPr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88B6CB1E-3B17-129E-A4CA-C7FA1259586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6" r="29155" b="-2"/>
          <a:stretch/>
        </p:blipFill>
        <p:spPr>
          <a:xfrm>
            <a:off x="1292087" y="924339"/>
            <a:ext cx="6950901" cy="575475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37DF-756F-38F4-1597-2171776BC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8565" y="1103243"/>
            <a:ext cx="2831392" cy="5575853"/>
          </a:xfrm>
        </p:spPr>
        <p:txBody>
          <a:bodyPr vert="horz" lIns="91440" tIns="45720" rIns="91440" bIns="45720" rtlCol="0">
            <a:normAutofit/>
          </a:bodyPr>
          <a:lstStyle/>
          <a:p>
            <a:pPr marL="344170" indent="-344170"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The Payments are  categorized as </a:t>
            </a:r>
            <a:r>
              <a:rPr lang="en-US" sz="1400" dirty="0" err="1">
                <a:ea typeface="+mn-lt"/>
                <a:cs typeface="+mn-lt"/>
              </a:rPr>
              <a:t>verified,source</a:t>
            </a:r>
            <a:r>
              <a:rPr lang="en-US" sz="1400" dirty="0">
                <a:ea typeface="+mn-lt"/>
                <a:cs typeface="+mn-lt"/>
              </a:rPr>
              <a:t> verified and non-verified status.</a:t>
            </a:r>
          </a:p>
          <a:p>
            <a:pPr marL="344170" indent="-344170"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Here we have </a:t>
            </a:r>
            <a:r>
              <a:rPr lang="en-US" sz="1400" dirty="0" err="1">
                <a:ea typeface="+mn-lt"/>
                <a:cs typeface="+mn-lt"/>
              </a:rPr>
              <a:t>analysed</a:t>
            </a:r>
            <a:r>
              <a:rPr lang="en-US" sz="1400" dirty="0">
                <a:ea typeface="+mn-lt"/>
                <a:cs typeface="+mn-lt"/>
              </a:rPr>
              <a:t> the Total payments for Verified status and Non-verified status.</a:t>
            </a:r>
          </a:p>
          <a:p>
            <a:pPr marL="344170" indent="-344170"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The Total Payment for verified Status is $ 220 Million  which is 59% of the Total Payments.</a:t>
            </a:r>
          </a:p>
          <a:p>
            <a:pPr marL="344170" indent="-344170"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The Total Payment for Non-verified Status is $154 Million which is  41% of the Total Payments</a:t>
            </a:r>
          </a:p>
          <a:p>
            <a:pPr marL="344170" indent="-344170">
              <a:lnSpc>
                <a:spcPct val="110000"/>
              </a:lnSpc>
            </a:pPr>
            <a:endParaRPr lang="en-US" sz="1400" dirty="0">
              <a:cs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57220-9A7B-4037-B5C5-8BE03B33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0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D7E45EB-2082-42A1-A5FC-6D53F21DB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6A5C072-919B-4308-A48B-96DC0CBF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8F74E2F-7C51-4D72-96BA-528A50748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B61F797-14BD-476F-B569-140E96CB6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A0235D8-BAC3-4440-8A9B-43D98243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DF2FD5C-3192-4646-91D2-C907BDC4C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085E3-728A-D5A7-20AC-0DADBE77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239686"/>
            <a:ext cx="8608037" cy="71447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 dirty="0" err="1">
                <a:ea typeface="+mj-lt"/>
                <a:cs typeface="+mj-lt"/>
              </a:rPr>
              <a:t>Statewise</a:t>
            </a:r>
            <a:r>
              <a:rPr lang="en-US" b="1" dirty="0">
                <a:ea typeface="+mj-lt"/>
                <a:cs typeface="+mj-lt"/>
              </a:rPr>
              <a:t> and </a:t>
            </a:r>
            <a:r>
              <a:rPr lang="en-US" b="1" dirty="0" err="1">
                <a:ea typeface="+mj-lt"/>
                <a:cs typeface="+mj-lt"/>
              </a:rPr>
              <a:t>Monthwise</a:t>
            </a:r>
            <a:r>
              <a:rPr lang="en-US" b="1" dirty="0">
                <a:ea typeface="+mj-lt"/>
                <a:cs typeface="+mj-lt"/>
              </a:rPr>
              <a:t> Loan Status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AEC50F-3740-D862-91C9-8AD26CE8A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574" y="1193843"/>
            <a:ext cx="7718873" cy="521689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20250-A3EF-FD23-95D8-B358CE52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0265" y="1073425"/>
            <a:ext cx="2243813" cy="533731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44170" indent="-344170">
              <a:lnSpc>
                <a:spcPct val="110000"/>
              </a:lnSpc>
            </a:pPr>
            <a:r>
              <a:rPr lang="en-US" sz="1300" dirty="0">
                <a:ea typeface="+mn-lt"/>
                <a:cs typeface="+mn-lt"/>
              </a:rPr>
              <a:t>The Loan Status is classified as Fully Paid, Charged off and Current.</a:t>
            </a:r>
          </a:p>
          <a:p>
            <a:pPr marL="344170" indent="-344170">
              <a:lnSpc>
                <a:spcPct val="110000"/>
              </a:lnSpc>
            </a:pPr>
            <a:r>
              <a:rPr lang="en-US" sz="1300" dirty="0">
                <a:ea typeface="+mn-lt"/>
                <a:cs typeface="+mn-lt"/>
              </a:rPr>
              <a:t>Maximum no of Fully paid status is in the State of   CA.</a:t>
            </a:r>
          </a:p>
          <a:p>
            <a:pPr marL="344170" indent="-344170">
              <a:lnSpc>
                <a:spcPct val="110000"/>
              </a:lnSpc>
            </a:pPr>
            <a:r>
              <a:rPr lang="en-US" sz="1300" dirty="0">
                <a:ea typeface="+mn-lt"/>
                <a:cs typeface="+mn-lt"/>
              </a:rPr>
              <a:t>Out of the Total 39,717 </a:t>
            </a:r>
            <a:r>
              <a:rPr lang="en-US" sz="1300" dirty="0" err="1">
                <a:ea typeface="+mn-lt"/>
                <a:cs typeface="+mn-lt"/>
              </a:rPr>
              <a:t>nos</a:t>
            </a:r>
            <a:r>
              <a:rPr lang="en-US" sz="1300" dirty="0">
                <a:ea typeface="+mn-lt"/>
                <a:cs typeface="+mn-lt"/>
              </a:rPr>
              <a:t> of customers the Loans of   5627  </a:t>
            </a:r>
            <a:r>
              <a:rPr lang="en-US" sz="1300" dirty="0" err="1">
                <a:ea typeface="+mn-lt"/>
                <a:cs typeface="+mn-lt"/>
              </a:rPr>
              <a:t>nos</a:t>
            </a:r>
            <a:r>
              <a:rPr lang="en-US" sz="1300" dirty="0">
                <a:ea typeface="+mn-lt"/>
                <a:cs typeface="+mn-lt"/>
              </a:rPr>
              <a:t> of Customers have been Charged -off. </a:t>
            </a:r>
          </a:p>
          <a:p>
            <a:pPr marL="344170" indent="-344170">
              <a:lnSpc>
                <a:spcPct val="110000"/>
              </a:lnSpc>
            </a:pPr>
            <a:r>
              <a:rPr lang="en-US" sz="1300" dirty="0">
                <a:ea typeface="+mn-lt"/>
                <a:cs typeface="+mn-lt"/>
              </a:rPr>
              <a:t>Total 32,950  Nos of  customers have fully paid the  Loans      </a:t>
            </a:r>
          </a:p>
          <a:p>
            <a:pPr marL="344170" indent="-344170">
              <a:lnSpc>
                <a:spcPct val="110000"/>
              </a:lnSpc>
            </a:pPr>
            <a:r>
              <a:rPr lang="en-US" sz="1300" dirty="0">
                <a:ea typeface="+mn-lt"/>
                <a:cs typeface="+mn-lt"/>
              </a:rPr>
              <a:t>The Loans of 1140  </a:t>
            </a:r>
            <a:r>
              <a:rPr lang="en-US" sz="1300" dirty="0" err="1">
                <a:ea typeface="+mn-lt"/>
                <a:cs typeface="+mn-lt"/>
              </a:rPr>
              <a:t>nos</a:t>
            </a:r>
            <a:r>
              <a:rPr lang="en-US" sz="1300" dirty="0">
                <a:ea typeface="+mn-lt"/>
                <a:cs typeface="+mn-lt"/>
              </a:rPr>
              <a:t> of Customers are currently  active.</a:t>
            </a:r>
          </a:p>
          <a:p>
            <a:pPr marL="344170" indent="-344170">
              <a:lnSpc>
                <a:spcPct val="110000"/>
              </a:lnSpc>
            </a:pPr>
            <a:endParaRPr lang="en-US" sz="1300" dirty="0">
              <a:cs typeface="Arial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8564258-BA63-4452-B6A7-27E3497D9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1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1DC627-4ABE-46C9-81E9-5BB1D8CE0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C6DF18-30CC-455D-BEF5-AD8ABBB63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97A168-9964-4557-8B18-18F68C710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4E0424-26BF-4CAF-B60C-9FA333BAF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5EAC93-4557-436A-BA08-FC04B422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E12A95-2D51-4F5B-B468-3C7BF914E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DD6A7-EA84-F502-61CB-AC146D1C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693" y="109330"/>
            <a:ext cx="8400035" cy="61622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100" b="1" dirty="0">
                <a:ea typeface="+mj-lt"/>
                <a:cs typeface="+mj-lt"/>
              </a:rPr>
              <a:t>Home Ownership vs Last payment date </a:t>
            </a:r>
            <a:r>
              <a:rPr lang="en-US" sz="2100" b="1" dirty="0" err="1">
                <a:ea typeface="+mj-lt"/>
                <a:cs typeface="+mj-lt"/>
              </a:rPr>
              <a:t>sts</a:t>
            </a:r>
            <a:endParaRPr lang="en-US" sz="2100" dirty="0">
              <a:ea typeface="+mj-lt"/>
              <a:cs typeface="+mj-lt"/>
            </a:endParaRPr>
          </a:p>
          <a:p>
            <a:pPr algn="l"/>
            <a:endParaRPr lang="en-US" sz="2100" dirty="0"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48E13-39ED-C2AC-D02E-044E9E165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171" y="904461"/>
            <a:ext cx="7490269" cy="549633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25ADE-89F4-78B9-2260-9E59D1EC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5278" y="834887"/>
            <a:ext cx="2294679" cy="5565913"/>
          </a:xfrm>
        </p:spPr>
        <p:txBody>
          <a:bodyPr>
            <a:normAutofit/>
          </a:bodyPr>
          <a:lstStyle/>
          <a:p>
            <a:pPr marL="344170" indent="-344170">
              <a:lnSpc>
                <a:spcPct val="110000"/>
              </a:lnSpc>
            </a:pPr>
            <a:r>
              <a:rPr lang="en-US" sz="1500" dirty="0">
                <a:ea typeface="+mn-lt"/>
                <a:cs typeface="+mn-lt"/>
              </a:rPr>
              <a:t>Home Ownership is classified as </a:t>
            </a:r>
            <a:r>
              <a:rPr lang="en-US" sz="1500" dirty="0" err="1">
                <a:ea typeface="+mn-lt"/>
                <a:cs typeface="+mn-lt"/>
              </a:rPr>
              <a:t>mortgage,rented</a:t>
            </a:r>
            <a:r>
              <a:rPr lang="en-US" sz="1500" dirty="0">
                <a:ea typeface="+mn-lt"/>
                <a:cs typeface="+mn-lt"/>
              </a:rPr>
              <a:t> and Own Home.</a:t>
            </a:r>
            <a:endParaRPr lang="en-US" sz="1500" dirty="0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r>
              <a:rPr lang="en-US" sz="1500" dirty="0">
                <a:ea typeface="+mn-lt"/>
                <a:cs typeface="+mn-lt"/>
              </a:rPr>
              <a:t>Max No of Mortgage home  was  1304 </a:t>
            </a:r>
            <a:r>
              <a:rPr lang="en-US" sz="1500" dirty="0" err="1">
                <a:ea typeface="+mn-lt"/>
                <a:cs typeface="+mn-lt"/>
              </a:rPr>
              <a:t>nos</a:t>
            </a:r>
            <a:r>
              <a:rPr lang="en-US" sz="1500" dirty="0">
                <a:ea typeface="+mn-lt"/>
                <a:cs typeface="+mn-lt"/>
              </a:rPr>
              <a:t>  in year  2013 </a:t>
            </a:r>
            <a:endParaRPr lang="en-US" sz="1500" dirty="0"/>
          </a:p>
          <a:p>
            <a:pPr marL="344170" indent="-344170">
              <a:lnSpc>
                <a:spcPct val="110000"/>
              </a:lnSpc>
            </a:pPr>
            <a:r>
              <a:rPr lang="en-US" sz="1500" dirty="0">
                <a:ea typeface="+mn-lt"/>
                <a:cs typeface="+mn-lt"/>
              </a:rPr>
              <a:t>Max No of Rented home was  1486 </a:t>
            </a:r>
            <a:r>
              <a:rPr lang="en-US" sz="1500" dirty="0" err="1">
                <a:ea typeface="+mn-lt"/>
                <a:cs typeface="+mn-lt"/>
              </a:rPr>
              <a:t>nos</a:t>
            </a:r>
            <a:r>
              <a:rPr lang="en-US" sz="1500" dirty="0">
                <a:ea typeface="+mn-lt"/>
                <a:cs typeface="+mn-lt"/>
              </a:rPr>
              <a:t>  in year  2014</a:t>
            </a:r>
            <a:endParaRPr lang="en-US" sz="1500" dirty="0"/>
          </a:p>
          <a:p>
            <a:pPr marL="344170" indent="-344170">
              <a:lnSpc>
                <a:spcPct val="110000"/>
              </a:lnSpc>
            </a:pPr>
            <a:r>
              <a:rPr lang="en-US" sz="1500" dirty="0">
                <a:ea typeface="+mn-lt"/>
                <a:cs typeface="+mn-lt"/>
              </a:rPr>
              <a:t>Max No of own home ownership was  221 </a:t>
            </a:r>
            <a:r>
              <a:rPr lang="en-US" sz="1500" dirty="0" err="1">
                <a:ea typeface="+mn-lt"/>
                <a:cs typeface="+mn-lt"/>
              </a:rPr>
              <a:t>nos</a:t>
            </a:r>
            <a:r>
              <a:rPr lang="en-US" sz="1500" dirty="0">
                <a:ea typeface="+mn-lt"/>
                <a:cs typeface="+mn-lt"/>
              </a:rPr>
              <a:t>  in year  2012.</a:t>
            </a:r>
            <a:endParaRPr lang="en-US" sz="1500" dirty="0"/>
          </a:p>
          <a:p>
            <a:pPr marL="344170" indent="-344170">
              <a:lnSpc>
                <a:spcPct val="110000"/>
              </a:lnSpc>
            </a:pPr>
            <a:endParaRPr lang="en-US" sz="1500" dirty="0">
              <a:cs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1DB18B-281E-4563-841D-F2464BEBD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4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8559-A22F-4BEA-91DC-9CD8378C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824" y="391886"/>
            <a:ext cx="8825315" cy="9983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ctr">
              <a:buFont typeface="Arial"/>
              <a:buChar char="•"/>
            </a:pPr>
            <a:r>
              <a:rPr lang="en-US" sz="2400" b="1" dirty="0">
                <a:ea typeface="+mj-lt"/>
                <a:cs typeface="+mj-lt"/>
              </a:rPr>
              <a:t>Fund investment Rate</a:t>
            </a:r>
            <a:r>
              <a:rPr lang="en-US" sz="2400" dirty="0">
                <a:ea typeface="+mj-lt"/>
                <a:cs typeface="+mj-lt"/>
              </a:rPr>
              <a:t>: Percentage of  loans that have been invested.</a:t>
            </a:r>
            <a:endParaRPr lang="en-US" dirty="0"/>
          </a:p>
          <a:p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62AE-CF7D-BBF8-D9CE-25903B5C3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664" y="2052116"/>
            <a:ext cx="9787813" cy="4413998"/>
          </a:xfrm>
        </p:spPr>
        <p:txBody>
          <a:bodyPr/>
          <a:lstStyle/>
          <a:p>
            <a:pPr marL="344170" indent="-344170"/>
            <a:r>
              <a:rPr lang="en-US" b="1" dirty="0">
                <a:ea typeface="+mn-lt"/>
                <a:cs typeface="+mn-lt"/>
              </a:rPr>
              <a:t>Loan amount = $ 44</a:t>
            </a:r>
            <a:r>
              <a:rPr lang="en-US" dirty="0">
                <a:ea typeface="+mn-lt"/>
                <a:cs typeface="+mn-lt"/>
              </a:rPr>
              <a:t>6 Million</a:t>
            </a:r>
            <a:endParaRPr lang="en-US" dirty="0">
              <a:cs typeface="Arial"/>
            </a:endParaRPr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Funded Amount =$ 435</a:t>
            </a:r>
            <a:r>
              <a:rPr lang="en-US" dirty="0">
                <a:ea typeface="+mn-lt"/>
                <a:cs typeface="+mn-lt"/>
              </a:rPr>
              <a:t> Million</a:t>
            </a:r>
            <a:endParaRPr lang="en-US" dirty="0"/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Funded Amount Invested=$ 413</a:t>
            </a:r>
            <a:r>
              <a:rPr lang="en-US" dirty="0">
                <a:ea typeface="+mn-lt"/>
                <a:cs typeface="+mn-lt"/>
              </a:rPr>
              <a:t> Million</a:t>
            </a:r>
            <a:endParaRPr lang="en-US" dirty="0"/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% of Funded Amount to Loan Amount = 97</a:t>
            </a:r>
            <a:r>
              <a:rPr lang="en-US" dirty="0">
                <a:ea typeface="+mn-lt"/>
                <a:cs typeface="+mn-lt"/>
              </a:rPr>
              <a:t>.57%</a:t>
            </a:r>
            <a:endParaRPr lang="en-US" dirty="0"/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% of Funded Amount invested to Funded Amount = 94.97</a:t>
            </a:r>
            <a:r>
              <a:rPr lang="en-US" dirty="0">
                <a:ea typeface="+mn-lt"/>
                <a:cs typeface="+mn-lt"/>
              </a:rPr>
              <a:t>%</a:t>
            </a:r>
            <a:endParaRPr lang="en-US" dirty="0"/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308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222</TotalTime>
  <Words>740</Words>
  <Application>Microsoft Office PowerPoint</Application>
  <PresentationFormat>Widescreen</PresentationFormat>
  <Paragraphs>74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MS Shell Dlg 2</vt:lpstr>
      <vt:lpstr>Wingdings</vt:lpstr>
      <vt:lpstr>Wingdings 3</vt:lpstr>
      <vt:lpstr>Madison</vt:lpstr>
      <vt:lpstr>          PPT    PRESENTATION </vt:lpstr>
      <vt:lpstr>INTRODUCTION</vt:lpstr>
      <vt:lpstr>KEY POINTS       </vt:lpstr>
      <vt:lpstr>  Year wise Loan Amount</vt:lpstr>
      <vt:lpstr>Grade and Subgrade wise Revolving Balance</vt:lpstr>
      <vt:lpstr>Total Payment for verified and non-verified sts</vt:lpstr>
      <vt:lpstr>Statewise and Monthwise Loan Status</vt:lpstr>
      <vt:lpstr>Home Ownership vs Last payment date sts </vt:lpstr>
      <vt:lpstr>Fund investment Rate: Percentage of  loans that have been invested. </vt:lpstr>
      <vt:lpstr>Interest Rate Spread </vt:lpstr>
      <vt:lpstr>Average Loan Size: Mean amount of loans disbursed. </vt:lpstr>
      <vt:lpstr>Profitability of Loans</vt:lpstr>
      <vt:lpstr>PURPOSE OF LOAN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GADADHAR KANDHAPANI</cp:lastModifiedBy>
  <cp:revision>351</cp:revision>
  <dcterms:created xsi:type="dcterms:W3CDTF">2024-07-03T11:53:00Z</dcterms:created>
  <dcterms:modified xsi:type="dcterms:W3CDTF">2024-11-08T07:20:38Z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