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8" r:id="rId5"/>
    <p:sldId id="258" r:id="rId6"/>
    <p:sldId id="259" r:id="rId7"/>
    <p:sldId id="260" r:id="rId8"/>
    <p:sldId id="271" r:id="rId9"/>
    <p:sldId id="266" r:id="rId10"/>
    <p:sldId id="267" r:id="rId11"/>
    <p:sldId id="269" r:id="rId12"/>
    <p:sldId id="270" r:id="rId13"/>
    <p:sldId id="261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49FE4-52CA-42F7-9796-31A092429019}" v="1" dt="2025-05-11T19:29:34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785" autoAdjust="0"/>
  </p:normalViewPr>
  <p:slideViewPr>
    <p:cSldViewPr snapToGrid="0">
      <p:cViewPr>
        <p:scale>
          <a:sx n="100" d="100"/>
          <a:sy n="100" d="100"/>
        </p:scale>
        <p:origin x="93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Kret" userId="faafd590-ac62-4bcb-afcc-a5329aeffa2b" providerId="ADAL" clId="{66549FE4-52CA-42F7-9796-31A092429019}"/>
    <pc:docChg chg="undo custSel modSld">
      <pc:chgData name="Gabriel Kret" userId="faafd590-ac62-4bcb-afcc-a5329aeffa2b" providerId="ADAL" clId="{66549FE4-52CA-42F7-9796-31A092429019}" dt="2025-05-11T19:29:37.496" v="6" actId="20577"/>
      <pc:docMkLst>
        <pc:docMk/>
      </pc:docMkLst>
      <pc:sldChg chg="addSp modSp mod">
        <pc:chgData name="Gabriel Kret" userId="faafd590-ac62-4bcb-afcc-a5329aeffa2b" providerId="ADAL" clId="{66549FE4-52CA-42F7-9796-31A092429019}" dt="2025-05-11T19:29:37.496" v="6" actId="20577"/>
        <pc:sldMkLst>
          <pc:docMk/>
          <pc:sldMk cId="885247267" sldId="269"/>
        </pc:sldMkLst>
        <pc:spChg chg="add mod">
          <ac:chgData name="Gabriel Kret" userId="faafd590-ac62-4bcb-afcc-a5329aeffa2b" providerId="ADAL" clId="{66549FE4-52CA-42F7-9796-31A092429019}" dt="2025-05-11T19:29:37.496" v="6" actId="20577"/>
          <ac:spMkLst>
            <pc:docMk/>
            <pc:sldMk cId="885247267" sldId="269"/>
            <ac:spMk id="3" creationId="{F9FE4DAB-F40F-DE8F-B5AB-1AA574B4CEE5}"/>
          </ac:spMkLst>
        </pc:spChg>
        <pc:picChg chg="mod">
          <ac:chgData name="Gabriel Kret" userId="faafd590-ac62-4bcb-afcc-a5329aeffa2b" providerId="ADAL" clId="{66549FE4-52CA-42F7-9796-31A092429019}" dt="2025-05-11T19:29:26.736" v="1" actId="1076"/>
          <ac:picMkLst>
            <pc:docMk/>
            <pc:sldMk cId="885247267" sldId="269"/>
            <ac:picMk id="20" creationId="{66BD73FE-74F8-F64B-37CA-B9D0B81509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21D44-E2D3-4E7A-A2D2-AEA6EB338B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E7CDD-D192-42EF-ACA5-BC96A5641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4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Dr. Wootton franticly came to us with a problem… he needed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0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Mechmat</a:t>
            </a:r>
            <a:r>
              <a:rPr lang="en-US" dirty="0"/>
              <a:t> Python script is a deliverable, students would use this for their calculations and analysis.</a:t>
            </a:r>
          </a:p>
          <a:p>
            <a:r>
              <a:rPr lang="en-US" dirty="0"/>
              <a:t>The next few slides are a walkthrough of how the scripts work and the results outputted.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6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of our stated goal is to be able to test a single sample repeatedly to that end, we need to ensure the beam remains in the elastic range.</a:t>
            </a:r>
          </a:p>
          <a:p>
            <a:endParaRPr lang="en-US" dirty="0"/>
          </a:p>
          <a:p>
            <a:pPr marL="0" marR="0" lvl="0" indent="0" rtl="0">
              <a:lnSpc>
                <a:spcPct val="116000"/>
              </a:lnSpc>
              <a:buFont typeface="+mj-lt"/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Students should Perform a hand-calculation to determine the max load that could be applied before the beam reaches the plastic region. 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Note: The python script includes these calculations and will serve as a check. This value, divided by a factor of safety of 2, will be used as the maximum limit for the force applied by the Instron. 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58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Symmetric about midspan with maximum deflection at the center.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2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Shear: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Constant magnitude, switching sign at the centerline</a:t>
            </a:r>
          </a:p>
          <a:p>
            <a:br>
              <a:rPr lang="en-US" dirty="0"/>
            </a:br>
            <a:r>
              <a:rPr lang="en-US" dirty="0"/>
              <a:t>Moment: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Linear variation with maximum at midspan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5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83DEE-65F2-C968-B3DE-DC64EE31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0E9EC-F29F-6C56-99E2-1D9A88D62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91368D-3C31-1762-382F-BF1996A9E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rtl="0">
              <a:lnSpc>
                <a:spcPct val="116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Axial Strain: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6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Varies linearly across the beam height.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6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Maximum tension at the bottom fiber and maximum compression at the top fiber.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457200" marR="0">
              <a:lnSpc>
                <a:spcPct val="116000"/>
              </a:lnSpc>
              <a:buNone/>
            </a:pPr>
            <a:r>
              <a:rPr lang="en-US" sz="1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6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Lateral Strain: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6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Induced via Poisson’s effect; compression perpendicular to the applied load. 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6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Shear Strain</a:t>
            </a: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:</a:t>
            </a: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Parabolic distribution, peaking at the neutral axis and reducing to zero at the outer surfaces.</a:t>
            </a:r>
          </a:p>
          <a:p>
            <a:pPr marL="742950" marR="0" lvl="1" indent="-285750">
              <a:lnSpc>
                <a:spcPct val="116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  <a:defRPr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The corresponding stress fields can be computed by multiplying the Axial and Lateral strains by the Young’s Modulus (E) and the Shear Strain by the Shear Modulus (G)</a:t>
            </a:r>
            <a:endParaRPr lang="en-US" sz="18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0" marR="0" lvl="0" indent="0">
              <a:lnSpc>
                <a:spcPct val="116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endParaRPr lang="en-US" sz="1200" dirty="0">
              <a:effectLst/>
              <a:latin typeface="Aptos" panose="020B00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6642-FB55-7D30-CFE7-674471A1D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76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These plots provide a full spatial picture of the mechanical behavior under load, highlighting maximum strains at midspan and diminishing strains near supports.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2E7CDD-D192-42EF-ACA5-BC96A56410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27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CBA1-BF86-B248-0149-13C1F476D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B35A8-F547-CE27-3EC5-178335AA2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691B-5311-CAEA-C121-687B0769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C51F8-0CDC-EA8C-E8F1-9DC93C82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392E-35BB-36B8-5EFC-C78DAF9F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45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BD9D-F86F-08F1-5BEA-1F7D7CF0E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069CB-546F-802E-26D1-92D81E280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348F9-EE75-11AD-13D0-C6221884B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8312A-EC75-DE08-5C68-7586C6F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03CCC-2237-B15B-D421-27CF7534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7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E59264-8BB4-16D2-784C-10750BF4C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27F6D-8B13-FE79-1FFD-CB8EC324B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59267-06BF-6B99-8939-2942E088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8911F-751B-08A4-C638-981AB231B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92E3-FC55-11D0-E5BC-37BE15E4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4CB2-5458-0E14-5F27-7C9FAC98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D9D6-C8B4-FF5A-5A35-17DF8154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9D5C0-C2EA-711C-C488-9FC4E2A65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2936D-B535-7E91-C6BB-EFB796C7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F436A-8BC6-E934-933F-5FB6A678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2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BC22-2AF4-32FC-226F-8E3DAF0F9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704C1-256D-3288-2853-FF19BC14B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23E9-811C-A554-5C1E-B6E445D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BFD59-87DC-FDBB-DD10-5ED8DA3F8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9BE60-27C1-2C9E-CF8C-55F73373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8F18-75EB-9106-AE4E-DD785889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8C2C-0FFB-94A6-A842-F342E0ACC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231B3-6C68-75FD-A02B-EE9703536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2A522-619F-46F4-F222-ECCB42E0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27355-8E66-8B3D-9A60-D9044055D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FB2A3-659B-5552-F38A-3930A212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0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9D09-2ED2-B998-2E69-05F852E28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28DC-9FCC-C235-79CE-755380876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9B947-1F83-D80F-4787-A7824E028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2A1CE-21D7-3A17-2D99-74EBDA77C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91C8A-4B4B-057F-7152-AD5C45654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2F21F2-D5EE-620E-6F51-138BF3E9C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D64BD-E001-9939-4161-1BC41116A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8ECA1-C040-9E0D-78B1-40ECF301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89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F00A-BE12-7779-BE78-CC09A9F0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6FF09C-3D8D-AC9B-3152-E5F6029F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F9EF7-FCEE-A3C1-63C2-84D8CC3D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ECAC0F-E9A3-AB36-C275-76CE942E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4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FB4BA-41F0-A6A7-41CE-7DAF46B9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F38D5-EEB5-2343-A25B-C29D732F2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EBACF-E4A0-36B6-0A9D-8D715123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1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BC54-970A-BA69-8A46-A674BD48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78AA-06ED-5382-0C51-1A99C8B6D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74FB-E0F5-A50A-23C1-9498A4A72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47380-AF43-96AD-80E8-704AC224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4ED21-DFF7-C8CE-BBD3-98C0EDDB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26016-9F4A-C6A0-C7C0-BDFAFE7A3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1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BE1A-D6E2-35B3-8231-0F5B2BB4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FE2E6-6951-23DF-98A8-1E7598CF9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B4445-993E-72F4-57DC-6888C196E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81259-2C92-8D58-7D67-A92F00FD5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35A4-1882-C542-ECBD-BC9A3FA2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DEE4D-2826-EC22-5A46-81A44FD0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0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0E48E-D916-1540-0A81-07895A4E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59F19-B8C0-EBCE-99A6-895CA15C8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AF7BA-6B7C-CD38-7F1A-EF263882A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38FC0-2468-4DCA-8122-0FCF1D705040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A8EBA-EA43-FC57-ABBE-EFCAADD7B1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6E7FE-3C88-FF66-D77D-098C7ED63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97832-3AB8-4BF6-95F0-C1C260422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40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47B9A-D067-AB95-EF21-49073D1C6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1122363"/>
            <a:ext cx="9652000" cy="23876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Digital Image 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33BCE-69FC-886C-7D0D-C853F912D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Maria Alvarado, Gabriel Kret, and Jonas Margono</a:t>
            </a:r>
          </a:p>
        </p:txBody>
      </p:sp>
    </p:spTree>
    <p:extLst>
      <p:ext uri="{BB962C8B-B14F-4D97-AF65-F5344CB8AC3E}">
        <p14:creationId xmlns:p14="http://schemas.microsoft.com/office/powerpoint/2010/main" val="3161536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2634B-0790-E5BA-5E0C-CDAEC5C64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F2E5-4C8F-58EA-DDE7-04212307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 Force and Bending 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F7E15-2B99-FCA3-4F73-10D536EBE39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468120" y="2404745"/>
                <a:ext cx="5181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MS Mincho" panose="02020609040205080304" pitchFamily="49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0≤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MS Mincho" panose="02020609040205080304" pitchFamily="49" charset="-128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𝐹𝑥</m:t>
                                </m:r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  <m:e>
                            <m:f>
                              <m:f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MS Mincho" panose="02020609040205080304" pitchFamily="49" charset="-128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MS Mincho" panose="02020609040205080304" pitchFamily="49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eqAr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mP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0≤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mr>
                      <m:m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𝑓𝑜𝑟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9F7E15-2B99-FCA3-4F73-10D536EBE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68120" y="2404745"/>
                <a:ext cx="5181600" cy="4351338"/>
              </a:xfrm>
              <a:blipFill>
                <a:blip r:embed="rId3"/>
                <a:stretch>
                  <a:fillRect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96F88-03A1-61C2-7DEC-EFA44A5886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486188" y="2127568"/>
            <a:ext cx="5034492" cy="3775869"/>
          </a:xfrm>
        </p:spPr>
      </p:pic>
    </p:spTree>
    <p:extLst>
      <p:ext uri="{BB962C8B-B14F-4D97-AF65-F5344CB8AC3E}">
        <p14:creationId xmlns:p14="http://schemas.microsoft.com/office/powerpoint/2010/main" val="4092405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0C89F-139A-AD32-23E3-DBCA10EA6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AEEDF-BBE6-ABEF-4D34-EC14FAB0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1482"/>
            <a:ext cx="117348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Axial, Lateral, and Shear Strains @ x = 0.03 meters for the Large Beam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196DF4-9119-27CC-8CB2-C0070A6BE57A}"/>
                  </a:ext>
                </a:extLst>
              </p:cNvPr>
              <p:cNvSpPr txBox="1"/>
              <p:nvPr/>
            </p:nvSpPr>
            <p:spPr>
              <a:xfrm>
                <a:off x="0" y="5841008"/>
                <a:ext cx="6217920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𝒙𝒙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𝒚𝑴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𝑬𝑰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196DF4-9119-27CC-8CB2-C0070A6BE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841008"/>
                <a:ext cx="6217920" cy="7813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D9918C-F40B-32DE-6197-CDD54AC152D5}"/>
                  </a:ext>
                </a:extLst>
              </p:cNvPr>
              <p:cNvSpPr txBox="1"/>
              <p:nvPr/>
            </p:nvSpPr>
            <p:spPr>
              <a:xfrm>
                <a:off x="3246506" y="5841008"/>
                <a:ext cx="6217920" cy="495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𝒚𝒚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𝝂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𝒙𝒙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1D9918C-F40B-32DE-6197-CDD54AC1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6506" y="5841008"/>
                <a:ext cx="6217920" cy="495520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C50068-D0F7-12D7-A31F-FD0D4911AA29}"/>
                  </a:ext>
                </a:extLst>
              </p:cNvPr>
              <p:cNvSpPr txBox="1"/>
              <p:nvPr/>
            </p:nvSpPr>
            <p:spPr>
              <a:xfrm>
                <a:off x="6353730" y="5886196"/>
                <a:ext cx="6221392" cy="971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𝝐</m:t>
                          </m:r>
                        </m:e>
                        <m:sub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𝒙𝒚</m:t>
                          </m:r>
                        </m:sub>
                      </m:sSub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𝜸</m:t>
                      </m:r>
                      <m:r>
                        <a:rPr lang="en-US" sz="1800" b="1" i="1">
                          <a:effectLst/>
                          <a:latin typeface="Cambria Math" panose="02040503050406030204" pitchFamily="18" charset="0"/>
                          <a:ea typeface="MS Mincho" panose="02020609040205080304" pitchFamily="49" charset="-128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num>
                            <m:den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den>
                          </m:f>
                          <m:d>
                            <m:d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𝑽</m:t>
                                  </m:r>
                                </m:num>
                                <m:den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𝒘𝒉</m:t>
                                  </m:r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b="1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sz="1800" b="1" i="1">
                                  <a:effectLst/>
                                  <a:latin typeface="Cambria Math" panose="02040503050406030204" pitchFamily="18" charset="0"/>
                                  <a:ea typeface="MS Mincho" panose="02020609040205080304" pitchFamily="49" charset="-128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1" i="1">
                                          <a:effectLst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1" i="1">
                                              <a:effectLst/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𝒚</m:t>
                                          </m:r>
                                        </m:num>
                                        <m:den>
                                          <m:r>
                                            <a:rPr lang="en-US" sz="1800" b="1" i="1">
                                              <a:effectLst/>
                                              <a:latin typeface="Cambria Math" panose="02040503050406030204" pitchFamily="18" charset="0"/>
                                              <a:ea typeface="MS Mincho" panose="02020609040205080304" pitchFamily="49" charset="-128"/>
                                              <a:cs typeface="Times New Roman" panose="02020603050405020304" pitchFamily="18" charset="0"/>
                                            </a:rPr>
                                            <m:t>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MS Mincho" panose="02020609040205080304" pitchFamily="49" charset="-128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MS Mincho" panose="02020609040205080304" pitchFamily="49" charset="-128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0C50068-D0F7-12D7-A31F-FD0D4911A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30" y="5886196"/>
                <a:ext cx="6221392" cy="9718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66BD73FE-74F8-F64B-37CA-B9D0B8150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88"/>
          <a:stretch/>
        </p:blipFill>
        <p:spPr>
          <a:xfrm>
            <a:off x="1063142" y="521472"/>
            <a:ext cx="10065717" cy="5393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FE4DAB-F40F-DE8F-B5AB-1AA574B4CEE5}"/>
              </a:ext>
            </a:extLst>
          </p:cNvPr>
          <p:cNvSpPr txBox="1"/>
          <p:nvPr/>
        </p:nvSpPr>
        <p:spPr>
          <a:xfrm>
            <a:off x="190500" y="1276350"/>
            <a:ext cx="87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0.01</a:t>
            </a:r>
          </a:p>
        </p:txBody>
      </p:sp>
    </p:spTree>
    <p:extLst>
      <p:ext uri="{BB962C8B-B14F-4D97-AF65-F5344CB8AC3E}">
        <p14:creationId xmlns:p14="http://schemas.microsoft.com/office/powerpoint/2010/main" val="885247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7B320D-E1BB-03B7-7FD5-F7C312B11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2918"/>
            <a:ext cx="10515600" cy="1325563"/>
          </a:xfrm>
        </p:spPr>
        <p:txBody>
          <a:bodyPr/>
          <a:lstStyle/>
          <a:p>
            <a:r>
              <a:rPr lang="en-US" dirty="0"/>
              <a:t>2D Strain Fields for the Large Beam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D68F47-8D39-F3D3-941F-7E0FE2C3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169043" y="1052519"/>
            <a:ext cx="9861629" cy="5805482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954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318B-FD0C-3D51-FC15-C81D018D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Element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E2C81-1E66-553B-1D0E-55DB549E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7D079-DB54-B581-6F93-5D5B11C2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Image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6E67-79A0-B27B-5ED6-9741926D9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2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1A3-BEB0-2A22-ADA5-64344EE6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DA72-A05A-D49E-D1CA-DA0647A03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7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760A-4AA9-2FB9-D324-8E92048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Learned…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1B80-0849-ACDA-CDC2-A91DEF5CD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564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F2A0C-7BF8-F192-3275-9DCCA32D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54BFD-B4C5-AEA8-7892-BF2A3BA99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robust and repeatable method to experimentally validate linear elastic behavior in beam structures under bending loads. </a:t>
            </a:r>
          </a:p>
          <a:p>
            <a:r>
              <a:rPr lang="en-US" dirty="0"/>
              <a:t>The setup must accurately capture full-field strain data and allow comparison with theoretical and finite element predictions to ensure model reliability.</a:t>
            </a:r>
          </a:p>
        </p:txBody>
      </p:sp>
    </p:spTree>
    <p:extLst>
      <p:ext uri="{BB962C8B-B14F-4D97-AF65-F5344CB8AC3E}">
        <p14:creationId xmlns:p14="http://schemas.microsoft.com/office/powerpoint/2010/main" val="178758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F7ACE-C8F8-ADD5-0CEC-4EFA5DB0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pic>
        <p:nvPicPr>
          <p:cNvPr id="6" name="Content Placeholder 5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280BA8EC-027E-65CC-DCBD-A095DFB42D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67"/>
          <a:stretch/>
        </p:blipFill>
        <p:spPr bwMode="auto">
          <a:xfrm>
            <a:off x="6490644" y="1825625"/>
            <a:ext cx="4544711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Content Placeholder 12" descr="A computer and camera on a tripod&#10;&#10;AI-generated content may be incorrect.">
            <a:extLst>
              <a:ext uri="{FF2B5EF4-FFF2-40B4-BE49-F238E27FC236}">
                <a16:creationId xmlns:a16="http://schemas.microsoft.com/office/drawing/2014/main" id="{6A75BED6-EC01-C04D-4B98-BD4DE49522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9316"/>
            <a:ext cx="5181600" cy="32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2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0CA22-68A8-E786-66D4-344654E0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67DEC2-F351-0ACC-BA1B-4D6D24B8405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2360346"/>
              </p:ext>
            </p:extLst>
          </p:nvPr>
        </p:nvGraphicFramePr>
        <p:xfrm>
          <a:off x="6587067" y="1204964"/>
          <a:ext cx="5181600" cy="4993640"/>
        </p:xfrm>
        <a:graphic>
          <a:graphicData uri="http://schemas.openxmlformats.org/drawingml/2006/table">
            <a:tbl>
              <a:tblPr firstRow="1" firstCol="1" bandRow="1"/>
              <a:tblGrid>
                <a:gridCol w="1346237">
                  <a:extLst>
                    <a:ext uri="{9D8B030D-6E8A-4147-A177-3AD203B41FA5}">
                      <a16:colId xmlns:a16="http://schemas.microsoft.com/office/drawing/2014/main" val="2066880163"/>
                    </a:ext>
                  </a:extLst>
                </a:gridCol>
                <a:gridCol w="2020795">
                  <a:extLst>
                    <a:ext uri="{9D8B030D-6E8A-4147-A177-3AD203B41FA5}">
                      <a16:colId xmlns:a16="http://schemas.microsoft.com/office/drawing/2014/main" val="360414894"/>
                    </a:ext>
                  </a:extLst>
                </a:gridCol>
                <a:gridCol w="1814568">
                  <a:extLst>
                    <a:ext uri="{9D8B030D-6E8A-4147-A177-3AD203B41FA5}">
                      <a16:colId xmlns:a16="http://schemas.microsoft.com/office/drawing/2014/main" val="2684981130"/>
                    </a:ext>
                  </a:extLst>
                </a:gridCol>
              </a:tblGrid>
              <a:tr h="181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Beam “Name”</a:t>
                      </a:r>
                      <a:endParaRPr lang="en-US" sz="2400" b="1" dirty="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Outer Width and Height (in)</a:t>
                      </a:r>
                      <a:endParaRPr lang="en-US" sz="2400" b="1" dirty="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Inner Width and Height (in)</a:t>
                      </a:r>
                      <a:endParaRPr lang="en-US" sz="2400" b="1" dirty="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972344"/>
                  </a:ext>
                </a:extLst>
              </a:tr>
              <a:tr h="181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Small Solid Beam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0.625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N/A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4897599"/>
                  </a:ext>
                </a:extLst>
              </a:tr>
              <a:tr h="181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Hollow Box Beam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0.75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0.50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531900"/>
                  </a:ext>
                </a:extLst>
              </a:tr>
              <a:tr h="1812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Large Solid Beam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1.00</a:t>
                      </a:r>
                      <a:endParaRPr lang="en-US" sz="240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6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N/A</a:t>
                      </a:r>
                      <a:endParaRPr lang="en-US" sz="2400" dirty="0">
                        <a:effectLst/>
                        <a:latin typeface="Aptos" panose="020B0004020202020204" pitchFamily="34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2214" marR="6221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83111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EAE7078C-3CF0-0318-E583-92A14836B04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58194"/>
            <a:ext cx="51816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E649F1-E107-2B85-7E94-5003BBC918CB}"/>
              </a:ext>
            </a:extLst>
          </p:cNvPr>
          <p:cNvCxnSpPr/>
          <p:nvPr/>
        </p:nvCxnSpPr>
        <p:spPr>
          <a:xfrm flipH="1">
            <a:off x="5554133" y="3081867"/>
            <a:ext cx="1143000" cy="3471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16964D-E0C3-15EF-5618-7F337908FEDA}"/>
              </a:ext>
            </a:extLst>
          </p:cNvPr>
          <p:cNvCxnSpPr>
            <a:cxnSpLocks/>
          </p:cNvCxnSpPr>
          <p:nvPr/>
        </p:nvCxnSpPr>
        <p:spPr>
          <a:xfrm flipH="1">
            <a:off x="5562600" y="4268839"/>
            <a:ext cx="1134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B721C15-1839-CF72-3FEC-604730DB8DD2}"/>
              </a:ext>
            </a:extLst>
          </p:cNvPr>
          <p:cNvCxnSpPr>
            <a:cxnSpLocks/>
          </p:cNvCxnSpPr>
          <p:nvPr/>
        </p:nvCxnSpPr>
        <p:spPr>
          <a:xfrm flipH="1" flipV="1">
            <a:off x="5672667" y="5167312"/>
            <a:ext cx="1092200" cy="3190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550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006-7D12-9C4F-0887-3FF07490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292B-8C90-D195-2F84-24AD8C68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B7F5-3724-B53C-3BDE-A1A7D36A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0BE21-0994-7270-057D-2131883E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Mechanics of Materials</a:t>
            </a:r>
          </a:p>
          <a:p>
            <a:r>
              <a:rPr lang="en-US" dirty="0"/>
              <a:t>Finite Element Analysis</a:t>
            </a:r>
          </a:p>
          <a:p>
            <a:r>
              <a:rPr lang="en-US" dirty="0"/>
              <a:t>Digital Image Correlation</a:t>
            </a:r>
          </a:p>
        </p:txBody>
      </p:sp>
    </p:spTree>
    <p:extLst>
      <p:ext uri="{BB962C8B-B14F-4D97-AF65-F5344CB8AC3E}">
        <p14:creationId xmlns:p14="http://schemas.microsoft.com/office/powerpoint/2010/main" val="236257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D63B6-9A1D-58B5-E8E5-6F050559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Mechanics of Materials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F9CA22-9717-59E8-A786-16521A71007F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effectLst/>
              </a:rPr>
              <a:t>Analytical calculations were conducted using a Python, based on classical Mechanics of Materials theory for simply supported beams under a central load.</a:t>
            </a:r>
            <a:endParaRPr lang="en-US" sz="22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D6B3C40-9F04-81BF-FD60-A3A6017540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343" y="1044448"/>
            <a:ext cx="8048451" cy="47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50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B48FD149-3107-C441-A443-971A67D2C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1597" y="1690688"/>
            <a:ext cx="11236333" cy="464915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5274BD5-2840-8E01-1D2A-593C4E56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or Plastic?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908EEA-056F-B0E1-EBDA-1E597C519A41}"/>
              </a:ext>
            </a:extLst>
          </p:cNvPr>
          <p:cNvCxnSpPr/>
          <p:nvPr/>
        </p:nvCxnSpPr>
        <p:spPr>
          <a:xfrm>
            <a:off x="2466051" y="4716684"/>
            <a:ext cx="16783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E351BBC-3F81-F636-E5D8-83E69D07CBE8}"/>
              </a:ext>
            </a:extLst>
          </p:cNvPr>
          <p:cNvCxnSpPr/>
          <p:nvPr/>
        </p:nvCxnSpPr>
        <p:spPr>
          <a:xfrm>
            <a:off x="7830788" y="4716684"/>
            <a:ext cx="16783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EE105B-D888-244C-62D0-87458AE81057}"/>
              </a:ext>
            </a:extLst>
          </p:cNvPr>
          <p:cNvCxnSpPr>
            <a:cxnSpLocks/>
          </p:cNvCxnSpPr>
          <p:nvPr/>
        </p:nvCxnSpPr>
        <p:spPr>
          <a:xfrm>
            <a:off x="606771" y="2819046"/>
            <a:ext cx="404650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878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105EB-FC60-1435-1D5C-80323F3F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78408"/>
            <a:ext cx="405653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Deflection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70368B-2E5D-3E4C-9E32-8802A14EDDDB}"/>
                  </a:ext>
                </a:extLst>
              </p:cNvPr>
              <p:cNvSpPr txBox="1"/>
              <p:nvPr/>
            </p:nvSpPr>
            <p:spPr>
              <a:xfrm>
                <a:off x="345567" y="3474831"/>
                <a:ext cx="4927412" cy="14750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−4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48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𝐸𝐼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𝐹𝑥</m:t>
                                  </m:r>
                                  <m:d>
                                    <m:dPr>
                                      <m:endChr m:val="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"/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𝐿</m:t>
                                                  </m:r>
                                                  <m:r>
                                                    <a:rPr lang="en-US" i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0">
                                              <a:latin typeface="Cambria Math" panose="02040503050406030204" pitchFamily="18" charset="0"/>
                                            </a:rPr>
                                            <m:t>−4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</m:d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48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𝐸𝐼</m:t>
                                  </m:r>
                                </m:den>
                              </m:f>
                            </m:e>
                          </m:eqArr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0≤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70368B-2E5D-3E4C-9E32-8802A14ED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67" y="3474831"/>
                <a:ext cx="4927412" cy="1475025"/>
              </a:xfrm>
              <a:prstGeom prst="rect">
                <a:avLst/>
              </a:prstGeom>
              <a:blipFill>
                <a:blip r:embed="rId3"/>
                <a:stretch>
                  <a:fillRect t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F007956-D997-11C4-0247-38855316DD1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" t="5654" b="8070"/>
          <a:stretch/>
        </p:blipFill>
        <p:spPr bwMode="auto">
          <a:xfrm>
            <a:off x="5846705" y="998872"/>
            <a:ext cx="2873668" cy="1475025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diagram of a deflection curve&#10;&#10;AI-generated content may be incorrect.">
            <a:extLst>
              <a:ext uri="{FF2B5EF4-FFF2-40B4-BE49-F238E27FC236}">
                <a16:creationId xmlns:a16="http://schemas.microsoft.com/office/drawing/2014/main" id="{A525411D-5406-8F32-EDB7-0BDB4237F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365" y="1016009"/>
            <a:ext cx="2873668" cy="1436834"/>
          </a:xfrm>
          <a:prstGeom prst="rect">
            <a:avLst/>
          </a:prstGeom>
        </p:spPr>
      </p:pic>
      <p:pic>
        <p:nvPicPr>
          <p:cNvPr id="14" name="Picture 13" descr="A graph with a line and a curve&#10;&#10;AI-generated content may be incorrect.">
            <a:extLst>
              <a:ext uri="{FF2B5EF4-FFF2-40B4-BE49-F238E27FC236}">
                <a16:creationId xmlns:a16="http://schemas.microsoft.com/office/drawing/2014/main" id="{2E419FF7-2D20-C41E-BDC2-A85564011D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101" y="2748217"/>
            <a:ext cx="6774418" cy="33872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7D88A8B-5E31-618A-4814-0871F3FA6CAA}"/>
              </a:ext>
            </a:extLst>
          </p:cNvPr>
          <p:cNvSpPr txBox="1"/>
          <p:nvPr/>
        </p:nvSpPr>
        <p:spPr>
          <a:xfrm>
            <a:off x="5846705" y="59427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Deflection Along the Length of the Beam for the Large Beam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649883-BAD4-92E5-FF43-8971800CAF86}"/>
              </a:ext>
            </a:extLst>
          </p:cNvPr>
          <p:cNvSpPr txBox="1"/>
          <p:nvPr/>
        </p:nvSpPr>
        <p:spPr>
          <a:xfrm>
            <a:off x="4235539" y="24528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Deflection Along the Length of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the Beam for the Hollow Beam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D7B8D-296A-8A17-6D03-EB0E25599F15}"/>
              </a:ext>
            </a:extLst>
          </p:cNvPr>
          <p:cNvSpPr txBox="1"/>
          <p:nvPr/>
        </p:nvSpPr>
        <p:spPr>
          <a:xfrm>
            <a:off x="7478272" y="245284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Deflection Along the Length of </a:t>
            </a:r>
          </a:p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the Beam for the Small Beam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78842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537</Words>
  <Application>Microsoft Office PowerPoint</Application>
  <PresentationFormat>Widescreen</PresentationFormat>
  <Paragraphs>76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 Math</vt:lpstr>
      <vt:lpstr>Courier New</vt:lpstr>
      <vt:lpstr>Symbol</vt:lpstr>
      <vt:lpstr>Times New Roman</vt:lpstr>
      <vt:lpstr>Office Theme</vt:lpstr>
      <vt:lpstr> Digital Image Correlation</vt:lpstr>
      <vt:lpstr>Client Need</vt:lpstr>
      <vt:lpstr>Setup</vt:lpstr>
      <vt:lpstr>Testing</vt:lpstr>
      <vt:lpstr>Procedure</vt:lpstr>
      <vt:lpstr>Results</vt:lpstr>
      <vt:lpstr>Mechanics of Materials</vt:lpstr>
      <vt:lpstr>Elastic or Plastic?</vt:lpstr>
      <vt:lpstr>Deflection</vt:lpstr>
      <vt:lpstr>Shear Force and Bending Moments</vt:lpstr>
      <vt:lpstr>Axial, Lateral, and Shear Strains @ x = 0.03 meters for the Large Beam </vt:lpstr>
      <vt:lpstr>2D Strain Fields for the Large Beam</vt:lpstr>
      <vt:lpstr>Finite Element Model</vt:lpstr>
      <vt:lpstr>Digital Image Correlation</vt:lpstr>
      <vt:lpstr>Conclusion</vt:lpstr>
      <vt:lpstr>We Learned…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Kret</dc:creator>
  <cp:lastModifiedBy>Gabriel Kret</cp:lastModifiedBy>
  <cp:revision>1</cp:revision>
  <dcterms:created xsi:type="dcterms:W3CDTF">2025-05-05T14:16:04Z</dcterms:created>
  <dcterms:modified xsi:type="dcterms:W3CDTF">2025-05-11T19:29:43Z</dcterms:modified>
</cp:coreProperties>
</file>