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256" r:id="rId5"/>
    <p:sldId id="262" r:id="rId6"/>
    <p:sldId id="272" r:id="rId7"/>
    <p:sldId id="259" r:id="rId8"/>
    <p:sldId id="271" r:id="rId9"/>
    <p:sldId id="263" r:id="rId10"/>
    <p:sldId id="270" r:id="rId11"/>
    <p:sldId id="275" r:id="rId12"/>
    <p:sldId id="276" r:id="rId13"/>
    <p:sldId id="273" r:id="rId14"/>
    <p:sldId id="274" r:id="rId15"/>
    <p:sldId id="266" r:id="rId16"/>
  </p:sldIdLst>
  <p:sldSz cx="18288000" cy="10287000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Hammersmith One" panose="02010703030501060504" pitchFamily="2" charset="0"/>
      <p:regular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D59F6-2D19-4119-92C8-FCDBF4CDF9E0}" v="1198" dt="2025-05-12T15:49:57.058"/>
    <p1510:client id="{66649649-ED09-48EC-9110-D3BD91EC8AA7}" v="933" dt="2025-05-11T21:41:52.989"/>
    <p1510:client id="{9C0437FD-6AEB-3247-A5D3-832FAD721532}" v="261" dt="2025-05-12T15:41:54.055"/>
    <p1510:client id="{AA321D1F-D2D5-43A5-ABF0-B6A184723890}" v="7" dt="2025-05-12T00:44:09.782"/>
    <p1510:client id="{B700A38A-0DA6-48F6-A1A4-6F645590245A}" v="1" dt="2025-05-12T15:03:27.361"/>
    <p1510:client id="{EF673C35-3BCD-4ABF-B280-9DACAC6B0163}" v="516" dt="2025-05-12T15:47:00.471"/>
    <p1510:client id="{F5F68F8C-CCC9-43C8-9026-466DB705229A}" v="1507" dt="2025-05-12T04:10:57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5:22:24.60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1084 143 24575,'0'-6'0,"0"-3"0,0-2 0,0-2 0,0-1 0,0 0 0,0 0 0,0 1 0,0 5 0,-2 2 0,1 5 0,-3 3 0,-3 2 0,-6 4 0,-9 2 0,-4 3 0,-4 0 0,0 2 0,5-1 0,3-1 0,5 0 0,7-1 0,4-2 0,4-4 0,1-4 0,1-9 0,0 0 0,0-6 0,2 3 0,2 2 0,4-1 0,3-3 0,3-2 0,1-1 0,0 2 0,-1 4 0,-4 3 0,-2 4 0,-3 1 0,-1 1 0,-1 2 0,0 2 0,0 2 0,-1 3 0,-1 1 0,-1-1 0,0 0 0,0-1 0,0-2 0,0 0 0,0-2 0,0 0 0,0 1 0,1-2 0,1-2 0,-1-2 0,0-3 0,-1-3 0,0-1 0,0 0 0,2 1 0,-1 1 0,1-1 0,-1-1 0,-1 0 0,0-1 0,0 0 0,0 0 0,1 0 0,0 1 0,2 1 0,2 1 0,0 1 0,0 3 0,-2 1 0,1 1 0,-1 0 0,1 2 0,-2 3 0,0 4 0,-1 3 0,-1 0 0,0 0 0,-1-2 0,-3-3 0,0-2 0,-1 0 0,1 0 0,1-1 0,3-2 0,3-4 0,3-3 0,1-1 0,0 1 0,0 0 0,-1-2 0,1-2 0,-1-1 0,0 1 0,-2 1 0,-1 3 0,-2-1 0,-1 3 0,0 3 0,0 3 0,0 3 0,0-1 0,0 1 0,0 1 0,-1 1 0,-1 3 0,1 0 0,-1 2 0,2-2 0,-3 2 0,-4 5 0,-4 6 0,-6 9 0,0 4 0,0 0 0,2-6 0,5-8 0,3-7 0,3-5 0,3-4 0,-1-1 0,0 0 0,-1 2 0,0-1 0,0-1 0,0-2 0,1 6 0,-2 14 0,-2 22 0,-5 15 0,-1 2 0,4-12 0,2-19 0,5-11 0,1-10 0,0-1 0,-2-2 0,1 1 0,-1 0 0,0 1 0,2 5 0,0 6 0,0 6 0,0 1 0,-1-6 0,0-7 0,-1-8 0,0-6 0,2-7 0,0-4 0,0-3 0,0-3 0,0 3 0,0 1 0,0 1 0,0 0 0,0-2 0,1-5 0,3-4 0,3-5 0,1 3 0,-1 3 0,-4 6 0,-1 4 0,-2 2 0,0 2 0,0 2 0,0 1 0,0 1 0,0 0 0,0 0 0,0 0 0,0 2 0,2 4 0,3 4 0,1 4 0,2 3 0,-3 1 0,0 0 0,-2-1 0,-1-4 0,-1-1 0,-1-3 0,0-1 0,0 0 0,0-2 0,0-2 0,0-8 0,0-2 0,2-7 0,3 4 0,0 0 0,-1 3 0,-2 3 0,-1 2 0,1 1 0,-1 3 0,1 1 0,-2 5 0,0 3 0,0 1 0,0-2 0,0-1 0,0-2 0,0 0 0,0-1 0,0 0 0,0-1 0,0 0 0,0 0 0,0-3 0,1-6 0,2-4 0,1-3 0,1 1 0,-2 4 0,-1 3 0,-2 5 0,0 4 0,0 1 0,0 2 0,-2 1 0,0-1 0,1 1 0,-1-1 0,0-2 0,0-1 0,1-1 0,0 0 0,0-1 0,0-1 0,-1-1 0,1-3 0,0-3 0,2-1 0,0-3 0,1 0 0,1 1 0,0 1 0,0 1 0,-1 0 0,0 1 0,0 1 0,0 3 0,0 4 0,-1 3 0,-1 2 0,0 0 0,0 0 0,0-1 0,0-2 0,0 0 0,0-1 0,0 1 0,0-3 0,0-5 0,0-2 0,0-5 0,0 2 0,0 1 0,1 1 0,1 2 0,-1 4 0,0 3 0,0 4 0,-1 2 0,0 0 0,0 1 0,0 0 0,0 1 0,0 0 0,0 2 0,0 0 0,0-2 0,0-1 0,0-1 0,0-1 0,0 0 0,0 1 0,0 1 0,0-2 0,0 0 0,0-1 0,0 0 0,0 1 0,-1 0 0,-1 0 0,1 1 0,-1-1 0,2-1 0,0 0 0,-1-1 0,0 1 0,-1 0 0,-1 0 0,1 1 0,-1-1 0,0 1 0,0 1 0,0 2 0,1 1 0,-1 4 0,0 4 0,-1 4 0,0 2 0,1-1 0,1-3 0,0-2 0,1-2 0,-1 0 0,0 2 0,-1 0 0,1 2 0,1-1 0,-2-1 0,0-2 0,0-2 0,-2-4 0,1-5 0,0-4 0,1-2 0,0 0 0,0 0 0,0 2 0,0 4 0,-1 3 0,0 4 0,0 0 0,1 0 0,1-1 0,1-1 0,1-3 0,0-1 0,0 0 0,0-2 0,0-3 0,0-7 0,-2-6 0,-1-2 0,-1-1 0,-1 3 0,0 0 0,1 1 0,-1 0 0,-1 0 0,2 2 0,-1 1 0,2 2 0,0 1 0,-1 2 0,1 1 0,-1 1 0,1 0 0,-4 19 0,4-14 0,-2 13 0,5-22 0,0-4 0,0-3 0,1 0 0,1 3 0,3 2 0,0 2 0,2 2 0,-1 1 0,1 1 0,-1 0 0,-1 0 0,-1 0 0,-1 0 0,1 0 0,-1 0 0,4 11 0,-3-7 0,3 9 0,-5-9 0,1-3 0,-1 0 0,-1-4 0,-1-2 0,0-3 0,1 0 0,1 0 0,1 3 0,0 0 0,-1 1 0,1 0 0,-1 2 0,2 1 0,0 1 0,0 0 0,-1 1 0,-1 1 0,-1 2 0,-1 1 0,0 2 0,0 0 0,0 0 0,0 1 0,0-3 0,1-1 0,0-2 0,2-2 0,0 0 0,-1-1 0,-1-3 0,-1-5 0,2-3 0,-1-1 0,2 2 0,0 6 0,-1 4 0,-1 5 0,-1 4 0,0 2 0,0 0 0,0 0 0,0-1 0,0-5 0,0-4 0,0-4 0,0-4 0,0-2 0,0-1 0,0 0 0,0 2 0,0 5 0,0 6 0,0 4 0,0 1 0,0 0 0,0-1 0,0 0 0,0-3 0,0-3 0,0-5 0,0-4 0,0-3 0,0 2 0,0 1 0,0 4 0,0 4 0,0 5 0,0 2 0,0 4 0,0-1 0,0-1 0,0 0 0,0-1 0,0-1 0,0-1 0,0-4 0,0-5 0,0-4 0,0-2 0,0 1 0,0 2 0,0 4 0,0 2 0,0 6 0,0 2 0,0 3 0,0-3 0,0-4 0,0-4 0,0-5 0,0-2 0,0 1 0,0 2 0,0 1 0,1 1 0,2 2 0,2 1 0,2 0 0,0 0 0,0 0 0,-2 1 0,-2 1 0,-1 1 0,-2 1 0,0-1 0,0 0 0,0-1 0,1 0 0,0 0 0,1-3 0,-1-2 0,-1-2 0,0-1 0,0-2 0,0 0 0,0 3 0,0 2 0,0 9 0,0-1 0,0 5 0,0-4 0,0-1 0,0-1 0,0 0 0,0-4 0,0-3 0,0 0 0,0-3 0,0 2 0,0 4 0,0 2 0,0 4 0,-1 1 0,-3-1 0,0-3 0,-2-2 0,-5-1 0,-8 0 0,-11-2 0,-8-5 0,-1-7 0,4-4 0,7-3 0,7 3 0,6 4 0,4 2 0,3 4 0,2 2 0,0 1 0,2 0 0,-1 0 0,0-1 0,0 1 0,0 0 0,-1 1 0,1-1 0,0 0 0,0 1 0,0 1 0,1 2 0,-1-1 0,0 1 0,-1-3 0,-3 0 0,-2-1 0,-2-1 0,1 1 0,0 1 0,5 2 0,4 3 0,4 3 0,3 3 0,0 1 0,-1 0 0,-3-3 0,-6-2 0,-10-3 0,-11 0 0,-6 0 0,1 0 0,8 0 0,10 0 0,4 0 0,3 0 0,2 0 0,0 0 0,1-1 0,-3-2 0,0-1 0,-1 0 0,1 0 0,2 0 0,2 0 0,2-1 0,1-3 0,-3-5 0,-2-4 0,-2-2 0,-1 1 0,3 4 0,2 3 0,0 4 0,1 2 0,1 2 0,-1 0 0,2 0 0,0 1 0,-2-1 0,-2 1 0,-1 1 0,-5 0 0,-5 0 0,-4-1 0,-6 0 0,-1 0 0,5 2 0,5 2 0,8 3 0,5 2 0,2 3 0,1 0 0,0-1 0,0 0 0,0-2 0,-1-2 0,-3-4 0,-4-1 0,-4-6 0,-2-3 0,0-3 0,1-2 0,0 2 0,2-1 0,0 1 0,1 2 0,1 2 0,0 1 0,1 1 0,1 1 0,1 2 0,0 0 0,2 2 0,0 0 0,0 1 0,-1 0 0,3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C87F9-5EDD-4BD6-9CF1-D0F9870938F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9343D-96A7-4775-8B64-C60CBA17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2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9343D-96A7-4775-8B64-C60CBA17F3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30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9343D-96A7-4775-8B64-C60CBA17F3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9343D-96A7-4775-8B64-C60CBA17F3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0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Maria Talk about given parameters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9343D-96A7-4775-8B64-C60CBA17F3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47D9C-4C5E-D860-E727-CA31CAC22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A3DCAD-6B13-E844-65AB-49E5E867E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D997CD-C045-A507-FE90-CC47B1ACA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Maria Talk about given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0514C-DE26-C7BA-A818-F45D92955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9343D-96A7-4775-8B64-C60CBA17F3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3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Maria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9343D-96A7-4775-8B64-C60CBA17F3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9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48035-97C9-DD4F-9781-A6F06C2DF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7038E-2095-2F8A-6121-E5D677A24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15381E-7900-78C1-AD83-4D02ADE20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Gabriel Talk about given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2CFEA-792A-46DD-5D64-FA8CC09A2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9343D-96A7-4775-8B64-C60CBA17F3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Gabriel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9343D-96A7-4775-8B64-C60CBA17F3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71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3EDAD-DAB4-DA39-A787-DD3D649BC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0A8B2F-6B94-D050-68A4-F1CEAA195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1E71C-9D2C-DA9B-605B-2D9762C85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gabriel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6DCA4-920F-8FBC-9F27-5BF9FC3E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343D-96A7-4775-8B64-C60CBA17F3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061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gabriel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9343D-96A7-4775-8B64-C60CBA17F3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58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C2A00-74E3-86F7-0065-E7A925D3E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F8F9EF-D917-F85F-2F58-1B2D62394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0D5080-A762-6DF0-7275-DC1EE8C92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Jonas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50CA6-9262-47CD-7DB3-C217204FBB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9343D-96A7-4775-8B64-C60CBA17F3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7FE64-C119-45C4-8FDA-FF83E58CA78D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58AC-D2C3-4A89-9568-3685CC17F4AC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8984-3E18-4905-93C6-3E260ABF822B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60EE-0311-4B0F-A1AE-9643C91036AF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91F9-D88D-4ECB-8949-CCA6D7EED5DF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E8A4-7E77-4F54-BE08-23F829E78337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6F89-E730-4BF1-AE75-5D5F03AEEB5C}" type="datetime1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7A43-04EE-4D94-9CAC-36BB4685E52B}" type="datetime1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D5C-A75F-4969-A02C-FA655C0E172C}" type="datetime1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2936-B455-4707-8966-D817610CAA84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141B-0EA6-431F-B80B-EE0949F87896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89F6-B232-4154-9F41-7B9173081AAF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C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3"/>
          <p:cNvSpPr txBox="1"/>
          <p:nvPr/>
        </p:nvSpPr>
        <p:spPr>
          <a:xfrm>
            <a:off x="1683507" y="3026120"/>
            <a:ext cx="15204451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400" spc="1244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Determining the Fastest Cooling Rod 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C5FF73A-EBD7-67E3-2C5E-70D677734046}"/>
              </a:ext>
            </a:extLst>
          </p:cNvPr>
          <p:cNvSpPr txBox="1"/>
          <p:nvPr/>
        </p:nvSpPr>
        <p:spPr>
          <a:xfrm>
            <a:off x="1672338" y="5399985"/>
            <a:ext cx="14943323" cy="777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600" spc="250">
                <a:solidFill>
                  <a:srgbClr val="000000"/>
                </a:solidFill>
                <a:latin typeface="Playfair Display" panose="00000500000000000000" pitchFamily="2" charset="0"/>
                <a:ea typeface="Playfair Display Italics"/>
                <a:cs typeface="Playfair Display Italics"/>
                <a:sym typeface="Playfair Display Italics"/>
              </a:rPr>
              <a:t>Gabriel Kret, Jonas Margono, Maria Alvarado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4BFEA7-B6E9-19DB-050D-91491513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BF51F64D-8565-2B7B-F79A-CD6E215C4665}"/>
              </a:ext>
            </a:extLst>
          </p:cNvPr>
          <p:cNvSpPr txBox="1"/>
          <p:nvPr/>
        </p:nvSpPr>
        <p:spPr>
          <a:xfrm>
            <a:off x="1219200" y="581915"/>
            <a:ext cx="14782800" cy="1313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468"/>
              </a:lnSpc>
            </a:pPr>
            <a:r>
              <a:rPr lang="en-US" sz="5400" spc="1146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Application: Heat Exchanger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897468-1DE9-6B89-1CC2-E76B12D8F941}"/>
              </a:ext>
            </a:extLst>
          </p:cNvPr>
          <p:cNvSpPr txBox="1"/>
          <p:nvPr/>
        </p:nvSpPr>
        <p:spPr>
          <a:xfrm>
            <a:off x="742097" y="2292432"/>
            <a:ext cx="6880027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>
                <a:latin typeface="Playfair Display" panose="00000500000000000000" pitchFamily="2" charset="0"/>
                <a:ea typeface="Calibri"/>
                <a:cs typeface="Calibri"/>
              </a:rPr>
              <a:t>Heat Exchanger Enhancement </a:t>
            </a:r>
          </a:p>
          <a:p>
            <a:pPr marL="342900" indent="-342900">
              <a:buFont typeface="Arial"/>
              <a:buChar char="•"/>
            </a:pPr>
            <a:endParaRPr lang="en-US" sz="2500">
              <a:latin typeface="Playfair Display" panose="00000500000000000000" pitchFamily="2" charset="0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>
                <a:latin typeface="Playfair Display" panose="00000500000000000000" pitchFamily="2" charset="0"/>
                <a:ea typeface="Calibri"/>
                <a:cs typeface="Calibri"/>
              </a:rPr>
              <a:t>Adding square tubes to a shell and tube heat exchanger will increase the heat exchange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500">
                <a:latin typeface="Playfair Display" panose="00000500000000000000" pitchFamily="2" charset="0"/>
                <a:ea typeface="Calibri"/>
                <a:cs typeface="Calibri"/>
              </a:rPr>
              <a:t>Due to the increased turbulence the heat transfer rate will be higher. </a:t>
            </a:r>
          </a:p>
          <a:p>
            <a:pPr marL="800100" lvl="1" indent="-342900">
              <a:buFont typeface="Courier New"/>
              <a:buChar char="o"/>
            </a:pPr>
            <a:endParaRPr lang="en-US" sz="2500">
              <a:latin typeface="Playfair Display" panose="00000500000000000000" pitchFamily="2" charset="0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>
                <a:latin typeface="Playfair Display" panose="00000500000000000000" pitchFamily="2" charset="0"/>
                <a:ea typeface="Calibri"/>
                <a:cs typeface="Calibri"/>
              </a:rPr>
              <a:t>However, round tubes are more cost effective and lighter at the same structural strength. </a:t>
            </a:r>
          </a:p>
          <a:p>
            <a:pPr marL="342900" indent="-342900">
              <a:buFont typeface="Arial"/>
              <a:buChar char="•"/>
            </a:pPr>
            <a:endParaRPr lang="en-US" sz="2500">
              <a:latin typeface="Playfair Display" panose="00000500000000000000" pitchFamily="2" charset="0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500">
              <a:latin typeface="Playfair Display" panose="00000500000000000000" pitchFamily="2" charset="0"/>
              <a:ea typeface="Calibri"/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49858-8D8E-473A-B7B0-FCD30AFDC337}"/>
              </a:ext>
            </a:extLst>
          </p:cNvPr>
          <p:cNvGrpSpPr/>
          <p:nvPr/>
        </p:nvGrpSpPr>
        <p:grpSpPr>
          <a:xfrm>
            <a:off x="8317002" y="2292432"/>
            <a:ext cx="9289127" cy="5611008"/>
            <a:chOff x="2265109" y="4705066"/>
            <a:chExt cx="9289127" cy="5611008"/>
          </a:xfrm>
        </p:grpSpPr>
        <p:pic>
          <p:nvPicPr>
            <p:cNvPr id="4" name="Picture 3" descr="A blueprint of a rectangular object&#10;&#10;AI-generated content may be incorrect.">
              <a:extLst>
                <a:ext uri="{FF2B5EF4-FFF2-40B4-BE49-F238E27FC236}">
                  <a16:creationId xmlns:a16="http://schemas.microsoft.com/office/drawing/2014/main" id="{6C9F1375-5DC1-B2DC-4A3A-60F94C51E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47" b="89983" l="8091" r="89968">
                          <a14:foregroundMark x1="8252" y1="79626" x2="8091" y2="59253"/>
                          <a14:foregroundMark x1="34628" y1="89474" x2="41586" y2="882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6964" y="4705066"/>
              <a:ext cx="5887272" cy="5611008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7302AD7-962C-0744-33A3-2140E0C2A39A}"/>
                </a:ext>
              </a:extLst>
            </p:cNvPr>
            <p:cNvCxnSpPr>
              <a:cxnSpLocks/>
            </p:cNvCxnSpPr>
            <p:nvPr/>
          </p:nvCxnSpPr>
          <p:spPr>
            <a:xfrm>
              <a:off x="7192370" y="5384805"/>
              <a:ext cx="1828799" cy="3408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3368B4-0871-65D1-BB51-577AD7B92AA8}"/>
                </a:ext>
              </a:extLst>
            </p:cNvPr>
            <p:cNvSpPr txBox="1"/>
            <p:nvPr/>
          </p:nvSpPr>
          <p:spPr>
            <a:xfrm>
              <a:off x="5835989" y="5079311"/>
              <a:ext cx="1528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Hammersmith One" panose="02010703030501060504" pitchFamily="2" charset="0"/>
                </a:rPr>
                <a:t>Duct (shell)</a:t>
              </a:r>
            </a:p>
            <a:p>
              <a:endParaRPr lang="en-US">
                <a:latin typeface="Hammersmith One" panose="02010703030501060504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C6C2C5-4B1F-C59D-3376-1D0143CDE6FA}"/>
                </a:ext>
              </a:extLst>
            </p:cNvPr>
            <p:cNvCxnSpPr>
              <a:cxnSpLocks/>
            </p:cNvCxnSpPr>
            <p:nvPr/>
          </p:nvCxnSpPr>
          <p:spPr>
            <a:xfrm>
              <a:off x="4121624" y="7510570"/>
              <a:ext cx="2076733" cy="469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DC14BB-88AB-83F1-680F-3D9599707F1E}"/>
                </a:ext>
              </a:extLst>
            </p:cNvPr>
            <p:cNvSpPr txBox="1"/>
            <p:nvPr/>
          </p:nvSpPr>
          <p:spPr>
            <a:xfrm>
              <a:off x="3149939" y="7097528"/>
              <a:ext cx="15285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Hammersmith One" panose="02010703030501060504" pitchFamily="2" charset="0"/>
                </a:rPr>
                <a:t>Square Tubes</a:t>
              </a:r>
            </a:p>
            <a:p>
              <a:endParaRPr lang="en-US">
                <a:latin typeface="Hammersmith One" panose="02010703030501060504" pitchFamily="2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979684E-A634-E1F6-9205-2BD422B31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8357" y="8884693"/>
              <a:ext cx="894078" cy="8203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92BA0E-583D-98CC-4FCC-0ADA06F1A120}"/>
                </a:ext>
              </a:extLst>
            </p:cNvPr>
            <p:cNvSpPr txBox="1"/>
            <p:nvPr/>
          </p:nvSpPr>
          <p:spPr>
            <a:xfrm>
              <a:off x="5339684" y="9381919"/>
              <a:ext cx="764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>
                  <a:latin typeface="Hammersmith One" panose="02010703030501060504" pitchFamily="2" charset="0"/>
                </a:rPr>
                <a:t>ShellFluid</a:t>
              </a:r>
              <a:r>
                <a:rPr lang="en-US">
                  <a:latin typeface="Hammersmith One" panose="02010703030501060504" pitchFamily="2" charset="0"/>
                </a:rPr>
                <a:t> Inlet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3DF9A8E-3DB0-7A54-981E-4C6D3FF7B5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60744" y="8602842"/>
              <a:ext cx="1285016" cy="3773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19E6BB-D11D-64D1-453A-E02F8EF2893F}"/>
                </a:ext>
              </a:extLst>
            </p:cNvPr>
            <p:cNvSpPr txBox="1"/>
            <p:nvPr/>
          </p:nvSpPr>
          <p:spPr>
            <a:xfrm>
              <a:off x="9669961" y="8884693"/>
              <a:ext cx="764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Hammersmith One" panose="02010703030501060504" pitchFamily="2" charset="0"/>
                </a:rPr>
                <a:t>Tube Fluid Inlet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C0E1B6-78D3-74E8-2A4D-392F70B9E5EF}"/>
                </a:ext>
              </a:extLst>
            </p:cNvPr>
            <p:cNvSpPr txBox="1"/>
            <p:nvPr/>
          </p:nvSpPr>
          <p:spPr>
            <a:xfrm>
              <a:off x="2265109" y="5233111"/>
              <a:ext cx="2975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Hammersmith One" panose="02010703030501060504" pitchFamily="2" charset="0"/>
                </a:rPr>
                <a:t>Model of sample heat exchanger in cross flow:</a:t>
              </a:r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F5C8B9-84A0-9FA4-890E-4447558E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12303" y="966102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2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002A61-EC71-43EC-CA0B-3F6214E21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201C7586-9FCE-5A1C-613A-41C925471137}"/>
              </a:ext>
            </a:extLst>
          </p:cNvPr>
          <p:cNvSpPr txBox="1"/>
          <p:nvPr/>
        </p:nvSpPr>
        <p:spPr>
          <a:xfrm>
            <a:off x="1219199" y="581915"/>
            <a:ext cx="16326701" cy="1313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468"/>
              </a:lnSpc>
            </a:pPr>
            <a:r>
              <a:rPr lang="en-US" sz="5400" spc="1146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Proposed Experiment: CFD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7BE198-D369-F310-1770-4A89BD360FEE}"/>
              </a:ext>
            </a:extLst>
          </p:cNvPr>
          <p:cNvSpPr txBox="1"/>
          <p:nvPr/>
        </p:nvSpPr>
        <p:spPr>
          <a:xfrm>
            <a:off x="742097" y="2555543"/>
            <a:ext cx="1680380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500">
              <a:latin typeface="Hammersmith One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500">
              <a:latin typeface="Hammersmith One"/>
              <a:ea typeface="Calibri"/>
              <a:cs typeface="Calibri"/>
            </a:endParaRPr>
          </a:p>
        </p:txBody>
      </p:sp>
      <p:pic>
        <p:nvPicPr>
          <p:cNvPr id="1026" name="Picture 2" descr="A blue rectangular object with a white triangle&#10;&#10;AI-generated content may be incorrect., Picture">
            <a:extLst>
              <a:ext uri="{FF2B5EF4-FFF2-40B4-BE49-F238E27FC236}">
                <a16:creationId xmlns:a16="http://schemas.microsoft.com/office/drawing/2014/main" id="{B971EFBE-80BC-AFD4-4C70-4EF0AC09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36" y="4610135"/>
            <a:ext cx="13504744" cy="45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052068-337B-295C-7D1E-889AFF153B44}"/>
              </a:ext>
            </a:extLst>
          </p:cNvPr>
          <p:cNvSpPr txBox="1"/>
          <p:nvPr/>
        </p:nvSpPr>
        <p:spPr>
          <a:xfrm>
            <a:off x="742096" y="2146111"/>
            <a:ext cx="16803805" cy="201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>
                <a:latin typeface="Hammersmith One"/>
                <a:ea typeface="Calibri"/>
                <a:cs typeface="Calibri"/>
              </a:rPr>
              <a:t>Use computation fluid dynamics to measure heat flux through the shape</a:t>
            </a:r>
          </a:p>
          <a:p>
            <a:pPr marL="342900" indent="-342900">
              <a:buFont typeface="Arial"/>
              <a:buChar char="•"/>
            </a:pPr>
            <a:r>
              <a:rPr lang="en-US" sz="2500">
                <a:latin typeface="Hammersmith One"/>
                <a:ea typeface="Calibri"/>
                <a:cs typeface="Calibri"/>
              </a:rPr>
              <a:t>Compute the heat transfer coefficient for a range of Reynolds numbers</a:t>
            </a:r>
          </a:p>
          <a:p>
            <a:pPr marL="342900" indent="-342900">
              <a:buFont typeface="Arial"/>
              <a:buChar char="•"/>
            </a:pPr>
            <a:r>
              <a:rPr lang="en-US" sz="2500">
                <a:latin typeface="Hammersmith One"/>
                <a:ea typeface="Calibri"/>
                <a:cs typeface="Calibri"/>
              </a:rPr>
              <a:t>Use a regression analysis to find the c and m values for the Hilpert correlation</a:t>
            </a:r>
          </a:p>
          <a:p>
            <a:pPr marL="342900" indent="-342900">
              <a:buFont typeface="Arial"/>
              <a:buChar char="•"/>
            </a:pPr>
            <a:endParaRPr lang="en-US" sz="2500">
              <a:latin typeface="Hammersmith One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500">
              <a:latin typeface="Hammersmith One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839E9-3A57-40B8-2A2B-43AEEE26D6EB}"/>
              </a:ext>
            </a:extLst>
          </p:cNvPr>
          <p:cNvSpPr txBox="1"/>
          <p:nvPr/>
        </p:nvSpPr>
        <p:spPr>
          <a:xfrm>
            <a:off x="2524836" y="4162047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Hammersmith One" panose="02010703030501060504" pitchFamily="2" charset="0"/>
              </a:rPr>
              <a:t>CFD Analysis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B1187-5DD6-7409-B629-C8C6B0ED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2138" y="970508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21A49EC-4A5E-D6A0-1FF6-36790939195D}"/>
              </a:ext>
            </a:extLst>
          </p:cNvPr>
          <p:cNvGrpSpPr/>
          <p:nvPr/>
        </p:nvGrpSpPr>
        <p:grpSpPr>
          <a:xfrm>
            <a:off x="693725" y="1409801"/>
            <a:ext cx="16900550" cy="6579726"/>
            <a:chOff x="693725" y="1409801"/>
            <a:chExt cx="16900550" cy="6579726"/>
          </a:xfrm>
        </p:grpSpPr>
        <p:grpSp>
          <p:nvGrpSpPr>
            <p:cNvPr id="2" name="Group 2"/>
            <p:cNvGrpSpPr/>
            <p:nvPr/>
          </p:nvGrpSpPr>
          <p:grpSpPr>
            <a:xfrm>
              <a:off x="693725" y="1409801"/>
              <a:ext cx="16900550" cy="6579726"/>
              <a:chOff x="0" y="0"/>
              <a:chExt cx="4451174" cy="1732932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4451174" cy="1732932"/>
              </a:xfrm>
              <a:custGeom>
                <a:avLst/>
                <a:gdLst/>
                <a:ahLst/>
                <a:cxnLst/>
                <a:rect l="l" t="t" r="r" b="b"/>
                <a:pathLst>
                  <a:path w="4451174" h="1732932">
                    <a:moveTo>
                      <a:pt x="23362" y="0"/>
                    </a:moveTo>
                    <a:lnTo>
                      <a:pt x="4427811" y="0"/>
                    </a:lnTo>
                    <a:cubicBezTo>
                      <a:pt x="4440714" y="0"/>
                      <a:pt x="4451174" y="10460"/>
                      <a:pt x="4451174" y="23362"/>
                    </a:cubicBezTo>
                    <a:lnTo>
                      <a:pt x="4451174" y="1709569"/>
                    </a:lnTo>
                    <a:cubicBezTo>
                      <a:pt x="4451174" y="1722472"/>
                      <a:pt x="4440714" y="1732932"/>
                      <a:pt x="4427811" y="1732932"/>
                    </a:cubicBezTo>
                    <a:lnTo>
                      <a:pt x="23362" y="1732932"/>
                    </a:lnTo>
                    <a:cubicBezTo>
                      <a:pt x="17166" y="1732932"/>
                      <a:pt x="11224" y="1730471"/>
                      <a:pt x="6843" y="1726089"/>
                    </a:cubicBezTo>
                    <a:cubicBezTo>
                      <a:pt x="2461" y="1721708"/>
                      <a:pt x="0" y="1715765"/>
                      <a:pt x="0" y="1709569"/>
                    </a:cubicBezTo>
                    <a:lnTo>
                      <a:pt x="0" y="23362"/>
                    </a:lnTo>
                    <a:cubicBezTo>
                      <a:pt x="0" y="10460"/>
                      <a:pt x="10460" y="0"/>
                      <a:pt x="23362" y="0"/>
                    </a:cubicBezTo>
                    <a:close/>
                  </a:path>
                </a:pathLst>
              </a:custGeom>
              <a:solidFill>
                <a:srgbClr val="FFFFFF">
                  <a:alpha val="49804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" name="TextBox 4"/>
              <p:cNvSpPr txBox="1"/>
              <p:nvPr/>
            </p:nvSpPr>
            <p:spPr>
              <a:xfrm>
                <a:off x="0" y="-38100"/>
                <a:ext cx="4451174" cy="17710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91"/>
                  </a:lnSpc>
                </a:pPr>
                <a:endParaRPr/>
              </a:p>
            </p:txBody>
          </p:sp>
        </p:grpSp>
        <p:sp>
          <p:nvSpPr>
            <p:cNvPr id="34" name="TextBox 34"/>
            <p:cNvSpPr txBox="1"/>
            <p:nvPr/>
          </p:nvSpPr>
          <p:spPr>
            <a:xfrm>
              <a:off x="5912859" y="4000826"/>
              <a:ext cx="6462281" cy="1253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208"/>
                </a:lnSpc>
              </a:pPr>
              <a:r>
                <a:rPr lang="en-US" sz="7291" spc="1020">
                  <a:solidFill>
                    <a:srgbClr val="000000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THANK YOU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6A005-586B-2CCE-2E94-680BE6AE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31319" y="974445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4782" y="423450"/>
            <a:ext cx="16834034" cy="2617600"/>
            <a:chOff x="0" y="0"/>
            <a:chExt cx="4433655" cy="6894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33655" cy="689409"/>
            </a:xfrm>
            <a:custGeom>
              <a:avLst/>
              <a:gdLst/>
              <a:ahLst/>
              <a:cxnLst/>
              <a:rect l="l" t="t" r="r" b="b"/>
              <a:pathLst>
                <a:path w="4433655" h="689409">
                  <a:moveTo>
                    <a:pt x="23455" y="0"/>
                  </a:moveTo>
                  <a:lnTo>
                    <a:pt x="4410200" y="0"/>
                  </a:lnTo>
                  <a:cubicBezTo>
                    <a:pt x="4423154" y="0"/>
                    <a:pt x="4433655" y="10501"/>
                    <a:pt x="4433655" y="23455"/>
                  </a:cubicBezTo>
                  <a:lnTo>
                    <a:pt x="4433655" y="665954"/>
                  </a:lnTo>
                  <a:cubicBezTo>
                    <a:pt x="4433655" y="672175"/>
                    <a:pt x="4431184" y="678141"/>
                    <a:pt x="4426785" y="682539"/>
                  </a:cubicBezTo>
                  <a:cubicBezTo>
                    <a:pt x="4422387" y="686938"/>
                    <a:pt x="4416421" y="689409"/>
                    <a:pt x="4410200" y="689409"/>
                  </a:cubicBezTo>
                  <a:lnTo>
                    <a:pt x="23455" y="689409"/>
                  </a:lnTo>
                  <a:cubicBezTo>
                    <a:pt x="17234" y="689409"/>
                    <a:pt x="11268" y="686938"/>
                    <a:pt x="6870" y="682539"/>
                  </a:cubicBezTo>
                  <a:cubicBezTo>
                    <a:pt x="2471" y="678141"/>
                    <a:pt x="0" y="672175"/>
                    <a:pt x="0" y="665954"/>
                  </a:cubicBezTo>
                  <a:lnTo>
                    <a:pt x="0" y="23455"/>
                  </a:lnTo>
                  <a:cubicBezTo>
                    <a:pt x="0" y="17234"/>
                    <a:pt x="2471" y="11268"/>
                    <a:pt x="6870" y="6870"/>
                  </a:cubicBezTo>
                  <a:cubicBezTo>
                    <a:pt x="11268" y="2471"/>
                    <a:pt x="17234" y="0"/>
                    <a:pt x="23455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33655" cy="727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1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70137" y="1966722"/>
            <a:ext cx="14943323" cy="777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600" spc="250">
                <a:solidFill>
                  <a:srgbClr val="000000"/>
                </a:solidFill>
                <a:latin typeface="Playfair Display" panose="00000500000000000000" pitchFamily="2" charset="0"/>
                <a:ea typeface="Playfair Display Italics"/>
                <a:cs typeface="Playfair Display Italics"/>
                <a:sym typeface="Playfair Display Italics"/>
              </a:rPr>
              <a:t>Determine which shape rod will cool the fastest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74314" y="636336"/>
            <a:ext cx="11068453" cy="1359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6000" spc="1146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Project Objective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58266" y="2993319"/>
            <a:ext cx="16900550" cy="6724387"/>
            <a:chOff x="0" y="-38100"/>
            <a:chExt cx="4451174" cy="17710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451174" cy="1732932"/>
            </a:xfrm>
            <a:custGeom>
              <a:avLst/>
              <a:gdLst/>
              <a:ahLst/>
              <a:cxnLst/>
              <a:rect l="l" t="t" r="r" b="b"/>
              <a:pathLst>
                <a:path w="4451174" h="1732932">
                  <a:moveTo>
                    <a:pt x="23362" y="0"/>
                  </a:moveTo>
                  <a:lnTo>
                    <a:pt x="4427811" y="0"/>
                  </a:lnTo>
                  <a:cubicBezTo>
                    <a:pt x="4440714" y="0"/>
                    <a:pt x="4451174" y="10460"/>
                    <a:pt x="4451174" y="23362"/>
                  </a:cubicBezTo>
                  <a:lnTo>
                    <a:pt x="4451174" y="1709569"/>
                  </a:lnTo>
                  <a:cubicBezTo>
                    <a:pt x="4451174" y="1722472"/>
                    <a:pt x="4440714" y="1732932"/>
                    <a:pt x="4427811" y="1732932"/>
                  </a:cubicBezTo>
                  <a:lnTo>
                    <a:pt x="23362" y="1732932"/>
                  </a:lnTo>
                  <a:cubicBezTo>
                    <a:pt x="17166" y="1732932"/>
                    <a:pt x="11224" y="1730471"/>
                    <a:pt x="6843" y="1726089"/>
                  </a:cubicBezTo>
                  <a:cubicBezTo>
                    <a:pt x="2461" y="1721708"/>
                    <a:pt x="0" y="1715765"/>
                    <a:pt x="0" y="1709569"/>
                  </a:cubicBezTo>
                  <a:lnTo>
                    <a:pt x="0" y="23362"/>
                  </a:lnTo>
                  <a:cubicBezTo>
                    <a:pt x="0" y="10460"/>
                    <a:pt x="10460" y="0"/>
                    <a:pt x="23362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451174" cy="1771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1"/>
                </a:lnSpc>
              </a:pPr>
              <a:endParaRPr/>
            </a:p>
          </p:txBody>
        </p:sp>
      </p:grpSp>
      <p:sp>
        <p:nvSpPr>
          <p:cNvPr id="38" name="TextBox 22">
            <a:extLst>
              <a:ext uri="{FF2B5EF4-FFF2-40B4-BE49-F238E27FC236}">
                <a16:creationId xmlns:a16="http://schemas.microsoft.com/office/drawing/2014/main" id="{19DFD9B8-BEC3-4AA8-1D96-71D38B594494}"/>
              </a:ext>
            </a:extLst>
          </p:cNvPr>
          <p:cNvSpPr txBox="1"/>
          <p:nvPr/>
        </p:nvSpPr>
        <p:spPr>
          <a:xfrm>
            <a:off x="6863386" y="4102970"/>
            <a:ext cx="4952484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67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Circular Rod</a:t>
            </a: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09F0FA29-16C3-20EC-F564-522431512E6D}"/>
              </a:ext>
            </a:extLst>
          </p:cNvPr>
          <p:cNvSpPr txBox="1"/>
          <p:nvPr/>
        </p:nvSpPr>
        <p:spPr>
          <a:xfrm>
            <a:off x="2171627" y="4163271"/>
            <a:ext cx="2805373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67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Square Rod</a:t>
            </a:r>
          </a:p>
        </p:txBody>
      </p:sp>
      <p:sp>
        <p:nvSpPr>
          <p:cNvPr id="40" name="TextBox 24">
            <a:extLst>
              <a:ext uri="{FF2B5EF4-FFF2-40B4-BE49-F238E27FC236}">
                <a16:creationId xmlns:a16="http://schemas.microsoft.com/office/drawing/2014/main" id="{9D7CDD28-757C-AD9F-B8A8-F574B61A09AF}"/>
              </a:ext>
            </a:extLst>
          </p:cNvPr>
          <p:cNvSpPr txBox="1"/>
          <p:nvPr/>
        </p:nvSpPr>
        <p:spPr>
          <a:xfrm>
            <a:off x="13314177" y="4164065"/>
            <a:ext cx="2616513" cy="59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67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80C62B-287E-8E5D-4B38-583358D9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354176" y="943930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CC0C5-2CF3-CA10-AAFC-363F618F5A54}"/>
              </a:ext>
            </a:extLst>
          </p:cNvPr>
          <p:cNvGrpSpPr/>
          <p:nvPr/>
        </p:nvGrpSpPr>
        <p:grpSpPr>
          <a:xfrm rot="5400000">
            <a:off x="12967979" y="5963285"/>
            <a:ext cx="3535314" cy="1895745"/>
            <a:chOff x="880274" y="3848100"/>
            <a:chExt cx="6586390" cy="296387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3280D6-07BA-8137-BDB2-74EAEA2A666A}"/>
                </a:ext>
              </a:extLst>
            </p:cNvPr>
            <p:cNvGrpSpPr/>
            <p:nvPr/>
          </p:nvGrpSpPr>
          <p:grpSpPr>
            <a:xfrm rot="10800000">
              <a:off x="880274" y="3848100"/>
              <a:ext cx="6586390" cy="2963876"/>
              <a:chOff x="880274" y="3848100"/>
              <a:chExt cx="6586390" cy="296387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EC96208-BD61-FD83-A5F5-34C037DAA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274" y="3848100"/>
                <a:ext cx="6586390" cy="2963876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AA8AACD-1E10-1F00-FEDD-A04499ADA2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7455" y="5524500"/>
                <a:ext cx="5078819" cy="762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1EB5FF7-F127-93CF-FE26-3AED7BAEE4C8}"/>
                  </a:ext>
                </a:extLst>
              </p:cNvPr>
              <p:cNvCxnSpPr/>
              <p:nvPr/>
            </p:nvCxnSpPr>
            <p:spPr>
              <a:xfrm>
                <a:off x="1794674" y="4305300"/>
                <a:ext cx="0" cy="12954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1A6D8B-0B65-8DFA-7EE9-E7AB7ADAA135}"/>
                </a:ext>
              </a:extLst>
            </p:cNvPr>
            <p:cNvSpPr txBox="1"/>
            <p:nvPr/>
          </p:nvSpPr>
          <p:spPr>
            <a:xfrm>
              <a:off x="4453943" y="4453738"/>
              <a:ext cx="658191" cy="439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layfair Display" panose="00000500000000000000" pitchFamily="2" charset="0"/>
                  <a:ea typeface="+mn-ea"/>
                  <a:cs typeface="+mn-cs"/>
                </a:rPr>
                <a:t>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2C001F-F6B3-1669-EC58-7354C710CE1A}"/>
                </a:ext>
              </a:extLst>
            </p:cNvPr>
            <p:cNvSpPr txBox="1"/>
            <p:nvPr/>
          </p:nvSpPr>
          <p:spPr>
            <a:xfrm>
              <a:off x="6808472" y="5507021"/>
              <a:ext cx="65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layfair Display" panose="00000500000000000000" pitchFamily="2" charset="0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2FD7A3-FCBA-207B-DEF7-66D049DA66DC}"/>
              </a:ext>
            </a:extLst>
          </p:cNvPr>
          <p:cNvGrpSpPr/>
          <p:nvPr/>
        </p:nvGrpSpPr>
        <p:grpSpPr>
          <a:xfrm>
            <a:off x="7550325" y="5480738"/>
            <a:ext cx="4106792" cy="1580967"/>
            <a:chOff x="1028700" y="4287760"/>
            <a:chExt cx="6169118" cy="286089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4EA731-966F-334D-2C14-849D25343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8700" y="4305300"/>
              <a:ext cx="6052521" cy="2843354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56F3C36-341D-73F3-9915-D59F3766B23A}"/>
                </a:ext>
              </a:extLst>
            </p:cNvPr>
            <p:cNvCxnSpPr>
              <a:cxnSpLocks/>
            </p:cNvCxnSpPr>
            <p:nvPr/>
          </p:nvCxnSpPr>
          <p:spPr>
            <a:xfrm>
              <a:off x="6371724" y="4961892"/>
              <a:ext cx="0" cy="1752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764D11-E169-6EA7-EDC4-944608875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324" y="4657092"/>
              <a:ext cx="4724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803622-5F27-F69C-8315-836997C5648C}"/>
                </a:ext>
              </a:extLst>
            </p:cNvPr>
            <p:cNvSpPr txBox="1"/>
            <p:nvPr/>
          </p:nvSpPr>
          <p:spPr>
            <a:xfrm>
              <a:off x="3926601" y="428776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layfair Display" panose="00000500000000000000" pitchFamily="2" charset="0"/>
                  <a:ea typeface="+mn-ea"/>
                  <a:cs typeface="+mn-cs"/>
                </a:rPr>
                <a:t>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F422A8-66E8-AEC0-B19D-2765769E9A6F}"/>
                </a:ext>
              </a:extLst>
            </p:cNvPr>
            <p:cNvSpPr txBox="1"/>
            <p:nvPr/>
          </p:nvSpPr>
          <p:spPr>
            <a:xfrm>
              <a:off x="6588218" y="557920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layfair Display" panose="00000500000000000000" pitchFamily="2" charset="0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BE282F-D8B8-E645-317B-216C9C44689E}"/>
              </a:ext>
            </a:extLst>
          </p:cNvPr>
          <p:cNvGrpSpPr/>
          <p:nvPr/>
        </p:nvGrpSpPr>
        <p:grpSpPr>
          <a:xfrm>
            <a:off x="2010937" y="5352932"/>
            <a:ext cx="4029173" cy="2141732"/>
            <a:chOff x="1016772" y="3768815"/>
            <a:chExt cx="6103871" cy="292637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17D8DD4-EF2F-A7D3-D056-ED57C59DA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6772" y="3768815"/>
              <a:ext cx="6103871" cy="289560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92F436-45C3-F109-05BA-4DBADF8A1D04}"/>
                </a:ext>
              </a:extLst>
            </p:cNvPr>
            <p:cNvCxnSpPr/>
            <p:nvPr/>
          </p:nvCxnSpPr>
          <p:spPr>
            <a:xfrm>
              <a:off x="6415355" y="4762500"/>
              <a:ext cx="0" cy="1447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9E9C29E-341C-DD44-900E-92BDC63A5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0433" y="6210301"/>
              <a:ext cx="4144167" cy="761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650FD4-A556-A36A-FD5F-132F3F698556}"/>
                </a:ext>
              </a:extLst>
            </p:cNvPr>
            <p:cNvSpPr txBox="1"/>
            <p:nvPr/>
          </p:nvSpPr>
          <p:spPr>
            <a:xfrm>
              <a:off x="4060145" y="6295083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layfair Display" panose="00000500000000000000" pitchFamily="2" charset="0"/>
                  <a:ea typeface="+mn-ea"/>
                  <a:cs typeface="+mn-cs"/>
                </a:rPr>
                <a:t>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B09939-6746-3FF0-9725-DAA548E8D900}"/>
                </a:ext>
              </a:extLst>
            </p:cNvPr>
            <p:cNvSpPr txBox="1"/>
            <p:nvPr/>
          </p:nvSpPr>
          <p:spPr>
            <a:xfrm>
              <a:off x="6415355" y="530173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layfair Display" panose="00000500000000000000" pitchFamily="2" charset="0"/>
                  <a:ea typeface="+mn-ea"/>
                  <a:cs typeface="+mn-cs"/>
                </a:rPr>
                <a:t>w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F9B50A-4ED0-47E4-D015-6158B40B1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3B7528F-2D40-29D1-3B29-E3F710A8F3B0}"/>
              </a:ext>
            </a:extLst>
          </p:cNvPr>
          <p:cNvGrpSpPr/>
          <p:nvPr/>
        </p:nvGrpSpPr>
        <p:grpSpPr>
          <a:xfrm>
            <a:off x="724782" y="310191"/>
            <a:ext cx="16834034" cy="2162648"/>
            <a:chOff x="0" y="-38100"/>
            <a:chExt cx="4433655" cy="72750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E513349-0EEC-DEAE-79B7-4C1140F0EBCF}"/>
                </a:ext>
              </a:extLst>
            </p:cNvPr>
            <p:cNvSpPr/>
            <p:nvPr/>
          </p:nvSpPr>
          <p:spPr>
            <a:xfrm>
              <a:off x="0" y="0"/>
              <a:ext cx="4433655" cy="689409"/>
            </a:xfrm>
            <a:custGeom>
              <a:avLst/>
              <a:gdLst/>
              <a:ahLst/>
              <a:cxnLst/>
              <a:rect l="l" t="t" r="r" b="b"/>
              <a:pathLst>
                <a:path w="4433655" h="689409">
                  <a:moveTo>
                    <a:pt x="23455" y="0"/>
                  </a:moveTo>
                  <a:lnTo>
                    <a:pt x="4410200" y="0"/>
                  </a:lnTo>
                  <a:cubicBezTo>
                    <a:pt x="4423154" y="0"/>
                    <a:pt x="4433655" y="10501"/>
                    <a:pt x="4433655" y="23455"/>
                  </a:cubicBezTo>
                  <a:lnTo>
                    <a:pt x="4433655" y="665954"/>
                  </a:lnTo>
                  <a:cubicBezTo>
                    <a:pt x="4433655" y="672175"/>
                    <a:pt x="4431184" y="678141"/>
                    <a:pt x="4426785" y="682539"/>
                  </a:cubicBezTo>
                  <a:cubicBezTo>
                    <a:pt x="4422387" y="686938"/>
                    <a:pt x="4416421" y="689409"/>
                    <a:pt x="4410200" y="689409"/>
                  </a:cubicBezTo>
                  <a:lnTo>
                    <a:pt x="23455" y="689409"/>
                  </a:lnTo>
                  <a:cubicBezTo>
                    <a:pt x="17234" y="689409"/>
                    <a:pt x="11268" y="686938"/>
                    <a:pt x="6870" y="682539"/>
                  </a:cubicBezTo>
                  <a:cubicBezTo>
                    <a:pt x="2471" y="678141"/>
                    <a:pt x="0" y="672175"/>
                    <a:pt x="0" y="665954"/>
                  </a:cubicBezTo>
                  <a:lnTo>
                    <a:pt x="0" y="23455"/>
                  </a:lnTo>
                  <a:cubicBezTo>
                    <a:pt x="0" y="17234"/>
                    <a:pt x="2471" y="11268"/>
                    <a:pt x="6870" y="6870"/>
                  </a:cubicBezTo>
                  <a:cubicBezTo>
                    <a:pt x="11268" y="2471"/>
                    <a:pt x="17234" y="0"/>
                    <a:pt x="23455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A8CC65B-ED68-455E-B570-4235E32D0704}"/>
                </a:ext>
              </a:extLst>
            </p:cNvPr>
            <p:cNvSpPr txBox="1"/>
            <p:nvPr/>
          </p:nvSpPr>
          <p:spPr>
            <a:xfrm>
              <a:off x="0" y="-38100"/>
              <a:ext cx="4433655" cy="727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1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61F26AC2-615E-2010-258B-0BD80395BA8D}"/>
              </a:ext>
            </a:extLst>
          </p:cNvPr>
          <p:cNvSpPr txBox="1"/>
          <p:nvPr/>
        </p:nvSpPr>
        <p:spPr>
          <a:xfrm>
            <a:off x="1079260" y="636336"/>
            <a:ext cx="16218140" cy="1336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6000" spc="1146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Forced External Convection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A1B818ED-4F9D-63F7-B832-34D9AB2C4A61}"/>
              </a:ext>
            </a:extLst>
          </p:cNvPr>
          <p:cNvGrpSpPr/>
          <p:nvPr/>
        </p:nvGrpSpPr>
        <p:grpSpPr>
          <a:xfrm>
            <a:off x="645566" y="3195961"/>
            <a:ext cx="16900550" cy="6724387"/>
            <a:chOff x="0" y="-38100"/>
            <a:chExt cx="4451174" cy="1771032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49E6A0C-4A5F-4AC8-E114-306CD6FDBD9A}"/>
                </a:ext>
              </a:extLst>
            </p:cNvPr>
            <p:cNvSpPr/>
            <p:nvPr/>
          </p:nvSpPr>
          <p:spPr>
            <a:xfrm>
              <a:off x="0" y="0"/>
              <a:ext cx="4451174" cy="1732932"/>
            </a:xfrm>
            <a:custGeom>
              <a:avLst/>
              <a:gdLst/>
              <a:ahLst/>
              <a:cxnLst/>
              <a:rect l="l" t="t" r="r" b="b"/>
              <a:pathLst>
                <a:path w="4451174" h="1732932">
                  <a:moveTo>
                    <a:pt x="23362" y="0"/>
                  </a:moveTo>
                  <a:lnTo>
                    <a:pt x="4427811" y="0"/>
                  </a:lnTo>
                  <a:cubicBezTo>
                    <a:pt x="4440714" y="0"/>
                    <a:pt x="4451174" y="10460"/>
                    <a:pt x="4451174" y="23362"/>
                  </a:cubicBezTo>
                  <a:lnTo>
                    <a:pt x="4451174" y="1709569"/>
                  </a:lnTo>
                  <a:cubicBezTo>
                    <a:pt x="4451174" y="1722472"/>
                    <a:pt x="4440714" y="1732932"/>
                    <a:pt x="4427811" y="1732932"/>
                  </a:cubicBezTo>
                  <a:lnTo>
                    <a:pt x="23362" y="1732932"/>
                  </a:lnTo>
                  <a:cubicBezTo>
                    <a:pt x="17166" y="1732932"/>
                    <a:pt x="11224" y="1730471"/>
                    <a:pt x="6843" y="1726089"/>
                  </a:cubicBezTo>
                  <a:cubicBezTo>
                    <a:pt x="2461" y="1721708"/>
                    <a:pt x="0" y="1715765"/>
                    <a:pt x="0" y="1709569"/>
                  </a:cubicBezTo>
                  <a:lnTo>
                    <a:pt x="0" y="23362"/>
                  </a:lnTo>
                  <a:cubicBezTo>
                    <a:pt x="0" y="10460"/>
                    <a:pt x="10460" y="0"/>
                    <a:pt x="23362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912708BB-5889-967C-D1E6-B2492D73A536}"/>
                </a:ext>
              </a:extLst>
            </p:cNvPr>
            <p:cNvSpPr txBox="1"/>
            <p:nvPr/>
          </p:nvSpPr>
          <p:spPr>
            <a:xfrm>
              <a:off x="0" y="-38100"/>
              <a:ext cx="4451174" cy="1771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1"/>
                </a:lnSpc>
              </a:pPr>
              <a:endParaRPr/>
            </a:p>
          </p:txBody>
        </p:sp>
      </p:grpSp>
      <p:sp>
        <p:nvSpPr>
          <p:cNvPr id="38" name="TextBox 22">
            <a:extLst>
              <a:ext uri="{FF2B5EF4-FFF2-40B4-BE49-F238E27FC236}">
                <a16:creationId xmlns:a16="http://schemas.microsoft.com/office/drawing/2014/main" id="{DEA75A78-F72D-99A5-15E1-D3D8C82D5B2B}"/>
              </a:ext>
            </a:extLst>
          </p:cNvPr>
          <p:cNvSpPr txBox="1"/>
          <p:nvPr/>
        </p:nvSpPr>
        <p:spPr>
          <a:xfrm>
            <a:off x="1401979" y="4551030"/>
            <a:ext cx="4952484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67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Circular Rod</a:t>
            </a: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6D6FF8F6-96B4-CC90-5B01-CBA90A1AC203}"/>
              </a:ext>
            </a:extLst>
          </p:cNvPr>
          <p:cNvSpPr txBox="1"/>
          <p:nvPr/>
        </p:nvSpPr>
        <p:spPr>
          <a:xfrm>
            <a:off x="7693153" y="4551030"/>
            <a:ext cx="2805373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67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Square Rod</a:t>
            </a:r>
          </a:p>
        </p:txBody>
      </p:sp>
      <p:sp>
        <p:nvSpPr>
          <p:cNvPr id="40" name="TextBox 24">
            <a:extLst>
              <a:ext uri="{FF2B5EF4-FFF2-40B4-BE49-F238E27FC236}">
                <a16:creationId xmlns:a16="http://schemas.microsoft.com/office/drawing/2014/main" id="{BC3F9AFE-BBF7-8D01-313A-3600B9822915}"/>
              </a:ext>
            </a:extLst>
          </p:cNvPr>
          <p:cNvSpPr txBox="1"/>
          <p:nvPr/>
        </p:nvSpPr>
        <p:spPr>
          <a:xfrm>
            <a:off x="13635248" y="4548094"/>
            <a:ext cx="2616513" cy="59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67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6AD139-633A-B9B5-9BD4-BCE3392DEA52}"/>
              </a:ext>
            </a:extLst>
          </p:cNvPr>
          <p:cNvSpPr txBox="1"/>
          <p:nvPr/>
        </p:nvSpPr>
        <p:spPr>
          <a:xfrm>
            <a:off x="17751438" y="5911898"/>
            <a:ext cx="5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>
              <a:latin typeface="Playfair Display" panose="000005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A4465D-D105-83E5-90BA-489CCE1CC5EE}"/>
                  </a:ext>
                </a:extLst>
              </p:cNvPr>
              <p:cNvSpPr txBox="1"/>
              <p:nvPr/>
            </p:nvSpPr>
            <p:spPr>
              <a:xfrm>
                <a:off x="12573000" y="8059761"/>
                <a:ext cx="502982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kern="100"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4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 series of N thin cylinders were used, each with its own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and corresponding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𝑅𝑒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𝑁𝑢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4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. The total heat transfer rate was the sum over all cylinders.</a:t>
                </a:r>
                <a:endParaRPr lang="en-US" sz="2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A4465D-D105-83E5-90BA-489CCE1CC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0" y="8059761"/>
                <a:ext cx="5029822" cy="1938992"/>
              </a:xfrm>
              <a:prstGeom prst="rect">
                <a:avLst/>
              </a:prstGeom>
              <a:blipFill>
                <a:blip r:embed="rId3"/>
                <a:stretch>
                  <a:fillRect l="-1576" t="-2201" r="-2909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3D52EA-70FE-BF23-B46B-FF72DDB87823}"/>
                  </a:ext>
                </a:extLst>
              </p:cNvPr>
              <p:cNvSpPr txBox="1"/>
              <p:nvPr/>
            </p:nvSpPr>
            <p:spPr>
              <a:xfrm>
                <a:off x="750182" y="3276523"/>
                <a:ext cx="9283700" cy="1131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>
                  <a:lnSpc>
                    <a:spcPct val="115000"/>
                  </a:lnSpc>
                  <a:tabLst>
                    <a:tab pos="685800" algn="l"/>
                  </a:tabLst>
                </a:pPr>
                <a:r>
                  <a:rPr lang="en-US" sz="24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Compute Reynolds number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𝑅𝑒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den>
                    </m:f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sz="2400" kern="100">
                  <a:effectLst/>
                  <a:latin typeface="Playfair Display" panose="00000500000000000000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R="0" lvl="0">
                  <a:lnSpc>
                    <a:spcPct val="115000"/>
                  </a:lnSpc>
                  <a:tabLst>
                    <a:tab pos="685800" algn="l"/>
                  </a:tabLst>
                </a:pPr>
                <a:r>
                  <a:rPr lang="en-US" sz="24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Apply Churchill-Bernstein (CB) correlation to compute 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𝑁𝑢</m:t>
                    </m:r>
                  </m:oMath>
                </a14:m>
                <a:endParaRPr lang="en-US" sz="2400" kern="100">
                  <a:effectLst/>
                  <a:latin typeface="Playfair Display" panose="00000500000000000000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3D52EA-70FE-BF23-B46B-FF72DDB8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82" y="3276523"/>
                <a:ext cx="9283700" cy="1131720"/>
              </a:xfrm>
              <a:prstGeom prst="rect">
                <a:avLst/>
              </a:prstGeom>
              <a:blipFill>
                <a:blip r:embed="rId4"/>
                <a:stretch>
                  <a:fillRect l="-985" b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1AECBB-BFC1-7A81-2B44-E5F98ED99483}"/>
                  </a:ext>
                </a:extLst>
              </p:cNvPr>
              <p:cNvSpPr txBox="1"/>
              <p:nvPr/>
            </p:nvSpPr>
            <p:spPr>
              <a:xfrm>
                <a:off x="2101085" y="7701260"/>
                <a:ext cx="4244518" cy="1040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1"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kern="100">
                    <a:effectLst/>
                    <a:latin typeface="Playfair Display" panose="00000500000000000000" pitchFamily="2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in CB correlation</a:t>
                </a:r>
                <a:endParaRPr lang="en-US" sz="2800" kern="100">
                  <a:latin typeface="Playfair Display" panose="00000500000000000000" pitchFamily="2" charset="0"/>
                  <a:ea typeface="Yu Mincho" panose="02020400000000000000" pitchFamily="18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1AECBB-BFC1-7A81-2B44-E5F98ED9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085" y="7701260"/>
                <a:ext cx="4244518" cy="1040670"/>
              </a:xfrm>
              <a:prstGeom prst="rect">
                <a:avLst/>
              </a:prstGeom>
              <a:blipFill>
                <a:blip r:embed="rId5"/>
                <a:stretch>
                  <a:fillRect t="-4094" b="-15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918C6F-4CA5-84FC-140C-A599969FB0AC}"/>
                  </a:ext>
                </a:extLst>
              </p:cNvPr>
              <p:cNvSpPr txBox="1"/>
              <p:nvPr/>
            </p:nvSpPr>
            <p:spPr>
              <a:xfrm>
                <a:off x="5646696" y="7596161"/>
                <a:ext cx="6698488" cy="2539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1" algn="ctr">
                  <a:lnSpc>
                    <a:spcPct val="11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b="0" i="1" kern="10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kern="100">
                    <a:latin typeface="Playfair Display" panose="00000500000000000000" pitchFamily="2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in the CB correlation.  </a:t>
                </a:r>
                <a:r>
                  <a:rPr lang="en-US" sz="2000" u="sng" kern="100">
                    <a:latin typeface="Playfair Display" panose="00000500000000000000" pitchFamily="2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We chose to use the CB for the square rather than the Hilpert correlations in Table 7.3 </a:t>
                </a:r>
                <a:r>
                  <a:rPr lang="en-US" sz="2000" kern="100">
                    <a:latin typeface="Playfair Display" panose="00000500000000000000" pitchFamily="2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because </a:t>
                </a:r>
                <a:r>
                  <a:rPr lang="en-US" sz="2000" b="1" kern="100">
                    <a:latin typeface="Playfair Display" panose="00000500000000000000" pitchFamily="2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the values obtained using the CB correlation more closely aligned with the results from Project 1 which showed that the square rod had a significantly lower time constant than the circular rod.</a:t>
                </a:r>
                <a:endParaRPr lang="en-US" sz="2000" b="1" kern="100">
                  <a:effectLst/>
                  <a:latin typeface="Playfair Display" panose="00000500000000000000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918C6F-4CA5-84FC-140C-A599969FB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96" y="7596161"/>
                <a:ext cx="6698488" cy="2539413"/>
              </a:xfrm>
              <a:prstGeom prst="rect">
                <a:avLst/>
              </a:prstGeom>
              <a:blipFill>
                <a:blip r:embed="rId6"/>
                <a:stretch>
                  <a:fillRect t="-480" r="-1365" b="-3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265B595-8449-F0A4-BFD7-FEE9672C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12516" y="961289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4" name="Picture 13" descr="A diagram of a line&#10;&#10;AI-generated content may be incorrect.">
            <a:extLst>
              <a:ext uri="{FF2B5EF4-FFF2-40B4-BE49-F238E27FC236}">
                <a16:creationId xmlns:a16="http://schemas.microsoft.com/office/drawing/2014/main" id="{6DD3AD3B-AE15-1642-0789-126B7E17F1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05" y="5312908"/>
            <a:ext cx="3429091" cy="1851387"/>
          </a:xfrm>
          <a:prstGeom prst="rect">
            <a:avLst/>
          </a:prstGeom>
        </p:spPr>
      </p:pic>
      <p:pic>
        <p:nvPicPr>
          <p:cNvPr id="22" name="Picture 21" descr="A diagram of a line with arrows&#10;&#10;AI-generated content may be incorrect.">
            <a:extLst>
              <a:ext uri="{FF2B5EF4-FFF2-40B4-BE49-F238E27FC236}">
                <a16:creationId xmlns:a16="http://schemas.microsoft.com/office/drawing/2014/main" id="{5DDBA20D-320A-5DFF-7B6E-AEC24B34FC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33" y="5286287"/>
            <a:ext cx="3355793" cy="2095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C35A8F-19E7-68EA-733A-5DF8555170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14860" y="5312908"/>
            <a:ext cx="3517072" cy="185138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DD9925-A392-4169-BC9B-0E58E1194EFC}"/>
              </a:ext>
            </a:extLst>
          </p:cNvPr>
          <p:cNvCxnSpPr/>
          <p:nvPr/>
        </p:nvCxnSpPr>
        <p:spPr>
          <a:xfrm flipV="1">
            <a:off x="13635248" y="6670964"/>
            <a:ext cx="537952" cy="493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938406-DD08-3A48-CFC2-F73EEB5E5D64}"/>
              </a:ext>
            </a:extLst>
          </p:cNvPr>
          <p:cNvCxnSpPr/>
          <p:nvPr/>
        </p:nvCxnSpPr>
        <p:spPr>
          <a:xfrm flipV="1">
            <a:off x="14335444" y="6843308"/>
            <a:ext cx="537952" cy="493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07DE7735-21F9-7CC4-5D42-C1D1D599C31D}"/>
              </a:ext>
            </a:extLst>
          </p:cNvPr>
          <p:cNvSpPr/>
          <p:nvPr/>
        </p:nvSpPr>
        <p:spPr>
          <a:xfrm>
            <a:off x="14191299" y="5876525"/>
            <a:ext cx="439101" cy="773657"/>
          </a:xfrm>
          <a:custGeom>
            <a:avLst/>
            <a:gdLst>
              <a:gd name="connsiteX0" fmla="*/ 2683 w 439101"/>
              <a:gd name="connsiteY0" fmla="*/ 773657 h 773657"/>
              <a:gd name="connsiteX1" fmla="*/ 65028 w 439101"/>
              <a:gd name="connsiteY1" fmla="*/ 46293 h 773657"/>
              <a:gd name="connsiteX2" fmla="*/ 439101 w 439101"/>
              <a:gd name="connsiteY2" fmla="*/ 170984 h 77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101" h="773657">
                <a:moveTo>
                  <a:pt x="2683" y="773657"/>
                </a:moveTo>
                <a:cubicBezTo>
                  <a:pt x="-2513" y="460197"/>
                  <a:pt x="-7708" y="146738"/>
                  <a:pt x="65028" y="46293"/>
                </a:cubicBezTo>
                <a:cubicBezTo>
                  <a:pt x="137764" y="-54152"/>
                  <a:pt x="210501" y="18584"/>
                  <a:pt x="439101" y="17098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E882602-946D-7438-089A-22A234F148B5}"/>
              </a:ext>
            </a:extLst>
          </p:cNvPr>
          <p:cNvSpPr/>
          <p:nvPr/>
        </p:nvSpPr>
        <p:spPr>
          <a:xfrm>
            <a:off x="14866498" y="5631873"/>
            <a:ext cx="439101" cy="1171313"/>
          </a:xfrm>
          <a:custGeom>
            <a:avLst/>
            <a:gdLst>
              <a:gd name="connsiteX0" fmla="*/ 2683 w 439101"/>
              <a:gd name="connsiteY0" fmla="*/ 773657 h 773657"/>
              <a:gd name="connsiteX1" fmla="*/ 65028 w 439101"/>
              <a:gd name="connsiteY1" fmla="*/ 46293 h 773657"/>
              <a:gd name="connsiteX2" fmla="*/ 439101 w 439101"/>
              <a:gd name="connsiteY2" fmla="*/ 170984 h 77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101" h="773657">
                <a:moveTo>
                  <a:pt x="2683" y="773657"/>
                </a:moveTo>
                <a:cubicBezTo>
                  <a:pt x="-2513" y="460197"/>
                  <a:pt x="-7708" y="146738"/>
                  <a:pt x="65028" y="46293"/>
                </a:cubicBezTo>
                <a:cubicBezTo>
                  <a:pt x="137764" y="-54152"/>
                  <a:pt x="210501" y="18584"/>
                  <a:pt x="439101" y="17098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1586C-20F7-D03C-5701-A6C5D38B6C8D}"/>
              </a:ext>
            </a:extLst>
          </p:cNvPr>
          <p:cNvSpPr txBox="1"/>
          <p:nvPr/>
        </p:nvSpPr>
        <p:spPr>
          <a:xfrm>
            <a:off x="14520105" y="5458260"/>
            <a:ext cx="353291" cy="28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layfair Display" panose="00000500000000000000" pitchFamily="2" charset="0"/>
                <a:ea typeface="+mn-ea"/>
                <a:cs typeface="+mn-cs"/>
              </a:rPr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47DF4-7A27-5BDD-C55C-164B48CCDF11}"/>
              </a:ext>
            </a:extLst>
          </p:cNvPr>
          <p:cNvSpPr txBox="1"/>
          <p:nvPr/>
        </p:nvSpPr>
        <p:spPr>
          <a:xfrm>
            <a:off x="16126025" y="6436462"/>
            <a:ext cx="353291" cy="25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layfair Display" panose="00000500000000000000" pitchFamily="2" charset="0"/>
                <a:ea typeface="+mn-ea"/>
                <a:cs typeface="+mn-cs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8739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8521358" y="2938225"/>
            <a:ext cx="8569508" cy="1175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endParaRPr lang="en-US" sz="3399" spc="67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>
              <a:lnSpc>
                <a:spcPts val="4759"/>
              </a:lnSpc>
            </a:pPr>
            <a:endParaRPr lang="en-US" sz="3399" spc="67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557893"/>
            <a:ext cx="12494929" cy="1313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68"/>
              </a:lnSpc>
            </a:pPr>
            <a:r>
              <a:rPr lang="en-US" sz="5400" spc="1146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Forced External Convection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9A35C5-FA44-F8FF-DD0A-53DBD67487A2}"/>
              </a:ext>
            </a:extLst>
          </p:cNvPr>
          <p:cNvGrpSpPr/>
          <p:nvPr/>
        </p:nvGrpSpPr>
        <p:grpSpPr>
          <a:xfrm>
            <a:off x="381000" y="2395419"/>
            <a:ext cx="9000624" cy="6724387"/>
            <a:chOff x="724782" y="2560439"/>
            <a:chExt cx="9000624" cy="6724387"/>
          </a:xfrm>
        </p:grpSpPr>
        <p:sp>
          <p:nvSpPr>
            <p:cNvPr id="4" name="TextBox 4"/>
            <p:cNvSpPr txBox="1"/>
            <p:nvPr/>
          </p:nvSpPr>
          <p:spPr>
            <a:xfrm>
              <a:off x="724782" y="2560439"/>
              <a:ext cx="9000624" cy="67243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1"/>
                </a:lnSpc>
              </a:pPr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12">
                  <a:extLst>
                    <a:ext uri="{FF2B5EF4-FFF2-40B4-BE49-F238E27FC236}">
                      <a16:creationId xmlns:a16="http://schemas.microsoft.com/office/drawing/2014/main" id="{D4D1CDC4-ECB3-F4F2-33B9-9389DACC921F}"/>
                    </a:ext>
                  </a:extLst>
                </p:cNvPr>
                <p:cNvSpPr txBox="1"/>
                <p:nvPr/>
              </p:nvSpPr>
              <p:spPr>
                <a:xfrm>
                  <a:off x="940340" y="3051091"/>
                  <a:ext cx="8569508" cy="517667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342900" marR="0" lvl="0" indent="-342900">
                    <a:lnSpc>
                      <a:spcPct val="115000"/>
                    </a:lnSpc>
                    <a:buFont typeface="+mj-lt"/>
                    <a:buAutoNum type="arabicPeriod"/>
                    <a:tabLst>
                      <a:tab pos="685800" algn="l"/>
                    </a:tabLst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Compute Reynolds number </a:t>
                  </a:r>
                  <a14:m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𝑅𝑒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a14:m>
                  <a:endParaRPr lang="en-US" sz="28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endParaRPr>
                </a:p>
                <a:p>
                  <a:pPr marL="342900" marR="0" lvl="0" indent="-342900">
                    <a:lnSpc>
                      <a:spcPct val="115000"/>
                    </a:lnSpc>
                    <a:buFont typeface="+mj-lt"/>
                    <a:buAutoNum type="arabicPeriod"/>
                    <a:tabLst>
                      <a:tab pos="685800" algn="l"/>
                    </a:tabLst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Apply Churchill-Bernstein correlation to compute </a:t>
                  </a:r>
                  <a14:m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𝑁𝑢</m:t>
                      </m:r>
                    </m:oMath>
                  </a14:m>
                  <a:endParaRPr lang="en-US" sz="28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endParaRPr>
                </a:p>
                <a:p>
                  <a:pPr marL="342900" marR="0" lvl="0" indent="-342900">
                    <a:lnSpc>
                      <a:spcPct val="115000"/>
                    </a:lnSpc>
                    <a:buFont typeface="+mj-lt"/>
                    <a:buAutoNum type="arabicPeriod"/>
                    <a:tabLst>
                      <a:tab pos="685800" algn="l"/>
                    </a:tabLst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Calculate </a:t>
                  </a:r>
                  <a14:m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a14:m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 (Eq. A.8) and then </a:t>
                  </a:r>
                  <a14:m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a14:m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Yu Mincho" panose="02020400000000000000" pitchFamily="18" charset="-128"/>
                      <a:cs typeface="Arial" panose="020B0604020202020204" pitchFamily="34" charset="0"/>
                    </a:rPr>
                    <a:t> (Eq. A9)</a:t>
                  </a: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  </a:t>
                  </a:r>
                </a:p>
                <a:p>
                  <a:pPr marL="742950" marR="0" lvl="1" indent="-285750">
                    <a:lnSpc>
                      <a:spcPct val="115000"/>
                    </a:lnSpc>
                    <a:buFont typeface="Symbol" panose="05050102010706020507" pitchFamily="18" charset="2"/>
                    <a:buChar char=""/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For the cylinder,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a14:m>
                  <a:endParaRPr lang="en-US" sz="2800" kern="100">
                    <a:effectLst/>
                    <a:latin typeface="Playfair Display" panose="00000500000000000000" pitchFamily="2" charset="0"/>
                    <a:ea typeface="Yu Mincho" panose="02020400000000000000" pitchFamily="18" charset="-128"/>
                    <a:cs typeface="Arial" panose="020B0604020202020204" pitchFamily="34" charset="0"/>
                  </a:endParaRPr>
                </a:p>
                <a:p>
                  <a:pPr marL="742950" marR="0" lvl="1" indent="-285750">
                    <a:lnSpc>
                      <a:spcPct val="115000"/>
                    </a:lnSpc>
                    <a:buFont typeface="Symbol" panose="05050102010706020507" pitchFamily="18" charset="2"/>
                    <a:buChar char=""/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Yu Mincho" panose="02020400000000000000" pitchFamily="18" charset="-128"/>
                      <a:cs typeface="Arial" panose="020B0604020202020204" pitchFamily="34" charset="0"/>
                    </a:rPr>
                    <a:t>For the square rod,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.</m:t>
                      </m:r>
                    </m:oMath>
                  </a14:m>
                  <a:endParaRPr lang="en-US" sz="28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endParaRPr>
                </a:p>
                <a:p>
                  <a:pPr marL="742950" marR="0" lvl="1" indent="-285750">
                    <a:lnSpc>
                      <a:spcPct val="115000"/>
                    </a:lnSpc>
                    <a:spcAft>
                      <a:spcPts val="800"/>
                    </a:spcAft>
                    <a:buFont typeface="Symbol" panose="05050102010706020507" pitchFamily="18" charset="2"/>
                    <a:buChar char=""/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For the cone, a series of N thin cylinders were used, each with its own </a:t>
                  </a:r>
                  <a14:m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and corresponding </a:t>
                  </a:r>
                  <a14:m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𝑅𝑒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𝑁𝑢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a14:m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a14:m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. The total heat transfer rate was the sum over all cylinders.</a:t>
                  </a:r>
                </a:p>
              </p:txBody>
            </p:sp>
          </mc:Choice>
          <mc:Fallback>
            <p:sp>
              <p:nvSpPr>
                <p:cNvPr id="35" name="TextBox 12">
                  <a:extLst>
                    <a:ext uri="{FF2B5EF4-FFF2-40B4-BE49-F238E27FC236}">
                      <a16:creationId xmlns:a16="http://schemas.microsoft.com/office/drawing/2014/main" id="{D4D1CDC4-ECB3-F4F2-33B9-9389DACC9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340" y="3051091"/>
                  <a:ext cx="8569508" cy="5176674"/>
                </a:xfrm>
                <a:prstGeom prst="rect">
                  <a:avLst/>
                </a:prstGeom>
                <a:blipFill>
                  <a:blip r:embed="rId3"/>
                  <a:stretch>
                    <a:fillRect l="-2845" r="-1067" b="-3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8ABD1B-7C30-D70A-5036-05707777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00154"/>
              </p:ext>
            </p:extLst>
          </p:nvPr>
        </p:nvGraphicFramePr>
        <p:xfrm>
          <a:off x="9296400" y="2938224"/>
          <a:ext cx="8388350" cy="395787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38910">
                  <a:extLst>
                    <a:ext uri="{9D8B030D-6E8A-4147-A177-3AD203B41FA5}">
                      <a16:colId xmlns:a16="http://schemas.microsoft.com/office/drawing/2014/main" val="120742882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414794563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839181960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67334532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842152787"/>
                    </a:ext>
                  </a:extLst>
                </a:gridCol>
              </a:tblGrid>
              <a:tr h="11039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Shape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Re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Nu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h (W/m²K)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q (W)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9089656"/>
                  </a:ext>
                </a:extLst>
              </a:tr>
              <a:tr h="8749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Cylinder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effectLst/>
                        </a:rPr>
                        <a:t>1500</a:t>
                      </a:r>
                      <a:endParaRPr lang="en-US" sz="32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effectLst/>
                        </a:rPr>
                        <a:t>19.59</a:t>
                      </a:r>
                      <a:endParaRPr lang="en-US" sz="32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effectLst/>
                        </a:rPr>
                        <a:t>59.15</a:t>
                      </a:r>
                      <a:endParaRPr lang="en-US" sz="32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effectLst/>
                        </a:rPr>
                        <a:t>21.58</a:t>
                      </a:r>
                      <a:endParaRPr lang="en-US" sz="32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3346458"/>
                  </a:ext>
                </a:extLst>
              </a:tr>
              <a:tr h="8749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Square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effectLst/>
                        </a:rPr>
                        <a:t>1178</a:t>
                      </a:r>
                      <a:endParaRPr lang="en-US" sz="32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effectLst/>
                        </a:rPr>
                        <a:t>17.33</a:t>
                      </a:r>
                      <a:endParaRPr lang="en-US" sz="32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effectLst/>
                        </a:rPr>
                        <a:t>66.60</a:t>
                      </a:r>
                      <a:endParaRPr lang="en-US" sz="32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effectLst/>
                        </a:rPr>
                        <a:t>24.30</a:t>
                      </a:r>
                      <a:endParaRPr lang="en-US" sz="32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760852"/>
                  </a:ext>
                </a:extLst>
              </a:tr>
              <a:tr h="11039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Cone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effectLst/>
                        </a:rPr>
                        <a:t>Varies</a:t>
                      </a:r>
                      <a:endParaRPr lang="en-US" sz="32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effectLst/>
                        </a:rPr>
                        <a:t>Varies</a:t>
                      </a:r>
                      <a:endParaRPr lang="en-US" sz="32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effectLst/>
                        </a:rPr>
                        <a:t>40.05 (Average)</a:t>
                      </a:r>
                      <a:endParaRPr lang="en-US" sz="32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>
                          <a:effectLst/>
                        </a:rPr>
                        <a:t>9.66</a:t>
                      </a:r>
                      <a:endParaRPr lang="en-US" sz="32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7325883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A58A95-3A38-D551-0521-1BDBA18F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49600" y="9715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4FB599-DC6D-BDBA-FB27-9012784A9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8080251-E2E2-2863-9DB8-91DE7EC472B6}"/>
              </a:ext>
            </a:extLst>
          </p:cNvPr>
          <p:cNvGrpSpPr/>
          <p:nvPr/>
        </p:nvGrpSpPr>
        <p:grpSpPr>
          <a:xfrm>
            <a:off x="724782" y="423450"/>
            <a:ext cx="16834034" cy="2617600"/>
            <a:chOff x="0" y="0"/>
            <a:chExt cx="4433655" cy="68940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9DCCFD7-37B7-173D-5596-50EAD9F07CEE}"/>
                </a:ext>
              </a:extLst>
            </p:cNvPr>
            <p:cNvSpPr/>
            <p:nvPr/>
          </p:nvSpPr>
          <p:spPr>
            <a:xfrm>
              <a:off x="0" y="0"/>
              <a:ext cx="4433655" cy="689409"/>
            </a:xfrm>
            <a:custGeom>
              <a:avLst/>
              <a:gdLst/>
              <a:ahLst/>
              <a:cxnLst/>
              <a:rect l="l" t="t" r="r" b="b"/>
              <a:pathLst>
                <a:path w="4433655" h="689409">
                  <a:moveTo>
                    <a:pt x="23455" y="0"/>
                  </a:moveTo>
                  <a:lnTo>
                    <a:pt x="4410200" y="0"/>
                  </a:lnTo>
                  <a:cubicBezTo>
                    <a:pt x="4423154" y="0"/>
                    <a:pt x="4433655" y="10501"/>
                    <a:pt x="4433655" y="23455"/>
                  </a:cubicBezTo>
                  <a:lnTo>
                    <a:pt x="4433655" y="665954"/>
                  </a:lnTo>
                  <a:cubicBezTo>
                    <a:pt x="4433655" y="672175"/>
                    <a:pt x="4431184" y="678141"/>
                    <a:pt x="4426785" y="682539"/>
                  </a:cubicBezTo>
                  <a:cubicBezTo>
                    <a:pt x="4422387" y="686938"/>
                    <a:pt x="4416421" y="689409"/>
                    <a:pt x="4410200" y="689409"/>
                  </a:cubicBezTo>
                  <a:lnTo>
                    <a:pt x="23455" y="689409"/>
                  </a:lnTo>
                  <a:cubicBezTo>
                    <a:pt x="17234" y="689409"/>
                    <a:pt x="11268" y="686938"/>
                    <a:pt x="6870" y="682539"/>
                  </a:cubicBezTo>
                  <a:cubicBezTo>
                    <a:pt x="2471" y="678141"/>
                    <a:pt x="0" y="672175"/>
                    <a:pt x="0" y="665954"/>
                  </a:cubicBezTo>
                  <a:lnTo>
                    <a:pt x="0" y="23455"/>
                  </a:lnTo>
                  <a:cubicBezTo>
                    <a:pt x="0" y="17234"/>
                    <a:pt x="2471" y="11268"/>
                    <a:pt x="6870" y="6870"/>
                  </a:cubicBezTo>
                  <a:cubicBezTo>
                    <a:pt x="11268" y="2471"/>
                    <a:pt x="17234" y="0"/>
                    <a:pt x="23455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11DEF1D-9D3E-C86F-240F-7505606189F1}"/>
                </a:ext>
              </a:extLst>
            </p:cNvPr>
            <p:cNvSpPr txBox="1"/>
            <p:nvPr/>
          </p:nvSpPr>
          <p:spPr>
            <a:xfrm>
              <a:off x="0" y="-38100"/>
              <a:ext cx="4433655" cy="727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1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C211ACFD-A210-AC5A-106A-1FF4DB09FCE9}"/>
              </a:ext>
            </a:extLst>
          </p:cNvPr>
          <p:cNvSpPr txBox="1"/>
          <p:nvPr/>
        </p:nvSpPr>
        <p:spPr>
          <a:xfrm>
            <a:off x="1114512" y="208693"/>
            <a:ext cx="16218140" cy="1336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6000" spc="1146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Forced Internal Convection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8A217B6A-7212-3697-1BCA-010FDB2EFBEE}"/>
              </a:ext>
            </a:extLst>
          </p:cNvPr>
          <p:cNvGrpSpPr/>
          <p:nvPr/>
        </p:nvGrpSpPr>
        <p:grpSpPr>
          <a:xfrm>
            <a:off x="658266" y="3340622"/>
            <a:ext cx="16900550" cy="6579726"/>
            <a:chOff x="0" y="0"/>
            <a:chExt cx="4451174" cy="1732932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A0C4D9E-D7D4-65FA-55CB-5A2092823DA3}"/>
                </a:ext>
              </a:extLst>
            </p:cNvPr>
            <p:cNvSpPr/>
            <p:nvPr/>
          </p:nvSpPr>
          <p:spPr>
            <a:xfrm>
              <a:off x="0" y="0"/>
              <a:ext cx="4451174" cy="1732932"/>
            </a:xfrm>
            <a:custGeom>
              <a:avLst/>
              <a:gdLst/>
              <a:ahLst/>
              <a:cxnLst/>
              <a:rect l="l" t="t" r="r" b="b"/>
              <a:pathLst>
                <a:path w="4451174" h="1732932">
                  <a:moveTo>
                    <a:pt x="23362" y="0"/>
                  </a:moveTo>
                  <a:lnTo>
                    <a:pt x="4427811" y="0"/>
                  </a:lnTo>
                  <a:cubicBezTo>
                    <a:pt x="4440714" y="0"/>
                    <a:pt x="4451174" y="10460"/>
                    <a:pt x="4451174" y="23362"/>
                  </a:cubicBezTo>
                  <a:lnTo>
                    <a:pt x="4451174" y="1709569"/>
                  </a:lnTo>
                  <a:cubicBezTo>
                    <a:pt x="4451174" y="1722472"/>
                    <a:pt x="4440714" y="1732932"/>
                    <a:pt x="4427811" y="1732932"/>
                  </a:cubicBezTo>
                  <a:lnTo>
                    <a:pt x="23362" y="1732932"/>
                  </a:lnTo>
                  <a:cubicBezTo>
                    <a:pt x="17166" y="1732932"/>
                    <a:pt x="11224" y="1730471"/>
                    <a:pt x="6843" y="1726089"/>
                  </a:cubicBezTo>
                  <a:cubicBezTo>
                    <a:pt x="2461" y="1721708"/>
                    <a:pt x="0" y="1715765"/>
                    <a:pt x="0" y="1709569"/>
                  </a:cubicBezTo>
                  <a:lnTo>
                    <a:pt x="0" y="23362"/>
                  </a:lnTo>
                  <a:cubicBezTo>
                    <a:pt x="0" y="10460"/>
                    <a:pt x="10460" y="0"/>
                    <a:pt x="23362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6D541F32-BE9A-D31C-496B-6608AA023C59}"/>
                </a:ext>
              </a:extLst>
            </p:cNvPr>
            <p:cNvSpPr txBox="1"/>
            <p:nvPr/>
          </p:nvSpPr>
          <p:spPr>
            <a:xfrm>
              <a:off x="0" y="-38100"/>
              <a:ext cx="4451174" cy="1771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1"/>
                </a:lnSpc>
              </a:pPr>
              <a:endParaRPr/>
            </a:p>
          </p:txBody>
        </p:sp>
      </p:grpSp>
      <p:sp>
        <p:nvSpPr>
          <p:cNvPr id="38" name="TextBox 22">
            <a:extLst>
              <a:ext uri="{FF2B5EF4-FFF2-40B4-BE49-F238E27FC236}">
                <a16:creationId xmlns:a16="http://schemas.microsoft.com/office/drawing/2014/main" id="{6A57D15E-AE01-25C4-B699-38D41C90DD1A}"/>
              </a:ext>
            </a:extLst>
          </p:cNvPr>
          <p:cNvSpPr txBox="1"/>
          <p:nvPr/>
        </p:nvSpPr>
        <p:spPr>
          <a:xfrm>
            <a:off x="1191358" y="3390674"/>
            <a:ext cx="4952484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67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Circular Rod</a:t>
            </a: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997E0D70-5598-AAB7-712A-4BD4D8A0DE80}"/>
              </a:ext>
            </a:extLst>
          </p:cNvPr>
          <p:cNvSpPr txBox="1"/>
          <p:nvPr/>
        </p:nvSpPr>
        <p:spPr>
          <a:xfrm>
            <a:off x="7705854" y="3308055"/>
            <a:ext cx="2805373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67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Square Rod</a:t>
            </a:r>
          </a:p>
        </p:txBody>
      </p:sp>
      <p:sp>
        <p:nvSpPr>
          <p:cNvPr id="40" name="TextBox 24">
            <a:extLst>
              <a:ext uri="{FF2B5EF4-FFF2-40B4-BE49-F238E27FC236}">
                <a16:creationId xmlns:a16="http://schemas.microsoft.com/office/drawing/2014/main" id="{CC3EB44D-C5C8-3796-195E-D3B720137F12}"/>
              </a:ext>
            </a:extLst>
          </p:cNvPr>
          <p:cNvSpPr txBox="1"/>
          <p:nvPr/>
        </p:nvSpPr>
        <p:spPr>
          <a:xfrm>
            <a:off x="13388522" y="3334830"/>
            <a:ext cx="2616513" cy="59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spc="67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76CEC07-778F-AB32-8227-CDB56065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47219" y="949212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1432D-D652-583A-FD99-235E28F0E16D}"/>
              </a:ext>
            </a:extLst>
          </p:cNvPr>
          <p:cNvSpPr txBox="1"/>
          <p:nvPr/>
        </p:nvSpPr>
        <p:spPr>
          <a:xfrm>
            <a:off x="288757" y="1309702"/>
            <a:ext cx="17292062" cy="174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ctr" rtl="0">
              <a:lnSpc>
                <a:spcPct val="115000"/>
              </a:lnSpc>
              <a:spcAft>
                <a:spcPts val="800"/>
              </a:spcAft>
            </a:pPr>
            <a:r>
              <a:rPr lang="en-US" sz="3200" kern="100">
                <a:effectLst/>
                <a:latin typeface="Playfair Display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Each of the shapes </a:t>
            </a:r>
            <a:r>
              <a:rPr lang="en-US" sz="3200" i="1" kern="100">
                <a:effectLst/>
                <a:latin typeface="Playfair Display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were assumed to be thin walled</a:t>
            </a:r>
            <a:r>
              <a:rPr lang="en-US" sz="3200" kern="100">
                <a:effectLst/>
                <a:latin typeface="Playfair Display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such that the internal dimensions can be considered equal to the outside dimensions in Section 5 analysis. Thus, taking the internal surface area to be equal to the external surface area.</a:t>
            </a:r>
            <a:endParaRPr lang="en-US" sz="3600" kern="100">
              <a:effectLst/>
              <a:latin typeface="Playfair Display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288A30-80B1-D200-3FC0-EC587CB1EEED}"/>
                  </a:ext>
                </a:extLst>
              </p:cNvPr>
              <p:cNvSpPr txBox="1"/>
              <p:nvPr/>
            </p:nvSpPr>
            <p:spPr>
              <a:xfrm>
                <a:off x="766749" y="6975803"/>
                <a:ext cx="16900549" cy="2698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rtl="0">
                  <a:lnSpc>
                    <a:spcPct val="115000"/>
                  </a:lnSpc>
                  <a:tabLst>
                    <a:tab pos="685800" algn="l"/>
                  </a:tabLst>
                </a:pPr>
                <a:r>
                  <a:rPr lang="en-US" sz="28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Use appropriate Nusselt number correlation:</a:t>
                </a:r>
                <a:endParaRPr lang="en-US" sz="3200" kern="100">
                  <a:effectLst/>
                  <a:latin typeface="Playfair Display" panose="00000500000000000000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en-US" sz="28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Laminar (Re &lt; 2300): </a:t>
                </a:r>
                <a14:m>
                  <m:oMath xmlns:m="http://schemas.openxmlformats.org/officeDocument/2006/math">
                    <m:r>
                      <a:rPr lang="en-US" sz="32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𝑁𝑢</m:t>
                    </m:r>
                    <m:r>
                      <a:rPr lang="en-US" sz="32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=3.66</m:t>
                    </m:r>
                  </m:oMath>
                </a14:m>
                <a:endParaRPr lang="en-US" sz="3200" kern="100">
                  <a:effectLst/>
                  <a:latin typeface="Playfair Display" panose="00000500000000000000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en-US" sz="28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Transitional</a:t>
                </a:r>
                <a:r>
                  <a:rPr lang="en-US" sz="2800" kern="100"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 (2300 &lt; Re &lt; 10000)</a:t>
                </a:r>
                <a:r>
                  <a:rPr lang="en-US" sz="28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𝑁𝑢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𝑅𝑒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−1000</m:t>
                        </m:r>
                      </m:e>
                    </m:d>
                    <m:f>
                      <m:f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𝑃𝑟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1+12.7</m:t>
                        </m:r>
                        <m:sSup>
                          <m:sSup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0.5 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𝑃𝑟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 − 1)</m:t>
                        </m:r>
                      </m:den>
                    </m:f>
                  </m:oMath>
                </a14:m>
                <a:r>
                  <a:rPr lang="en-US" sz="24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 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0.79</m:t>
                            </m:r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800" i="1"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−1.64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2800" kern="100">
                  <a:effectLst/>
                  <a:latin typeface="Playfair Display" panose="00000500000000000000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en-US" sz="28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Turbulent (Re&gt;10000):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𝑁𝑢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=0.023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𝑅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0.8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Pr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0.4</m:t>
                        </m:r>
                      </m:sup>
                    </m:sSup>
                  </m:oMath>
                </a14:m>
                <a:endParaRPr lang="en-US" sz="3200" kern="100">
                  <a:effectLst/>
                  <a:latin typeface="Playfair Display" panose="00000500000000000000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288A30-80B1-D200-3FC0-EC587CB1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49" y="6975803"/>
                <a:ext cx="16900549" cy="2698880"/>
              </a:xfrm>
              <a:prstGeom prst="rect">
                <a:avLst/>
              </a:prstGeom>
              <a:blipFill>
                <a:blip r:embed="rId3"/>
                <a:stretch>
                  <a:fillRect l="-758" t="-1580" b="-5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drawing of a rectangular object&#10;&#10;AI-generated content may be incorrect.">
            <a:extLst>
              <a:ext uri="{FF2B5EF4-FFF2-40B4-BE49-F238E27FC236}">
                <a16:creationId xmlns:a16="http://schemas.microsoft.com/office/drawing/2014/main" id="{268161C7-195B-EE57-84D5-55FCBDD03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237" y="4155319"/>
            <a:ext cx="5188689" cy="2698879"/>
          </a:xfrm>
          <a:prstGeom prst="rect">
            <a:avLst/>
          </a:prstGeom>
        </p:spPr>
      </p:pic>
      <p:pic>
        <p:nvPicPr>
          <p:cNvPr id="18" name="Picture 17" descr="A white rectangular object with black lines&#10;&#10;AI-generated content may be incorrect.">
            <a:extLst>
              <a:ext uri="{FF2B5EF4-FFF2-40B4-BE49-F238E27FC236}">
                <a16:creationId xmlns:a16="http://schemas.microsoft.com/office/drawing/2014/main" id="{570532F3-45E8-2169-B93A-C15B9F7F9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8"/>
          <a:stretch/>
        </p:blipFill>
        <p:spPr>
          <a:xfrm>
            <a:off x="1003104" y="4308835"/>
            <a:ext cx="5378646" cy="24543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4277CD-240C-9A22-86B0-6708EA769F9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289"/>
          <a:stretch/>
        </p:blipFill>
        <p:spPr>
          <a:xfrm>
            <a:off x="13050982" y="4478107"/>
            <a:ext cx="3678618" cy="215852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859A21-65E6-981E-82F0-65CB04134C04}"/>
              </a:ext>
            </a:extLst>
          </p:cNvPr>
          <p:cNvCxnSpPr>
            <a:cxnSpLocks/>
          </p:cNvCxnSpPr>
          <p:nvPr/>
        </p:nvCxnSpPr>
        <p:spPr>
          <a:xfrm flipH="1">
            <a:off x="16289119" y="5734050"/>
            <a:ext cx="798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2D67DAA-BC24-C0BB-E692-F5BA158AEA05}"/>
              </a:ext>
            </a:extLst>
          </p:cNvPr>
          <p:cNvSpPr txBox="1"/>
          <p:nvPr/>
        </p:nvSpPr>
        <p:spPr>
          <a:xfrm>
            <a:off x="13050982" y="5143500"/>
            <a:ext cx="512618" cy="1181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A76AC47-FF48-1B03-DB55-64BE18209F87}"/>
                  </a:ext>
                </a:extLst>
              </p14:cNvPr>
              <p14:cNvContentPartPr/>
              <p14:nvPr/>
            </p14:nvContentPartPr>
            <p14:xfrm>
              <a:off x="13242387" y="5451560"/>
              <a:ext cx="390600" cy="490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A76AC47-FF48-1B03-DB55-64BE18209F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36267" y="5445440"/>
                <a:ext cx="402840" cy="502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17C0B0-6D2A-3570-4F1A-02248F8A2079}"/>
              </a:ext>
            </a:extLst>
          </p:cNvPr>
          <p:cNvCxnSpPr>
            <a:cxnSpLocks/>
          </p:cNvCxnSpPr>
          <p:nvPr/>
        </p:nvCxnSpPr>
        <p:spPr>
          <a:xfrm flipH="1">
            <a:off x="12746724" y="5739245"/>
            <a:ext cx="7987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EA07D9-2731-A814-DAC8-BD2189EDB876}"/>
              </a:ext>
            </a:extLst>
          </p:cNvPr>
          <p:cNvSpPr txBox="1"/>
          <p:nvPr/>
        </p:nvSpPr>
        <p:spPr>
          <a:xfrm>
            <a:off x="15440292" y="4632417"/>
            <a:ext cx="582005" cy="38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dx</a:t>
            </a:r>
          </a:p>
        </p:txBody>
      </p:sp>
    </p:spTree>
    <p:extLst>
      <p:ext uri="{BB962C8B-B14F-4D97-AF65-F5344CB8AC3E}">
        <p14:creationId xmlns:p14="http://schemas.microsoft.com/office/powerpoint/2010/main" val="242640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7"/>
          <p:cNvSpPr txBox="1"/>
          <p:nvPr/>
        </p:nvSpPr>
        <p:spPr>
          <a:xfrm>
            <a:off x="1016772" y="716479"/>
            <a:ext cx="16254456" cy="1188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08"/>
              </a:lnSpc>
            </a:pPr>
            <a:r>
              <a:rPr lang="en-US" sz="5400" spc="102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Forced Internal Convection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3CDD18-9A60-7942-A94C-3718CBC49C2F}"/>
              </a:ext>
            </a:extLst>
          </p:cNvPr>
          <p:cNvGrpSpPr/>
          <p:nvPr/>
        </p:nvGrpSpPr>
        <p:grpSpPr>
          <a:xfrm>
            <a:off x="982905" y="2419197"/>
            <a:ext cx="7703895" cy="7372503"/>
            <a:chOff x="982905" y="2405272"/>
            <a:chExt cx="8667902" cy="6724387"/>
          </a:xfrm>
        </p:grpSpPr>
        <p:sp>
          <p:nvSpPr>
            <p:cNvPr id="34" name="TextBox 34"/>
            <p:cNvSpPr txBox="1"/>
            <p:nvPr/>
          </p:nvSpPr>
          <p:spPr>
            <a:xfrm>
              <a:off x="982905" y="2405272"/>
              <a:ext cx="8667902" cy="67243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1"/>
                </a:lnSpc>
              </a:pPr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12">
                  <a:extLst>
                    <a:ext uri="{FF2B5EF4-FFF2-40B4-BE49-F238E27FC236}">
                      <a16:creationId xmlns:a16="http://schemas.microsoft.com/office/drawing/2014/main" id="{6C9642CE-890F-5ABC-7FC0-6EF2C82CDD66}"/>
                    </a:ext>
                  </a:extLst>
                </p:cNvPr>
                <p:cNvSpPr txBox="1"/>
                <p:nvPr/>
              </p:nvSpPr>
              <p:spPr>
                <a:xfrm>
                  <a:off x="1304414" y="2568682"/>
                  <a:ext cx="8279207" cy="6288478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marL="514350" marR="0" lvl="0" indent="-514350">
                    <a:lnSpc>
                      <a:spcPct val="115000"/>
                    </a:lnSpc>
                    <a:buFont typeface="+mj-lt"/>
                    <a:buAutoNum type="arabicPeriod"/>
                    <a:tabLst>
                      <a:tab pos="685800" algn="l"/>
                    </a:tabLst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Use characteristic dimensions (diameter for cylinder and cone, width for square)</a:t>
                  </a:r>
                </a:p>
                <a:p>
                  <a:pPr marL="514350" marR="0" lvl="0" indent="-514350">
                    <a:lnSpc>
                      <a:spcPct val="115000"/>
                    </a:lnSpc>
                    <a:buFont typeface="+mj-lt"/>
                    <a:buAutoNum type="arabicPeriod"/>
                    <a:tabLst>
                      <a:tab pos="685800" algn="l"/>
                    </a:tabLst>
                  </a:pPr>
                  <a:endParaRPr lang="en-US" sz="2800" kern="100"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endParaRPr>
                </a:p>
                <a:p>
                  <a:pPr marL="514350" marR="0" lvl="0" indent="-514350">
                    <a:lnSpc>
                      <a:spcPct val="115000"/>
                    </a:lnSpc>
                    <a:buFont typeface="+mj-lt"/>
                    <a:buAutoNum type="arabicPeriod"/>
                    <a:tabLst>
                      <a:tab pos="685800" algn="l"/>
                    </a:tabLst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Compute </a:t>
                  </a:r>
                  <a14:m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𝑅𝑒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and determine flow regime</a:t>
                  </a:r>
                </a:p>
                <a:p>
                  <a:pPr marL="514350" marR="0" lvl="0" indent="-514350">
                    <a:lnSpc>
                      <a:spcPct val="115000"/>
                    </a:lnSpc>
                    <a:buFont typeface="+mj-lt"/>
                    <a:buAutoNum type="arabicPeriod"/>
                    <a:tabLst>
                      <a:tab pos="685800" algn="l"/>
                    </a:tabLst>
                  </a:pPr>
                  <a:endParaRPr lang="en-US" sz="28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endParaRPr>
                </a:p>
                <a:p>
                  <a:pPr marL="514350" marR="0" lvl="0" indent="-514350">
                    <a:lnSpc>
                      <a:spcPct val="115000"/>
                    </a:lnSpc>
                    <a:buFont typeface="+mj-lt"/>
                    <a:buAutoNum type="arabicPeriod"/>
                    <a:tabLst>
                      <a:tab pos="685800" algn="l"/>
                    </a:tabLst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Use appropriate Nusselt number correlation (Laminar vs Transitional vs Turbulent)</a:t>
                  </a:r>
                </a:p>
                <a:p>
                  <a:pPr marL="514350" marR="0" lvl="0" indent="-514350">
                    <a:lnSpc>
                      <a:spcPct val="115000"/>
                    </a:lnSpc>
                    <a:buFont typeface="+mj-lt"/>
                    <a:buAutoNum type="arabicPeriod"/>
                    <a:tabLst>
                      <a:tab pos="685800" algn="l"/>
                    </a:tabLst>
                  </a:pPr>
                  <a:endParaRPr lang="en-US" sz="2800" kern="100"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endParaRPr>
                </a:p>
                <a:p>
                  <a:pPr marL="514350" marR="0" lvl="0" indent="-514350">
                    <a:lnSpc>
                      <a:spcPct val="115000"/>
                    </a:lnSpc>
                    <a:buFont typeface="+mj-lt"/>
                    <a:buAutoNum type="arabicPeriod"/>
                    <a:tabLst>
                      <a:tab pos="685800" algn="l"/>
                    </a:tabLst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Calculate </a:t>
                  </a:r>
                  <a14:m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a14:m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 using Eq. A8 and Eq. A9, respectively.</a:t>
                  </a:r>
                </a:p>
                <a:p>
                  <a:pPr marL="971550" marR="0" lvl="1" indent="-514350">
                    <a:lnSpc>
                      <a:spcPct val="115000"/>
                    </a:lnSpc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Cone treated as a series of segments, each evaluated separately with the above method, and summed.</a:t>
                  </a:r>
                  <a:endParaRPr lang="en-US" sz="2800" spc="67">
                    <a:solidFill>
                      <a:srgbClr val="000000"/>
                    </a:solidFill>
                    <a:latin typeface="Playfair Display" panose="00000500000000000000" pitchFamily="2" charset="0"/>
                    <a:ea typeface="Playfair Display"/>
                    <a:cs typeface="Playfair Display"/>
                    <a:sym typeface="Playfair Display"/>
                  </a:endParaRPr>
                </a:p>
              </p:txBody>
            </p:sp>
          </mc:Choice>
          <mc:Fallback>
            <p:sp>
              <p:nvSpPr>
                <p:cNvPr id="66" name="TextBox 12">
                  <a:extLst>
                    <a:ext uri="{FF2B5EF4-FFF2-40B4-BE49-F238E27FC236}">
                      <a16:creationId xmlns:a16="http://schemas.microsoft.com/office/drawing/2014/main" id="{6C9642CE-890F-5ABC-7FC0-6EF2C82CD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414" y="2568682"/>
                  <a:ext cx="8279207" cy="6288478"/>
                </a:xfrm>
                <a:prstGeom prst="rect">
                  <a:avLst/>
                </a:prstGeom>
                <a:blipFill>
                  <a:blip r:embed="rId3"/>
                  <a:stretch>
                    <a:fillRect l="-3231" t="-2034" r="-1657" b="-22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18C277-DBDD-741F-8439-99E8135AF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37263"/>
              </p:ext>
            </p:extLst>
          </p:nvPr>
        </p:nvGraphicFramePr>
        <p:xfrm>
          <a:off x="8760350" y="3314700"/>
          <a:ext cx="9286350" cy="403998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57270">
                  <a:extLst>
                    <a:ext uri="{9D8B030D-6E8A-4147-A177-3AD203B41FA5}">
                      <a16:colId xmlns:a16="http://schemas.microsoft.com/office/drawing/2014/main" val="637795264"/>
                    </a:ext>
                  </a:extLst>
                </a:gridCol>
                <a:gridCol w="1857270">
                  <a:extLst>
                    <a:ext uri="{9D8B030D-6E8A-4147-A177-3AD203B41FA5}">
                      <a16:colId xmlns:a16="http://schemas.microsoft.com/office/drawing/2014/main" val="4182391871"/>
                    </a:ext>
                  </a:extLst>
                </a:gridCol>
                <a:gridCol w="1857270">
                  <a:extLst>
                    <a:ext uri="{9D8B030D-6E8A-4147-A177-3AD203B41FA5}">
                      <a16:colId xmlns:a16="http://schemas.microsoft.com/office/drawing/2014/main" val="2607963809"/>
                    </a:ext>
                  </a:extLst>
                </a:gridCol>
                <a:gridCol w="1857270">
                  <a:extLst>
                    <a:ext uri="{9D8B030D-6E8A-4147-A177-3AD203B41FA5}">
                      <a16:colId xmlns:a16="http://schemas.microsoft.com/office/drawing/2014/main" val="186274183"/>
                    </a:ext>
                  </a:extLst>
                </a:gridCol>
                <a:gridCol w="1857270">
                  <a:extLst>
                    <a:ext uri="{9D8B030D-6E8A-4147-A177-3AD203B41FA5}">
                      <a16:colId xmlns:a16="http://schemas.microsoft.com/office/drawing/2014/main" val="474197102"/>
                    </a:ext>
                  </a:extLst>
                </a:gridCol>
              </a:tblGrid>
              <a:tr h="1009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Shape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Re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Nu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h (W/m²K)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q (W)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3493811"/>
                  </a:ext>
                </a:extLst>
              </a:tr>
              <a:tr h="1009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Cylinder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1500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3.66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11.05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4.03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94030"/>
                  </a:ext>
                </a:extLst>
              </a:tr>
              <a:tr h="1009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Square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1178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3.66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14.07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4.18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7274432"/>
                  </a:ext>
                </a:extLst>
              </a:tr>
              <a:tr h="1009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Cone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Varies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Varies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16.64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Playfair Display" panose="00000500000000000000" pitchFamily="2" charset="0"/>
                        </a:rPr>
                        <a:t>2.27</a:t>
                      </a:r>
                      <a:endParaRPr lang="en-US" sz="2400" kern="100">
                        <a:effectLst/>
                        <a:latin typeface="Playfair Display" panose="00000500000000000000" pitchFamily="2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5279243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27BD1-333F-6722-F0E1-BD9A7CE3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25800" y="959773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96DFE0-E70D-6B27-528F-222C07749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CD1CE90-D328-6301-DFE6-5D8D33E870C0}"/>
              </a:ext>
            </a:extLst>
          </p:cNvPr>
          <p:cNvGrpSpPr/>
          <p:nvPr/>
        </p:nvGrpSpPr>
        <p:grpSpPr>
          <a:xfrm>
            <a:off x="724782" y="423450"/>
            <a:ext cx="16834034" cy="2041575"/>
            <a:chOff x="0" y="0"/>
            <a:chExt cx="4433655" cy="68940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0E3863B-1EE5-32C5-6F29-B711E2A30343}"/>
                </a:ext>
              </a:extLst>
            </p:cNvPr>
            <p:cNvSpPr/>
            <p:nvPr/>
          </p:nvSpPr>
          <p:spPr>
            <a:xfrm>
              <a:off x="0" y="0"/>
              <a:ext cx="4433655" cy="689409"/>
            </a:xfrm>
            <a:custGeom>
              <a:avLst/>
              <a:gdLst/>
              <a:ahLst/>
              <a:cxnLst/>
              <a:rect l="l" t="t" r="r" b="b"/>
              <a:pathLst>
                <a:path w="4433655" h="689409">
                  <a:moveTo>
                    <a:pt x="23455" y="0"/>
                  </a:moveTo>
                  <a:lnTo>
                    <a:pt x="4410200" y="0"/>
                  </a:lnTo>
                  <a:cubicBezTo>
                    <a:pt x="4423154" y="0"/>
                    <a:pt x="4433655" y="10501"/>
                    <a:pt x="4433655" y="23455"/>
                  </a:cubicBezTo>
                  <a:lnTo>
                    <a:pt x="4433655" y="665954"/>
                  </a:lnTo>
                  <a:cubicBezTo>
                    <a:pt x="4433655" y="672175"/>
                    <a:pt x="4431184" y="678141"/>
                    <a:pt x="4426785" y="682539"/>
                  </a:cubicBezTo>
                  <a:cubicBezTo>
                    <a:pt x="4422387" y="686938"/>
                    <a:pt x="4416421" y="689409"/>
                    <a:pt x="4410200" y="689409"/>
                  </a:cubicBezTo>
                  <a:lnTo>
                    <a:pt x="23455" y="689409"/>
                  </a:lnTo>
                  <a:cubicBezTo>
                    <a:pt x="17234" y="689409"/>
                    <a:pt x="11268" y="686938"/>
                    <a:pt x="6870" y="682539"/>
                  </a:cubicBezTo>
                  <a:cubicBezTo>
                    <a:pt x="2471" y="678141"/>
                    <a:pt x="0" y="672175"/>
                    <a:pt x="0" y="665954"/>
                  </a:cubicBezTo>
                  <a:lnTo>
                    <a:pt x="0" y="23455"/>
                  </a:lnTo>
                  <a:cubicBezTo>
                    <a:pt x="0" y="17234"/>
                    <a:pt x="2471" y="11268"/>
                    <a:pt x="6870" y="6870"/>
                  </a:cubicBezTo>
                  <a:cubicBezTo>
                    <a:pt x="11268" y="2471"/>
                    <a:pt x="17234" y="0"/>
                    <a:pt x="23455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8D35500-CB58-9EAF-DE1D-5D2003B0EF3B}"/>
                </a:ext>
              </a:extLst>
            </p:cNvPr>
            <p:cNvSpPr txBox="1"/>
            <p:nvPr/>
          </p:nvSpPr>
          <p:spPr>
            <a:xfrm>
              <a:off x="0" y="-38100"/>
              <a:ext cx="4433655" cy="727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19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E8D6151A-6B03-3116-775F-384A25E38C2D}"/>
              </a:ext>
            </a:extLst>
          </p:cNvPr>
          <p:cNvSpPr txBox="1"/>
          <p:nvPr/>
        </p:nvSpPr>
        <p:spPr>
          <a:xfrm>
            <a:off x="3574314" y="636336"/>
            <a:ext cx="11068453" cy="1359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46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1146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mmersmith One"/>
                <a:ea typeface="Hammersmith One"/>
                <a:cs typeface="Hammersmith One"/>
                <a:sym typeface="Hammersmith One"/>
              </a:rPr>
              <a:t>Free Convection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1B9658EB-2554-6420-6AA0-A06E762A1438}"/>
              </a:ext>
            </a:extLst>
          </p:cNvPr>
          <p:cNvGrpSpPr/>
          <p:nvPr/>
        </p:nvGrpSpPr>
        <p:grpSpPr>
          <a:xfrm>
            <a:off x="754982" y="3345956"/>
            <a:ext cx="16900550" cy="6579726"/>
            <a:chOff x="0" y="0"/>
            <a:chExt cx="4451174" cy="1732932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3E49847-8634-9672-A6BA-E0D27D0E3ECB}"/>
                </a:ext>
              </a:extLst>
            </p:cNvPr>
            <p:cNvSpPr/>
            <p:nvPr/>
          </p:nvSpPr>
          <p:spPr>
            <a:xfrm>
              <a:off x="0" y="0"/>
              <a:ext cx="4451174" cy="1732932"/>
            </a:xfrm>
            <a:custGeom>
              <a:avLst/>
              <a:gdLst/>
              <a:ahLst/>
              <a:cxnLst/>
              <a:rect l="l" t="t" r="r" b="b"/>
              <a:pathLst>
                <a:path w="4451174" h="1732932">
                  <a:moveTo>
                    <a:pt x="23362" y="0"/>
                  </a:moveTo>
                  <a:lnTo>
                    <a:pt x="4427811" y="0"/>
                  </a:lnTo>
                  <a:cubicBezTo>
                    <a:pt x="4440714" y="0"/>
                    <a:pt x="4451174" y="10460"/>
                    <a:pt x="4451174" y="23362"/>
                  </a:cubicBezTo>
                  <a:lnTo>
                    <a:pt x="4451174" y="1709569"/>
                  </a:lnTo>
                  <a:cubicBezTo>
                    <a:pt x="4451174" y="1722472"/>
                    <a:pt x="4440714" y="1732932"/>
                    <a:pt x="4427811" y="1732932"/>
                  </a:cubicBezTo>
                  <a:lnTo>
                    <a:pt x="23362" y="1732932"/>
                  </a:lnTo>
                  <a:cubicBezTo>
                    <a:pt x="17166" y="1732932"/>
                    <a:pt x="11224" y="1730471"/>
                    <a:pt x="6843" y="1726089"/>
                  </a:cubicBezTo>
                  <a:cubicBezTo>
                    <a:pt x="2461" y="1721708"/>
                    <a:pt x="0" y="1715765"/>
                    <a:pt x="0" y="1709569"/>
                  </a:cubicBezTo>
                  <a:lnTo>
                    <a:pt x="0" y="23362"/>
                  </a:lnTo>
                  <a:cubicBezTo>
                    <a:pt x="0" y="10460"/>
                    <a:pt x="10460" y="0"/>
                    <a:pt x="23362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101E2C66-F6E4-03C1-0CBC-1FF0CD50BA46}"/>
                </a:ext>
              </a:extLst>
            </p:cNvPr>
            <p:cNvSpPr txBox="1"/>
            <p:nvPr/>
          </p:nvSpPr>
          <p:spPr>
            <a:xfrm>
              <a:off x="0" y="-38100"/>
              <a:ext cx="4451174" cy="17710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191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TextBox 22">
            <a:extLst>
              <a:ext uri="{FF2B5EF4-FFF2-40B4-BE49-F238E27FC236}">
                <a16:creationId xmlns:a16="http://schemas.microsoft.com/office/drawing/2014/main" id="{F2DB25A3-25EE-0033-2892-0B21AE89CC78}"/>
              </a:ext>
            </a:extLst>
          </p:cNvPr>
          <p:cNvSpPr txBox="1"/>
          <p:nvPr/>
        </p:nvSpPr>
        <p:spPr>
          <a:xfrm>
            <a:off x="536030" y="4195244"/>
            <a:ext cx="4952484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6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mmersmith One"/>
                <a:ea typeface="Hammersmith One"/>
                <a:cs typeface="Hammersmith One"/>
                <a:sym typeface="Hammersmith One"/>
              </a:rPr>
              <a:t>Circular Rod</a:t>
            </a:r>
          </a:p>
        </p:txBody>
      </p:sp>
      <p:sp>
        <p:nvSpPr>
          <p:cNvPr id="39" name="TextBox 23">
            <a:extLst>
              <a:ext uri="{FF2B5EF4-FFF2-40B4-BE49-F238E27FC236}">
                <a16:creationId xmlns:a16="http://schemas.microsoft.com/office/drawing/2014/main" id="{2CE1E59F-0F12-200E-400C-73830CADEDD2}"/>
              </a:ext>
            </a:extLst>
          </p:cNvPr>
          <p:cNvSpPr txBox="1"/>
          <p:nvPr/>
        </p:nvSpPr>
        <p:spPr>
          <a:xfrm>
            <a:off x="6713077" y="4089565"/>
            <a:ext cx="2805373" cy="59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6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mmersmith One"/>
                <a:ea typeface="Hammersmith One"/>
                <a:cs typeface="Hammersmith One"/>
                <a:sym typeface="Hammersmith One"/>
              </a:rPr>
              <a:t>Square Rod</a:t>
            </a:r>
          </a:p>
        </p:txBody>
      </p:sp>
      <p:sp>
        <p:nvSpPr>
          <p:cNvPr id="40" name="TextBox 24">
            <a:extLst>
              <a:ext uri="{FF2B5EF4-FFF2-40B4-BE49-F238E27FC236}">
                <a16:creationId xmlns:a16="http://schemas.microsoft.com/office/drawing/2014/main" id="{24A7330A-1813-BA03-7CD3-8E6516D341A3}"/>
              </a:ext>
            </a:extLst>
          </p:cNvPr>
          <p:cNvSpPr txBox="1"/>
          <p:nvPr/>
        </p:nvSpPr>
        <p:spPr>
          <a:xfrm>
            <a:off x="12928287" y="4020081"/>
            <a:ext cx="2616513" cy="59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6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ammersmith One"/>
                <a:ea typeface="Hammersmith One"/>
                <a:cs typeface="Hammersmith One"/>
                <a:sym typeface="Hammersmith One"/>
              </a:rPr>
              <a:t>Cone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C869E2-BD1F-DC99-7E6C-9C9108F07729}"/>
              </a:ext>
            </a:extLst>
          </p:cNvPr>
          <p:cNvGrpSpPr/>
          <p:nvPr/>
        </p:nvGrpSpPr>
        <p:grpSpPr>
          <a:xfrm>
            <a:off x="1127667" y="5054357"/>
            <a:ext cx="4106792" cy="1580967"/>
            <a:chOff x="1028700" y="4287760"/>
            <a:chExt cx="6169118" cy="286089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F0093ED-C57D-ADB5-5A23-82829F58D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700" y="4305300"/>
              <a:ext cx="6052521" cy="2843354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2D6ACC5-994A-D7FC-765D-EE4601C62429}"/>
                </a:ext>
              </a:extLst>
            </p:cNvPr>
            <p:cNvCxnSpPr>
              <a:cxnSpLocks/>
            </p:cNvCxnSpPr>
            <p:nvPr/>
          </p:nvCxnSpPr>
          <p:spPr>
            <a:xfrm>
              <a:off x="6371724" y="4961892"/>
              <a:ext cx="0" cy="1752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ABCDCFE-0DB3-64AF-9EB6-C8A795E1A2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324" y="4657092"/>
              <a:ext cx="47244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581DC7-E2A6-65DD-AD51-96C1BA472FC2}"/>
                </a:ext>
              </a:extLst>
            </p:cNvPr>
            <p:cNvSpPr txBox="1"/>
            <p:nvPr/>
          </p:nvSpPr>
          <p:spPr>
            <a:xfrm>
              <a:off x="3926601" y="428776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layfair Display" panose="00000500000000000000" pitchFamily="2" charset="0"/>
                  <a:ea typeface="+mn-ea"/>
                  <a:cs typeface="+mn-cs"/>
                </a:rPr>
                <a:t>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6359D3-9292-004A-A25D-FFFF2F9F6D0E}"/>
                </a:ext>
              </a:extLst>
            </p:cNvPr>
            <p:cNvSpPr txBox="1"/>
            <p:nvPr/>
          </p:nvSpPr>
          <p:spPr>
            <a:xfrm>
              <a:off x="6588218" y="557920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layfair Display" panose="00000500000000000000" pitchFamily="2" charset="0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28269D-361E-0472-3182-1CCE38D0F012}"/>
              </a:ext>
            </a:extLst>
          </p:cNvPr>
          <p:cNvGrpSpPr/>
          <p:nvPr/>
        </p:nvGrpSpPr>
        <p:grpSpPr>
          <a:xfrm>
            <a:off x="6091986" y="4775637"/>
            <a:ext cx="4029173" cy="2141732"/>
            <a:chOff x="1016772" y="3768815"/>
            <a:chExt cx="6103871" cy="292637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2069834-61C2-7E97-B5E0-843D99FB7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772" y="3768815"/>
              <a:ext cx="6103871" cy="2895600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4BB0633-4764-90A7-C9FE-E874F728095F}"/>
                </a:ext>
              </a:extLst>
            </p:cNvPr>
            <p:cNvCxnSpPr/>
            <p:nvPr/>
          </p:nvCxnSpPr>
          <p:spPr>
            <a:xfrm>
              <a:off x="6415355" y="4762500"/>
              <a:ext cx="0" cy="1447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D2C18D6-2300-3D03-5F74-0AE3E3EC0A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0433" y="6210301"/>
              <a:ext cx="4144167" cy="761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44E51A-D701-AC0B-C828-16095EDEBBD1}"/>
                </a:ext>
              </a:extLst>
            </p:cNvPr>
            <p:cNvSpPr txBox="1"/>
            <p:nvPr/>
          </p:nvSpPr>
          <p:spPr>
            <a:xfrm>
              <a:off x="4060145" y="6295083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layfair Display" panose="00000500000000000000" pitchFamily="2" charset="0"/>
                  <a:ea typeface="+mn-ea"/>
                  <a:cs typeface="+mn-cs"/>
                </a:rPr>
                <a:t>L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3BD3D6-40EF-3DF0-5543-166D71172ADD}"/>
                </a:ext>
              </a:extLst>
            </p:cNvPr>
            <p:cNvSpPr txBox="1"/>
            <p:nvPr/>
          </p:nvSpPr>
          <p:spPr>
            <a:xfrm>
              <a:off x="6415355" y="530173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layfair Display" panose="00000500000000000000" pitchFamily="2" charset="0"/>
                  <a:ea typeface="+mn-ea"/>
                  <a:cs typeface="+mn-cs"/>
                </a:rPr>
                <a:t>w</a:t>
              </a:r>
            </a:p>
          </p:txBody>
        </p:sp>
      </p:grpSp>
      <p:sp>
        <p:nvSpPr>
          <p:cNvPr id="59" name="TextBox 12">
            <a:extLst>
              <a:ext uri="{FF2B5EF4-FFF2-40B4-BE49-F238E27FC236}">
                <a16:creationId xmlns:a16="http://schemas.microsoft.com/office/drawing/2014/main" id="{787C76A7-4494-9A17-37BF-7AE7B595A058}"/>
              </a:ext>
            </a:extLst>
          </p:cNvPr>
          <p:cNvSpPr txBox="1"/>
          <p:nvPr/>
        </p:nvSpPr>
        <p:spPr>
          <a:xfrm>
            <a:off x="6332080" y="7065290"/>
            <a:ext cx="3567365" cy="3005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6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Modeled as two vertical, top plate, and bottom plate.</a:t>
            </a: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6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6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TextBox 12">
            <a:extLst>
              <a:ext uri="{FF2B5EF4-FFF2-40B4-BE49-F238E27FC236}">
                <a16:creationId xmlns:a16="http://schemas.microsoft.com/office/drawing/2014/main" id="{2F6A7F5D-D6EB-FB61-13FD-3E4EB166C812}"/>
              </a:ext>
            </a:extLst>
          </p:cNvPr>
          <p:cNvSpPr txBox="1"/>
          <p:nvPr/>
        </p:nvSpPr>
        <p:spPr>
          <a:xfrm>
            <a:off x="11484896" y="7065289"/>
            <a:ext cx="2869355" cy="3005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6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Modeled as circular base and multiple inclined plates.</a:t>
            </a: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6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" name="TextBox 12">
            <a:extLst>
              <a:ext uri="{FF2B5EF4-FFF2-40B4-BE49-F238E27FC236}">
                <a16:creationId xmlns:a16="http://schemas.microsoft.com/office/drawing/2014/main" id="{9FDCE984-B809-408E-A572-BB0465E4CFED}"/>
              </a:ext>
            </a:extLst>
          </p:cNvPr>
          <p:cNvSpPr txBox="1"/>
          <p:nvPr/>
        </p:nvSpPr>
        <p:spPr>
          <a:xfrm>
            <a:off x="14882292" y="7017140"/>
            <a:ext cx="2869355" cy="3005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6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Modeled as cylinders of decreasing diameter.</a:t>
            </a: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6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3" name="Slide Number Placeholder 112">
            <a:extLst>
              <a:ext uri="{FF2B5EF4-FFF2-40B4-BE49-F238E27FC236}">
                <a16:creationId xmlns:a16="http://schemas.microsoft.com/office/drawing/2014/main" id="{3E22B469-4C22-A670-35A3-CD262791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1699" y="9560557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5BFC7-20ED-5C72-3E45-E09091CD858E}"/>
              </a:ext>
            </a:extLst>
          </p:cNvPr>
          <p:cNvCxnSpPr>
            <a:cxnSpLocks/>
          </p:cNvCxnSpPr>
          <p:nvPr/>
        </p:nvCxnSpPr>
        <p:spPr>
          <a:xfrm>
            <a:off x="9367179" y="5009955"/>
            <a:ext cx="294510" cy="439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8B557A3-045C-630B-0E12-1C28CFE93855}"/>
              </a:ext>
            </a:extLst>
          </p:cNvPr>
          <p:cNvSpPr txBox="1"/>
          <p:nvPr/>
        </p:nvSpPr>
        <p:spPr>
          <a:xfrm>
            <a:off x="9485953" y="4974281"/>
            <a:ext cx="503828" cy="33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Playfair Display" panose="00000500000000000000" pitchFamily="2" charset="0"/>
              </a:rPr>
              <a:t>w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5512D490-0D6B-9B1F-6CA1-FE0595CCCC7E}"/>
              </a:ext>
            </a:extLst>
          </p:cNvPr>
          <p:cNvSpPr txBox="1"/>
          <p:nvPr/>
        </p:nvSpPr>
        <p:spPr>
          <a:xfrm>
            <a:off x="1695367" y="6803759"/>
            <a:ext cx="3567365" cy="17739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759"/>
              </a:lnSpc>
              <a:defRPr/>
            </a:pPr>
            <a:endParaRPr kumimoji="0" lang="en-US" sz="2800" b="0" i="0" u="none" strike="noStrike" kern="1200" cap="none" spc="6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6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6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71E5FA4C-5E89-D3BA-0B12-DB7C712C72A0}"/>
              </a:ext>
            </a:extLst>
          </p:cNvPr>
          <p:cNvSpPr txBox="1"/>
          <p:nvPr/>
        </p:nvSpPr>
        <p:spPr>
          <a:xfrm>
            <a:off x="1599252" y="7017140"/>
            <a:ext cx="3567365" cy="17739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6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layfair Display"/>
                <a:ea typeface="Playfair Display"/>
                <a:cs typeface="Playfair Display"/>
                <a:sym typeface="Playfair Display"/>
              </a:rPr>
              <a:t>Ca</a:t>
            </a:r>
            <a:r>
              <a:rPr lang="en-US" sz="2800" spc="67" err="1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lculate</a:t>
            </a:r>
            <a:r>
              <a:rPr lang="en-US" sz="2800" spc="67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2800" i="1" spc="67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</a:t>
            </a:r>
            <a:r>
              <a:rPr lang="en-US" sz="2800" spc="67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and use empirical constants from Table 9.2 </a:t>
            </a:r>
            <a:endParaRPr kumimoji="0" lang="en-US" sz="2800" b="0" i="0" u="none" strike="noStrike" kern="1200" cap="none" spc="6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017563D-39EC-0935-1909-2398DC00E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4444977" y="5036914"/>
            <a:ext cx="3088041" cy="16255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FAE434-32E5-48E9-10D3-1A3E9D001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5605" y="4113278"/>
            <a:ext cx="1461827" cy="28741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5F685CD-DC4D-CF32-3EF5-F501C059E1A0}"/>
              </a:ext>
            </a:extLst>
          </p:cNvPr>
          <p:cNvSpPr txBox="1"/>
          <p:nvPr/>
        </p:nvSpPr>
        <p:spPr>
          <a:xfrm rot="5400000">
            <a:off x="14594080" y="5464088"/>
            <a:ext cx="353291" cy="25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layfair Display" panose="00000500000000000000" pitchFamily="2" charset="0"/>
                <a:ea typeface="+mn-ea"/>
                <a:cs typeface="+mn-cs"/>
              </a:rPr>
              <a:t>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FBD6F7-CE19-CE83-67A5-F587A5433F03}"/>
              </a:ext>
            </a:extLst>
          </p:cNvPr>
          <p:cNvSpPr txBox="1"/>
          <p:nvPr/>
        </p:nvSpPr>
        <p:spPr>
          <a:xfrm rot="5400000">
            <a:off x="15812351" y="5538919"/>
            <a:ext cx="353291" cy="28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layfair Display" panose="00000500000000000000" pitchFamily="2" charset="0"/>
                <a:ea typeface="+mn-ea"/>
                <a:cs typeface="+mn-cs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89048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6672D-0D00-784C-AD96-0F10D82DC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70BE0A4-2D02-9B48-D945-FC7C65F40593}"/>
              </a:ext>
            </a:extLst>
          </p:cNvPr>
          <p:cNvSpPr txBox="1"/>
          <p:nvPr/>
        </p:nvSpPr>
        <p:spPr>
          <a:xfrm>
            <a:off x="1219200" y="581915"/>
            <a:ext cx="14782800" cy="1313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468"/>
              </a:lnSpc>
            </a:pPr>
            <a:r>
              <a:rPr lang="en-US" sz="5400" spc="1146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Free Convection: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C3DF3D2-44CA-0352-0705-9DF47EBD5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4464407"/>
                  </p:ext>
                </p:extLst>
              </p:nvPr>
            </p:nvGraphicFramePr>
            <p:xfrm>
              <a:off x="8163914" y="2827894"/>
              <a:ext cx="9837486" cy="4065877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1739525">
                      <a:extLst>
                        <a:ext uri="{9D8B030D-6E8A-4147-A177-3AD203B41FA5}">
                          <a16:colId xmlns:a16="http://schemas.microsoft.com/office/drawing/2014/main" val="637795264"/>
                        </a:ext>
                      </a:extLst>
                    </a:gridCol>
                    <a:gridCol w="1374161">
                      <a:extLst>
                        <a:ext uri="{9D8B030D-6E8A-4147-A177-3AD203B41FA5}">
                          <a16:colId xmlns:a16="http://schemas.microsoft.com/office/drawing/2014/main" val="4182391871"/>
                        </a:ext>
                      </a:extLst>
                    </a:gridCol>
                    <a:gridCol w="3124200">
                      <a:extLst>
                        <a:ext uri="{9D8B030D-6E8A-4147-A177-3AD203B41FA5}">
                          <a16:colId xmlns:a16="http://schemas.microsoft.com/office/drawing/2014/main" val="2607963809"/>
                        </a:ext>
                      </a:extLst>
                    </a:gridCol>
                    <a:gridCol w="2698893">
                      <a:extLst>
                        <a:ext uri="{9D8B030D-6E8A-4147-A177-3AD203B41FA5}">
                          <a16:colId xmlns:a16="http://schemas.microsoft.com/office/drawing/2014/main" val="186274183"/>
                        </a:ext>
                      </a:extLst>
                    </a:gridCol>
                    <a:gridCol w="900707">
                      <a:extLst>
                        <a:ext uri="{9D8B030D-6E8A-4147-A177-3AD203B41FA5}">
                          <a16:colId xmlns:a16="http://schemas.microsoft.com/office/drawing/2014/main" val="474197102"/>
                        </a:ext>
                      </a:extLst>
                    </a:gridCol>
                  </a:tblGrid>
                  <a:tr h="93861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Shape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Ra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Nu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h (W/m²K)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q (W)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13493811"/>
                      </a:ext>
                    </a:extLst>
                  </a:tr>
                  <a:tr h="91864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Cylinder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3864 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4.02 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12.12 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4.42 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494030"/>
                      </a:ext>
                    </a:extLst>
                  </a:tr>
                  <a:tr h="16111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Square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1872 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35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𝑡𝑜𝑝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u="none" strike="noStrike">
                              <a:effectLst/>
                              <a:latin typeface="Playfair Display" panose="00000500000000000000" pitchFamily="2" charset="0"/>
                            </a:rPr>
                            <a:t>=3.552</a:t>
                          </a:r>
                        </a:p>
                        <a:p>
                          <a:pPr algn="ctr" rtl="0" fontAlgn="base">
                            <a:lnSpc>
                              <a:spcPts val="1350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 </a:t>
                          </a:r>
                        </a:p>
                        <a:p>
                          <a:pPr algn="ctr" rtl="0" fontAlgn="base">
                            <a:lnSpc>
                              <a:spcPts val="135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𝑏𝑜𝑡𝑡𝑜𝑚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u="none" strike="noStrike">
                              <a:effectLst/>
                              <a:latin typeface="Playfair Display" panose="00000500000000000000" pitchFamily="2" charset="0"/>
                            </a:rPr>
                            <a:t>=2.347</a:t>
                          </a:r>
                        </a:p>
                        <a:p>
                          <a:pPr algn="ctr" rtl="0" fontAlgn="base">
                            <a:lnSpc>
                              <a:spcPts val="1350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 </a:t>
                          </a:r>
                        </a:p>
                        <a:p>
                          <a:pPr algn="ctr" rtl="0" fontAlgn="base">
                            <a:lnSpc>
                              <a:spcPts val="135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u="none" strike="noStrike" smtClean="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𝑣𝑒𝑟𝑡𝑖𝑎𝑙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u="none" strike="noStrike">
                              <a:effectLst/>
                              <a:latin typeface="Playfair Display" panose="00000500000000000000" pitchFamily="2" charset="0"/>
                            </a:rPr>
                            <a:t>=3.853</a:t>
                          </a:r>
                          <a:endParaRPr lang="en-US" sz="2800" b="0">
                            <a:effectLst/>
                            <a:latin typeface="Playfair Display" panose="00000500000000000000" pitchFamily="2" charset="0"/>
                          </a:endParaRPr>
                        </a:p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35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𝑡𝑜𝑝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u="none" strike="noStrike">
                              <a:effectLst/>
                              <a:latin typeface="Playfair Display" panose="00000500000000000000" pitchFamily="2" charset="0"/>
                            </a:rPr>
                            <a:t>=13.65</a:t>
                          </a:r>
                        </a:p>
                        <a:p>
                          <a:pPr algn="ctr" rtl="0" fontAlgn="base">
                            <a:lnSpc>
                              <a:spcPts val="1350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 </a:t>
                          </a:r>
                        </a:p>
                        <a:p>
                          <a:pPr algn="ctr" rtl="0" fontAlgn="base">
                            <a:lnSpc>
                              <a:spcPts val="135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𝑏𝑜𝑡𝑡𝑜𝑚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u="none" strike="noStrike">
                              <a:effectLst/>
                              <a:latin typeface="Playfair Display" panose="00000500000000000000" pitchFamily="2" charset="0"/>
                            </a:rPr>
                            <a:t>=9.020</a:t>
                          </a:r>
                        </a:p>
                        <a:p>
                          <a:pPr algn="ctr" rtl="0" fontAlgn="base">
                            <a:lnSpc>
                              <a:spcPts val="1350"/>
                            </a:lnSpc>
                            <a:buNone/>
                          </a:pPr>
                          <a:endParaRPr lang="en-US" sz="2800" b="0">
                            <a:effectLst/>
                            <a:latin typeface="Playfair Display" panose="00000500000000000000" pitchFamily="2" charset="0"/>
                          </a:endParaRPr>
                        </a:p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 </a:t>
                          </a:r>
                        </a:p>
                        <a:p>
                          <a:pPr algn="ctr" rtl="0" fontAlgn="base">
                            <a:lnSpc>
                              <a:spcPts val="1350"/>
                            </a:lnSpc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b="0" i="1" u="none" strike="noStrike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𝑣𝑒𝑟𝑡𝑖𝑐𝑎𝑙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u="none" strike="noStrike">
                              <a:effectLst/>
                              <a:latin typeface="Playfair Display" panose="00000500000000000000" pitchFamily="2" charset="0"/>
                            </a:rPr>
                            <a:t>=14.810</a:t>
                          </a:r>
                          <a:endParaRPr lang="en-US" sz="2800" b="0">
                            <a:effectLst/>
                            <a:latin typeface="Playfair Display" panose="00000500000000000000" pitchFamily="2" charset="0"/>
                          </a:endParaRPr>
                        </a:p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4.77 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274432"/>
                      </a:ext>
                    </a:extLst>
                  </a:tr>
                  <a:tr h="59688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Cone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Varies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Varies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12.44 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2.66 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52792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C3DF3D2-44CA-0352-0705-9DF47EBD5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4464407"/>
                  </p:ext>
                </p:extLst>
              </p:nvPr>
            </p:nvGraphicFramePr>
            <p:xfrm>
              <a:off x="8163914" y="2827894"/>
              <a:ext cx="9837486" cy="4065877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1739525">
                      <a:extLst>
                        <a:ext uri="{9D8B030D-6E8A-4147-A177-3AD203B41FA5}">
                          <a16:colId xmlns:a16="http://schemas.microsoft.com/office/drawing/2014/main" val="637795264"/>
                        </a:ext>
                      </a:extLst>
                    </a:gridCol>
                    <a:gridCol w="1374161">
                      <a:extLst>
                        <a:ext uri="{9D8B030D-6E8A-4147-A177-3AD203B41FA5}">
                          <a16:colId xmlns:a16="http://schemas.microsoft.com/office/drawing/2014/main" val="4182391871"/>
                        </a:ext>
                      </a:extLst>
                    </a:gridCol>
                    <a:gridCol w="3124200">
                      <a:extLst>
                        <a:ext uri="{9D8B030D-6E8A-4147-A177-3AD203B41FA5}">
                          <a16:colId xmlns:a16="http://schemas.microsoft.com/office/drawing/2014/main" val="2607963809"/>
                        </a:ext>
                      </a:extLst>
                    </a:gridCol>
                    <a:gridCol w="2698893">
                      <a:extLst>
                        <a:ext uri="{9D8B030D-6E8A-4147-A177-3AD203B41FA5}">
                          <a16:colId xmlns:a16="http://schemas.microsoft.com/office/drawing/2014/main" val="186274183"/>
                        </a:ext>
                      </a:extLst>
                    </a:gridCol>
                    <a:gridCol w="900707">
                      <a:extLst>
                        <a:ext uri="{9D8B030D-6E8A-4147-A177-3AD203B41FA5}">
                          <a16:colId xmlns:a16="http://schemas.microsoft.com/office/drawing/2014/main" val="474197102"/>
                        </a:ext>
                      </a:extLst>
                    </a:gridCol>
                  </a:tblGrid>
                  <a:tr h="93916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Shape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Ra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Nu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h (W/m²K)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q (W)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13493811"/>
                      </a:ext>
                    </a:extLst>
                  </a:tr>
                  <a:tr h="91864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Cylinder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3864 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4.02 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12.12 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4.42 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494030"/>
                      </a:ext>
                    </a:extLst>
                  </a:tr>
                  <a:tr h="16111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Square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1872 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20377" r="-116406" b="-4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1151" t="-120377" r="-34537" b="-4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4.77 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274432"/>
                      </a:ext>
                    </a:extLst>
                  </a:tr>
                  <a:tr h="59688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Playfair Display" panose="00000500000000000000" pitchFamily="2" charset="0"/>
                            </a:rPr>
                            <a:t>Cone</a:t>
                          </a:r>
                          <a:endParaRPr lang="en-US" sz="2800" kern="100">
                            <a:effectLst/>
                            <a:latin typeface="Playfair Display" panose="00000500000000000000" pitchFamily="2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Varies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Varies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12.44 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lnSpc>
                              <a:spcPts val="1275"/>
                            </a:lnSpc>
                            <a:buNone/>
                          </a:pPr>
                          <a:r>
                            <a:rPr lang="en-US" sz="2800" b="0">
                              <a:effectLst/>
                              <a:latin typeface="Playfair Display" panose="00000500000000000000" pitchFamily="2" charset="0"/>
                            </a:rPr>
                            <a:t>2.66 </a:t>
                          </a:r>
                          <a:endParaRPr lang="en-US" sz="2800" b="0" i="0">
                            <a:effectLst/>
                            <a:latin typeface="Playfair Display" panose="000005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1527924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6E5E97E-ED28-3E30-09AB-83508B441E52}"/>
              </a:ext>
            </a:extLst>
          </p:cNvPr>
          <p:cNvGrpSpPr/>
          <p:nvPr/>
        </p:nvGrpSpPr>
        <p:grpSpPr>
          <a:xfrm>
            <a:off x="704263" y="2419197"/>
            <a:ext cx="7805116" cy="6312236"/>
            <a:chOff x="869018" y="2405272"/>
            <a:chExt cx="8781789" cy="6984564"/>
          </a:xfrm>
        </p:grpSpPr>
        <p:sp>
          <p:nvSpPr>
            <p:cNvPr id="16" name="TextBox 34">
              <a:extLst>
                <a:ext uri="{FF2B5EF4-FFF2-40B4-BE49-F238E27FC236}">
                  <a16:creationId xmlns:a16="http://schemas.microsoft.com/office/drawing/2014/main" id="{9DE49B16-BB14-DBEC-83A3-B83B646ACB8D}"/>
                </a:ext>
              </a:extLst>
            </p:cNvPr>
            <p:cNvSpPr txBox="1"/>
            <p:nvPr/>
          </p:nvSpPr>
          <p:spPr>
            <a:xfrm>
              <a:off x="982905" y="2405272"/>
              <a:ext cx="8667902" cy="67243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1"/>
                </a:lnSpc>
              </a:pPr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12">
                  <a:extLst>
                    <a:ext uri="{FF2B5EF4-FFF2-40B4-BE49-F238E27FC236}">
                      <a16:creationId xmlns:a16="http://schemas.microsoft.com/office/drawing/2014/main" id="{B255998B-397F-F7FE-8DC6-CB043AD7C4AD}"/>
                    </a:ext>
                  </a:extLst>
                </p:cNvPr>
                <p:cNvSpPr txBox="1"/>
                <p:nvPr/>
              </p:nvSpPr>
              <p:spPr>
                <a:xfrm>
                  <a:off x="869018" y="2857500"/>
                  <a:ext cx="8279207" cy="6532336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marL="514350" marR="0" lvl="0" indent="-514350">
                    <a:lnSpc>
                      <a:spcPct val="115000"/>
                    </a:lnSpc>
                    <a:buFont typeface="+mj-lt"/>
                    <a:buAutoNum type="arabicPeriod"/>
                    <a:tabLst>
                      <a:tab pos="685800" algn="l"/>
                    </a:tabLst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Use characteristic dimensions (diameter for cylinder and width for square</a:t>
                  </a:r>
                  <a:r>
                    <a:rPr lang="en-US" sz="2800" kern="100"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, inclined plates and circle for cone</a:t>
                  </a: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US" sz="2800" kern="100"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endParaRPr>
                </a:p>
                <a:p>
                  <a:pPr marL="514350" marR="0" lvl="0" indent="-514350">
                    <a:lnSpc>
                      <a:spcPct val="115000"/>
                    </a:lnSpc>
                    <a:buFont typeface="+mj-lt"/>
                    <a:buAutoNum type="arabicPeriod"/>
                    <a:tabLst>
                      <a:tab pos="685800" algn="l"/>
                    </a:tabLst>
                  </a:pPr>
                  <a:r>
                    <a:rPr lang="en-US" sz="2800" kern="100"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Compute the Rayleigh number (vertical and horizontal plates for varying geometries)</a:t>
                  </a:r>
                  <a:endParaRPr lang="en-US" sz="2800" kern="100">
                    <a:effectLst/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endParaRPr>
                </a:p>
                <a:p>
                  <a:pPr marL="514350" marR="0" lvl="0" indent="-514350">
                    <a:lnSpc>
                      <a:spcPct val="115000"/>
                    </a:lnSpc>
                    <a:buFont typeface="+mj-lt"/>
                    <a:buAutoNum type="arabicPeriod"/>
                    <a:tabLst>
                      <a:tab pos="685800" algn="l"/>
                    </a:tabLst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Use appropriate Nusselt number correlation</a:t>
                  </a:r>
                  <a:endParaRPr lang="en-US" sz="2800" kern="100">
                    <a:latin typeface="Playfair Display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endParaRPr>
                </a:p>
                <a:p>
                  <a:pPr marL="514350" marR="0" lvl="0" indent="-514350">
                    <a:lnSpc>
                      <a:spcPct val="115000"/>
                    </a:lnSpc>
                    <a:buFont typeface="+mj-lt"/>
                    <a:buAutoNum type="arabicPeriod"/>
                    <a:tabLst>
                      <a:tab pos="685800" algn="l"/>
                    </a:tabLst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Calculate </a:t>
                  </a:r>
                  <a14:m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a14:m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 using Eq. A8 and Eq. A9, respectively</a:t>
                  </a:r>
                </a:p>
                <a:p>
                  <a:pPr marL="971550" marR="0" lvl="1" indent="-514350">
                    <a:lnSpc>
                      <a:spcPct val="115000"/>
                    </a:lnSpc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2800" kern="100">
                      <a:effectLst/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Cone treated as a series of segments</a:t>
                  </a:r>
                  <a:r>
                    <a:rPr lang="en-US" sz="2800" kern="100">
                      <a:latin typeface="Playfair Display" panose="00000500000000000000" pitchFamily="2" charset="0"/>
                      <a:ea typeface="Aptos" panose="020B0004020202020204" pitchFamily="34" charset="0"/>
                      <a:cs typeface="Arial" panose="020B0604020202020204" pitchFamily="34" charset="0"/>
                    </a:rPr>
                    <a:t> and summed.</a:t>
                  </a:r>
                  <a:endParaRPr lang="en-US" sz="2800" spc="67">
                    <a:solidFill>
                      <a:srgbClr val="000000"/>
                    </a:solidFill>
                    <a:latin typeface="Playfair Display" panose="00000500000000000000" pitchFamily="2" charset="0"/>
                    <a:ea typeface="Playfair Display"/>
                    <a:cs typeface="Playfair Display"/>
                    <a:sym typeface="Playfair Display"/>
                  </a:endParaRPr>
                </a:p>
              </p:txBody>
            </p:sp>
          </mc:Choice>
          <mc:Fallback>
            <p:sp>
              <p:nvSpPr>
                <p:cNvPr id="8" name="TextBox 12">
                  <a:extLst>
                    <a:ext uri="{FF2B5EF4-FFF2-40B4-BE49-F238E27FC236}">
                      <a16:creationId xmlns:a16="http://schemas.microsoft.com/office/drawing/2014/main" id="{B255998B-397F-F7FE-8DC6-CB043AD7C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018" y="2857500"/>
                  <a:ext cx="8279207" cy="6532336"/>
                </a:xfrm>
                <a:prstGeom prst="rect">
                  <a:avLst/>
                </a:prstGeom>
                <a:blipFill>
                  <a:blip r:embed="rId4"/>
                  <a:stretch>
                    <a:fillRect l="-3314" t="-2376" r="-3148" b="-2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33B791-5CDF-FC64-D186-F5C047C9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17672" y="970167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8EF20E-CE10-9C76-D872-C321D4104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A8510A26-42FB-2D9B-9413-413DCADC9174}"/>
              </a:ext>
            </a:extLst>
          </p:cNvPr>
          <p:cNvSpPr txBox="1"/>
          <p:nvPr/>
        </p:nvSpPr>
        <p:spPr>
          <a:xfrm>
            <a:off x="1220337" y="10387"/>
            <a:ext cx="14782800" cy="1313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468"/>
              </a:lnSpc>
            </a:pPr>
            <a:r>
              <a:rPr lang="en-US" sz="5400" spc="1146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D2CA5D-6E37-C7CD-0231-07A8BDBAC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40969"/>
              </p:ext>
            </p:extLst>
          </p:nvPr>
        </p:nvGraphicFramePr>
        <p:xfrm>
          <a:off x="1317011" y="1262266"/>
          <a:ext cx="15392399" cy="321291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62472">
                  <a:extLst>
                    <a:ext uri="{9D8B030D-6E8A-4147-A177-3AD203B41FA5}">
                      <a16:colId xmlns:a16="http://schemas.microsoft.com/office/drawing/2014/main" val="2563936577"/>
                    </a:ext>
                  </a:extLst>
                </a:gridCol>
                <a:gridCol w="4303251">
                  <a:extLst>
                    <a:ext uri="{9D8B030D-6E8A-4147-A177-3AD203B41FA5}">
                      <a16:colId xmlns:a16="http://schemas.microsoft.com/office/drawing/2014/main" val="4212412128"/>
                    </a:ext>
                  </a:extLst>
                </a:gridCol>
                <a:gridCol w="4232318">
                  <a:extLst>
                    <a:ext uri="{9D8B030D-6E8A-4147-A177-3AD203B41FA5}">
                      <a16:colId xmlns:a16="http://schemas.microsoft.com/office/drawing/2014/main" val="4222165461"/>
                    </a:ext>
                  </a:extLst>
                </a:gridCol>
                <a:gridCol w="4894358">
                  <a:extLst>
                    <a:ext uri="{9D8B030D-6E8A-4147-A177-3AD203B41FA5}">
                      <a16:colId xmlns:a16="http://schemas.microsoft.com/office/drawing/2014/main" val="4003897319"/>
                    </a:ext>
                  </a:extLst>
                </a:gridCol>
              </a:tblGrid>
              <a:tr h="85969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US" sz="2800" b="1">
                        <a:effectLst/>
                      </a:endParaRP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US" sz="2800" b="1">
                        <a:effectLst/>
                      </a:endParaRP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US" sz="2800" b="1">
                        <a:effectLst/>
                      </a:endParaRP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Shape</a:t>
                      </a:r>
                      <a:r>
                        <a:rPr lang="en-US" sz="2800" b="0">
                          <a:effectLst/>
                        </a:rPr>
                        <a:t> </a:t>
                      </a:r>
                      <a:endParaRPr lang="en-US" sz="2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US" sz="2800" b="1">
                        <a:effectLst/>
                      </a:endParaRP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US" sz="2800" b="1">
                        <a:effectLst/>
                      </a:endParaRP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Ch7 -- Forced </a:t>
                      </a: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US" sz="2800" b="1">
                        <a:effectLst/>
                      </a:endParaRP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External (q)</a:t>
                      </a:r>
                      <a:r>
                        <a:rPr lang="en-US" sz="2800" b="0">
                          <a:effectLst/>
                        </a:rPr>
                        <a:t>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US" sz="2800" b="1">
                        <a:effectLst/>
                      </a:endParaRP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Ch8 – Forced</a:t>
                      </a: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US" sz="2800" b="1">
                        <a:effectLst/>
                      </a:endParaRP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Internal (q)</a:t>
                      </a:r>
                      <a:r>
                        <a:rPr lang="en-US" sz="2800" b="0">
                          <a:effectLst/>
                        </a:rPr>
                        <a:t>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US" sz="2800" b="1">
                        <a:effectLst/>
                      </a:endParaRP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US" sz="2800" b="1">
                        <a:effectLst/>
                      </a:endParaRP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Ch9 – Free</a:t>
                      </a: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 </a:t>
                      </a: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Convection (q)</a:t>
                      </a:r>
                      <a:r>
                        <a:rPr lang="en-US" sz="2800" b="0">
                          <a:effectLst/>
                        </a:rPr>
                        <a:t>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482863"/>
                  </a:ext>
                </a:extLst>
              </a:tr>
              <a:tr h="90794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Cylinder</a:t>
                      </a:r>
                      <a:r>
                        <a:rPr lang="en-US" sz="2800" b="0">
                          <a:effectLst/>
                        </a:rPr>
                        <a:t>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0">
                          <a:effectLst/>
                        </a:rPr>
                        <a:t>21.58 W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0">
                          <a:effectLst/>
                        </a:rPr>
                        <a:t>4.03 W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0">
                          <a:effectLst/>
                        </a:rPr>
                        <a:t>4.42 W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688435"/>
                  </a:ext>
                </a:extLst>
              </a:tr>
              <a:tr h="667724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Square</a:t>
                      </a:r>
                      <a:r>
                        <a:rPr lang="en-US" sz="2800" b="0">
                          <a:effectLst/>
                        </a:rPr>
                        <a:t>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24.30 W </a:t>
                      </a:r>
                      <a:endParaRPr lang="en-US" sz="2800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4.18 W </a:t>
                      </a:r>
                      <a:endParaRPr lang="en-US" sz="2800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4.77 W </a:t>
                      </a:r>
                      <a:endParaRPr lang="en-US" sz="2800" b="1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455451"/>
                  </a:ext>
                </a:extLst>
              </a:tr>
              <a:tr h="667724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Cone</a:t>
                      </a:r>
                      <a:r>
                        <a:rPr lang="en-US" sz="2800" b="0">
                          <a:effectLst/>
                        </a:rPr>
                        <a:t>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0">
                          <a:effectLst/>
                        </a:rPr>
                        <a:t>9.66 W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0">
                          <a:effectLst/>
                        </a:rPr>
                        <a:t>2.27 W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0">
                          <a:effectLst/>
                        </a:rPr>
                        <a:t>2.66 W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098539"/>
                  </a:ext>
                </a:extLst>
              </a:tr>
            </a:tbl>
          </a:graphicData>
        </a:graphic>
      </p:graphicFrame>
      <p:sp>
        <p:nvSpPr>
          <p:cNvPr id="9" name="TextBox 12">
            <a:extLst>
              <a:ext uri="{FF2B5EF4-FFF2-40B4-BE49-F238E27FC236}">
                <a16:creationId xmlns:a16="http://schemas.microsoft.com/office/drawing/2014/main" id="{9D81C1B7-7687-DCA7-4112-90F6314B13C4}"/>
              </a:ext>
            </a:extLst>
          </p:cNvPr>
          <p:cNvSpPr txBox="1"/>
          <p:nvPr/>
        </p:nvSpPr>
        <p:spPr>
          <a:xfrm>
            <a:off x="1317011" y="4589478"/>
            <a:ext cx="14079940" cy="452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lvl="0">
              <a:lnSpc>
                <a:spcPct val="115000"/>
              </a:lnSpc>
              <a:tabLst>
                <a:tab pos="685800" algn="l"/>
              </a:tabLst>
            </a:pPr>
            <a:r>
              <a:rPr lang="en-US" sz="2800" spc="67">
                <a:solidFill>
                  <a:srgbClr val="000000"/>
                </a:solidFill>
                <a:latin typeface="Playfair Display" panose="00000500000000000000" pitchFamily="2" charset="0"/>
                <a:ea typeface="Playfair Display"/>
                <a:cs typeface="Playfair Display"/>
                <a:sym typeface="Playfair Display"/>
              </a:rPr>
              <a:t>Overall, the square has the highest heat transfer rate for all methods of convection.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E7E308-A98E-9EA8-B128-F5A90659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76729" y="970508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2C9C5D-9AC7-EFFE-ED9D-00113D4D2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85884"/>
              </p:ext>
            </p:extLst>
          </p:nvPr>
        </p:nvGraphicFramePr>
        <p:xfrm>
          <a:off x="1317011" y="6674735"/>
          <a:ext cx="15392399" cy="3103093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62472">
                  <a:extLst>
                    <a:ext uri="{9D8B030D-6E8A-4147-A177-3AD203B41FA5}">
                      <a16:colId xmlns:a16="http://schemas.microsoft.com/office/drawing/2014/main" val="1423368249"/>
                    </a:ext>
                  </a:extLst>
                </a:gridCol>
                <a:gridCol w="4303251">
                  <a:extLst>
                    <a:ext uri="{9D8B030D-6E8A-4147-A177-3AD203B41FA5}">
                      <a16:colId xmlns:a16="http://schemas.microsoft.com/office/drawing/2014/main" val="2757250009"/>
                    </a:ext>
                  </a:extLst>
                </a:gridCol>
                <a:gridCol w="4232318">
                  <a:extLst>
                    <a:ext uri="{9D8B030D-6E8A-4147-A177-3AD203B41FA5}">
                      <a16:colId xmlns:a16="http://schemas.microsoft.com/office/drawing/2014/main" val="3199827667"/>
                    </a:ext>
                  </a:extLst>
                </a:gridCol>
                <a:gridCol w="4894358">
                  <a:extLst>
                    <a:ext uri="{9D8B030D-6E8A-4147-A177-3AD203B41FA5}">
                      <a16:colId xmlns:a16="http://schemas.microsoft.com/office/drawing/2014/main" val="2793870501"/>
                    </a:ext>
                  </a:extLst>
                </a:gridCol>
              </a:tblGrid>
              <a:tr h="85969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US" sz="2800" b="1">
                        <a:effectLst/>
                      </a:endParaRP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US" sz="2800" b="1">
                        <a:effectLst/>
                      </a:endParaRP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endParaRPr lang="en-US" sz="2800" b="1">
                        <a:effectLst/>
                      </a:endParaRPr>
                    </a:p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Shape</a:t>
                      </a:r>
                      <a:r>
                        <a:rPr lang="en-US" sz="2800" b="0">
                          <a:effectLst/>
                        </a:rPr>
                        <a:t> </a:t>
                      </a:r>
                      <a:endParaRPr lang="en-US" sz="28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800" b="1" kern="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Forced External</a:t>
                      </a:r>
                      <a:endParaRPr lang="en-US" sz="28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800" b="1" kern="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Forced Internal</a:t>
                      </a:r>
                      <a:endParaRPr lang="en-US" sz="28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800" b="1" kern="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Free Convection</a:t>
                      </a:r>
                      <a:endParaRPr lang="en-US" sz="28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9832297"/>
                  </a:ext>
                </a:extLst>
              </a:tr>
              <a:tr h="90794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Cylinder</a:t>
                      </a:r>
                      <a:r>
                        <a:rPr lang="en-US" sz="2800" b="0">
                          <a:effectLst/>
                        </a:rPr>
                        <a:t>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800" kern="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800" kern="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800" kern="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8936078"/>
                  </a:ext>
                </a:extLst>
              </a:tr>
              <a:tr h="667724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Square</a:t>
                      </a:r>
                      <a:r>
                        <a:rPr lang="en-US" sz="2800" b="0">
                          <a:effectLst/>
                        </a:rPr>
                        <a:t>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800" b="1" kern="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1.00</a:t>
                      </a:r>
                      <a:endParaRPr lang="en-US" sz="28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800" b="1" kern="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1.00</a:t>
                      </a:r>
                      <a:endParaRPr lang="en-US" sz="28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800" b="1" kern="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1.00</a:t>
                      </a:r>
                      <a:endParaRPr lang="en-US" sz="28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4800854"/>
                  </a:ext>
                </a:extLst>
              </a:tr>
              <a:tr h="667724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Cone</a:t>
                      </a:r>
                      <a:r>
                        <a:rPr lang="en-US" sz="2800" b="0">
                          <a:effectLst/>
                        </a:rPr>
                        <a:t>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800" kern="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800" kern="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800" kern="1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67300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D2D7DDC-B5FD-9E5A-7ADA-E34E44AABB12}"/>
              </a:ext>
            </a:extLst>
          </p:cNvPr>
          <p:cNvSpPr txBox="1"/>
          <p:nvPr/>
        </p:nvSpPr>
        <p:spPr>
          <a:xfrm>
            <a:off x="1220337" y="5662017"/>
            <a:ext cx="15468600" cy="104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</a:pPr>
            <a:r>
              <a:rPr lang="en-US" sz="2800">
                <a:effectLst/>
                <a:latin typeface="Playfair Display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better understand the performance difference, the following ratios (normalized to the square rod performance) can be analyzed:</a:t>
            </a:r>
            <a:endParaRPr lang="en-US" sz="3200">
              <a:effectLst/>
              <a:latin typeface="Playfair Display" panose="00000500000000000000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554BA2920D674DA04D72F36BA1EFA9" ma:contentTypeVersion="15" ma:contentTypeDescription="Create a new document." ma:contentTypeScope="" ma:versionID="8328379acdba539886347f2721b19cac">
  <xsd:schema xmlns:xsd="http://www.w3.org/2001/XMLSchema" xmlns:xs="http://www.w3.org/2001/XMLSchema" xmlns:p="http://schemas.microsoft.com/office/2006/metadata/properties" xmlns:ns3="875326ce-4460-42df-9bcc-74490b1a72c5" xmlns:ns4="bae6e933-7904-42a4-8b05-200c21435c7e" targetNamespace="http://schemas.microsoft.com/office/2006/metadata/properties" ma:root="true" ma:fieldsID="44d0c6c620c380f2c55e156b498c4f14" ns3:_="" ns4:_="">
    <xsd:import namespace="875326ce-4460-42df-9bcc-74490b1a72c5"/>
    <xsd:import namespace="bae6e933-7904-42a4-8b05-200c21435c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bjectDetectorVersions" minOccurs="0"/>
                <xsd:element ref="ns4:MediaLengthInSecond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326ce-4460-42df-9bcc-74490b1a72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6e933-7904-42a4-8b05-200c21435c7e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e6e933-7904-42a4-8b05-200c21435c7e" xsi:nil="true"/>
  </documentManagement>
</p:properties>
</file>

<file path=customXml/itemProps1.xml><?xml version="1.0" encoding="utf-8"?>
<ds:datastoreItem xmlns:ds="http://schemas.openxmlformats.org/officeDocument/2006/customXml" ds:itemID="{24CD0A28-7AA2-4D0C-8833-7F982F0983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BA416B-1EE2-4516-9CD7-6632533F2FE5}">
  <ds:schemaRefs>
    <ds:schemaRef ds:uri="875326ce-4460-42df-9bcc-74490b1a72c5"/>
    <ds:schemaRef ds:uri="bae6e933-7904-42a4-8b05-200c21435c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E7356DC-08CA-4655-8D41-4071E0C244AE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bae6e933-7904-42a4-8b05-200c21435c7e"/>
    <ds:schemaRef ds:uri="875326ce-4460-42df-9bcc-74490b1a72c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Custom</PresentationFormat>
  <Paragraphs>246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Hammersmith One</vt:lpstr>
      <vt:lpstr>Playfair Display</vt:lpstr>
      <vt:lpstr>Calibri</vt:lpstr>
      <vt:lpstr>Courier New</vt:lpstr>
      <vt:lpstr>Aptos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Shapes Math Educational Presentation in Colorful Playful Style</dc:title>
  <cp:lastModifiedBy>Gabriel Kret</cp:lastModifiedBy>
  <cp:revision>1</cp:revision>
  <dcterms:created xsi:type="dcterms:W3CDTF">2006-08-16T00:00:00Z</dcterms:created>
  <dcterms:modified xsi:type="dcterms:W3CDTF">2025-05-12T15:49:57Z</dcterms:modified>
  <dc:identifier>DAGm5P7zk24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0x01010090554BA2920D674DA04D72F36BA1EFA9</vt:lpwstr>
  </property>
</Properties>
</file>