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5" r:id="rId5"/>
    <p:sldId id="258" r:id="rId6"/>
    <p:sldId id="263" r:id="rId7"/>
    <p:sldId id="267" r:id="rId8"/>
    <p:sldId id="259" r:id="rId9"/>
    <p:sldId id="262" r:id="rId10"/>
    <p:sldId id="264" r:id="rId11"/>
    <p:sldId id="266"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2" d="100"/>
          <a:sy n="82" d="100"/>
        </p:scale>
        <p:origin x="-1614" y="-18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test\Desktop\Booth-Babes-Showcase-Paris-2012-2.jpg"/>
          <p:cNvPicPr>
            <a:picLocks noChangeAspect="1" noChangeArrowheads="1"/>
          </p:cNvPicPr>
          <p:nvPr/>
        </p:nvPicPr>
        <p:blipFill>
          <a:blip r:embed="rId2" cstate="print"/>
          <a:srcRect/>
          <a:stretch>
            <a:fillRect/>
          </a:stretch>
        </p:blipFill>
        <p:spPr bwMode="auto">
          <a:xfrm>
            <a:off x="0" y="1"/>
            <a:ext cx="9144000" cy="6858000"/>
          </a:xfrm>
          <a:prstGeom prst="rect">
            <a:avLst/>
          </a:prstGeom>
          <a:noFill/>
        </p:spPr>
      </p:pic>
      <p:sp>
        <p:nvSpPr>
          <p:cNvPr id="5" name="TextBox 4"/>
          <p:cNvSpPr txBox="1"/>
          <p:nvPr/>
        </p:nvSpPr>
        <p:spPr>
          <a:xfrm>
            <a:off x="3962400" y="5750004"/>
            <a:ext cx="5181600" cy="1107996"/>
          </a:xfrm>
          <a:prstGeom prst="rect">
            <a:avLst/>
          </a:prstGeom>
          <a:solidFill>
            <a:schemeClr val="accent3">
              <a:lumMod val="40000"/>
              <a:lumOff val="60000"/>
            </a:schemeClr>
          </a:solidFill>
        </p:spPr>
        <p:txBody>
          <a:bodyPr wrap="square" rtlCol="0">
            <a:spAutoFit/>
          </a:bodyPr>
          <a:lstStyle/>
          <a:p>
            <a:r>
              <a:rPr lang="en-IN" sz="6600" dirty="0" smtClean="0">
                <a:solidFill>
                  <a:schemeClr val="accent6">
                    <a:lumMod val="50000"/>
                  </a:schemeClr>
                </a:solidFill>
              </a:rPr>
              <a:t>Car Sales EDA</a:t>
            </a:r>
            <a:endParaRPr lang="en-US" sz="6600"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90600" y="228600"/>
            <a:ext cx="6248400" cy="369332"/>
          </a:xfrm>
          <a:prstGeom prst="rect">
            <a:avLst/>
          </a:prstGeom>
          <a:noFill/>
        </p:spPr>
        <p:txBody>
          <a:bodyPr wrap="square" rtlCol="0">
            <a:spAutoFit/>
          </a:bodyPr>
          <a:lstStyle/>
          <a:p>
            <a:r>
              <a:rPr lang="en-IN" b="1" u="sng" dirty="0" smtClean="0"/>
              <a:t>Car Sale Trend:</a:t>
            </a:r>
            <a:endParaRPr lang="en-US" b="1" u="sng" dirty="0"/>
          </a:p>
        </p:txBody>
      </p:sp>
      <p:sp>
        <p:nvSpPr>
          <p:cNvPr id="8" name="TextBox 7"/>
          <p:cNvSpPr txBox="1"/>
          <p:nvPr/>
        </p:nvSpPr>
        <p:spPr>
          <a:xfrm>
            <a:off x="381000" y="5867400"/>
            <a:ext cx="8763000" cy="646331"/>
          </a:xfrm>
          <a:prstGeom prst="rect">
            <a:avLst/>
          </a:prstGeom>
          <a:noFill/>
        </p:spPr>
        <p:txBody>
          <a:bodyPr wrap="square" rtlCol="0">
            <a:spAutoFit/>
          </a:bodyPr>
          <a:lstStyle/>
          <a:p>
            <a:pPr>
              <a:buFont typeface="Arial" pitchFamily="34" charset="0"/>
              <a:buChar char="•"/>
            </a:pPr>
            <a:r>
              <a:rPr lang="en-IN" dirty="0" smtClean="0"/>
              <a:t> The Car sales trend started increasing from the year 1995 and had fell in 2010 and again </a:t>
            </a:r>
          </a:p>
          <a:p>
            <a:r>
              <a:rPr lang="en-IN" dirty="0" smtClean="0"/>
              <a:t>   regained its momentum from 2010.</a:t>
            </a:r>
          </a:p>
        </p:txBody>
      </p:sp>
      <p:pic>
        <p:nvPicPr>
          <p:cNvPr id="8194" name="Picture 2" descr="C:\Users\test\Desktop\sales.JPG"/>
          <p:cNvPicPr>
            <a:picLocks noChangeAspect="1" noChangeArrowheads="1"/>
          </p:cNvPicPr>
          <p:nvPr/>
        </p:nvPicPr>
        <p:blipFill>
          <a:blip r:embed="rId2" cstate="print"/>
          <a:srcRect/>
          <a:stretch>
            <a:fillRect/>
          </a:stretch>
        </p:blipFill>
        <p:spPr bwMode="auto">
          <a:xfrm>
            <a:off x="762000" y="1143000"/>
            <a:ext cx="7772400" cy="3601661"/>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152400"/>
            <a:ext cx="6248400" cy="369332"/>
          </a:xfrm>
          <a:prstGeom prst="rect">
            <a:avLst/>
          </a:prstGeom>
          <a:noFill/>
        </p:spPr>
        <p:txBody>
          <a:bodyPr wrap="square" rtlCol="0">
            <a:spAutoFit/>
          </a:bodyPr>
          <a:lstStyle/>
          <a:p>
            <a:r>
              <a:rPr lang="en-IN" b="1" u="sng" dirty="0" smtClean="0"/>
              <a:t>Insights:</a:t>
            </a:r>
            <a:endParaRPr lang="en-US" b="1" u="sng" dirty="0"/>
          </a:p>
        </p:txBody>
      </p:sp>
      <p:sp>
        <p:nvSpPr>
          <p:cNvPr id="8" name="TextBox 7"/>
          <p:cNvSpPr txBox="1"/>
          <p:nvPr/>
        </p:nvSpPr>
        <p:spPr>
          <a:xfrm>
            <a:off x="381000" y="609600"/>
            <a:ext cx="8763000" cy="6463308"/>
          </a:xfrm>
          <a:prstGeom prst="rect">
            <a:avLst/>
          </a:prstGeom>
          <a:noFill/>
        </p:spPr>
        <p:txBody>
          <a:bodyPr wrap="square" rtlCol="0">
            <a:spAutoFit/>
          </a:bodyPr>
          <a:lstStyle/>
          <a:p>
            <a:pPr>
              <a:buFont typeface="Arial" pitchFamily="34" charset="0"/>
              <a:buChar char="•"/>
            </a:pPr>
            <a:r>
              <a:rPr lang="en-IN" dirty="0" smtClean="0"/>
              <a:t> In the given duration sedan &amp; crossover sold the most and it might be peoples preference when it comes to style.</a:t>
            </a:r>
          </a:p>
          <a:p>
            <a:pPr>
              <a:buFont typeface="Arial" pitchFamily="34" charset="0"/>
              <a:buChar char="•"/>
            </a:pPr>
            <a:endParaRPr lang="en-IN" dirty="0" smtClean="0"/>
          </a:p>
          <a:p>
            <a:pPr>
              <a:buFont typeface="Arial" pitchFamily="34" charset="0"/>
              <a:buChar char="•"/>
            </a:pPr>
            <a:r>
              <a:rPr lang="en-IN" dirty="0" smtClean="0"/>
              <a:t> Crossover  type brought more revenue to the company and the same time crossover provides better mileage. It might be the mileage factor which attracts more sale.</a:t>
            </a:r>
          </a:p>
          <a:p>
            <a:pPr>
              <a:buFont typeface="Arial" pitchFamily="34" charset="0"/>
              <a:buChar char="•"/>
            </a:pPr>
            <a:endParaRPr lang="en-IN" dirty="0" smtClean="0"/>
          </a:p>
          <a:p>
            <a:pPr>
              <a:buFont typeface="Arial" pitchFamily="34" charset="0"/>
              <a:buChar char="•"/>
            </a:pPr>
            <a:r>
              <a:rPr lang="en-IN" dirty="0" smtClean="0"/>
              <a:t> Crossover and sedan grows over the time and even in future more customer may tend to buy the same.</a:t>
            </a:r>
          </a:p>
          <a:p>
            <a:pPr>
              <a:buFont typeface="Arial" pitchFamily="34" charset="0"/>
              <a:buChar char="•"/>
            </a:pPr>
            <a:endParaRPr lang="en-IN" dirty="0" smtClean="0"/>
          </a:p>
          <a:p>
            <a:pPr>
              <a:buFont typeface="Arial" pitchFamily="34" charset="0"/>
              <a:buChar char="•"/>
            </a:pPr>
            <a:r>
              <a:rPr lang="en-IN" dirty="0" smtClean="0"/>
              <a:t> Front car drive is the most sold car type but when it comes to revenue perspective, full drive brought in more revenue and at the same full drive provides better mileage.</a:t>
            </a:r>
          </a:p>
          <a:p>
            <a:pPr>
              <a:buFont typeface="Arial" pitchFamily="34" charset="0"/>
              <a:buChar char="•"/>
            </a:pPr>
            <a:endParaRPr lang="en-IN" dirty="0" smtClean="0"/>
          </a:p>
          <a:p>
            <a:pPr>
              <a:buFont typeface="Arial" pitchFamily="34" charset="0"/>
              <a:buChar char="•"/>
            </a:pPr>
            <a:r>
              <a:rPr lang="en-IN" dirty="0" smtClean="0"/>
              <a:t> Diesel &amp; other engine type brought major revenue to company and it also provides better mileage.</a:t>
            </a:r>
          </a:p>
          <a:p>
            <a:pPr>
              <a:buFont typeface="Arial" pitchFamily="34" charset="0"/>
              <a:buChar char="•"/>
            </a:pPr>
            <a:endParaRPr lang="en-IN" dirty="0" smtClean="0"/>
          </a:p>
          <a:p>
            <a:pPr>
              <a:buFont typeface="Arial" pitchFamily="34" charset="0"/>
              <a:buChar char="•"/>
            </a:pPr>
            <a:r>
              <a:rPr lang="en-IN" dirty="0" smtClean="0"/>
              <a:t> Majority of the cars sold during given time period were registered except </a:t>
            </a:r>
          </a:p>
          <a:p>
            <a:r>
              <a:rPr lang="en-IN" dirty="0" smtClean="0"/>
              <a:t>   very few number </a:t>
            </a:r>
          </a:p>
          <a:p>
            <a:endParaRPr lang="en-IN" dirty="0" smtClean="0"/>
          </a:p>
          <a:p>
            <a:pPr>
              <a:buFont typeface="Arial" pitchFamily="34" charset="0"/>
              <a:buChar char="•"/>
            </a:pPr>
            <a:r>
              <a:rPr lang="en-IN" dirty="0" smtClean="0"/>
              <a:t> The sales started increasing from the year 2000 and thus increase in revenue. Due to economic development and need for transportation vehicle /  car the trend will keep increasing.</a:t>
            </a:r>
          </a:p>
          <a:p>
            <a:endParaRPr lang="en-IN" dirty="0" smtClean="0"/>
          </a:p>
          <a:p>
            <a:pPr>
              <a:buFont typeface="Arial" pitchFamily="34" charset="0"/>
              <a:buChar char="•"/>
            </a:pPr>
            <a:endParaRPr lang="en-IN"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152400"/>
            <a:ext cx="6248400" cy="369332"/>
          </a:xfrm>
          <a:prstGeom prst="rect">
            <a:avLst/>
          </a:prstGeom>
          <a:noFill/>
        </p:spPr>
        <p:txBody>
          <a:bodyPr wrap="square" rtlCol="0">
            <a:spAutoFit/>
          </a:bodyPr>
          <a:lstStyle/>
          <a:p>
            <a:r>
              <a:rPr lang="en-IN" b="1" u="sng" dirty="0" smtClean="0"/>
              <a:t>Action Item:</a:t>
            </a:r>
            <a:endParaRPr lang="en-US" b="1" u="sng" dirty="0"/>
          </a:p>
        </p:txBody>
      </p:sp>
      <p:sp>
        <p:nvSpPr>
          <p:cNvPr id="8" name="TextBox 7"/>
          <p:cNvSpPr txBox="1"/>
          <p:nvPr/>
        </p:nvSpPr>
        <p:spPr>
          <a:xfrm>
            <a:off x="228600" y="685800"/>
            <a:ext cx="8763000" cy="3139321"/>
          </a:xfrm>
          <a:prstGeom prst="rect">
            <a:avLst/>
          </a:prstGeom>
          <a:noFill/>
        </p:spPr>
        <p:txBody>
          <a:bodyPr wrap="square" rtlCol="0">
            <a:spAutoFit/>
          </a:bodyPr>
          <a:lstStyle/>
          <a:p>
            <a:pPr>
              <a:buFont typeface="Arial" pitchFamily="34" charset="0"/>
              <a:buChar char="•"/>
            </a:pPr>
            <a:r>
              <a:rPr lang="en-IN" dirty="0" smtClean="0"/>
              <a:t> Based on the insights the company can :</a:t>
            </a:r>
          </a:p>
          <a:p>
            <a:r>
              <a:rPr lang="en-IN" dirty="0" smtClean="0"/>
              <a:t>  </a:t>
            </a:r>
          </a:p>
          <a:p>
            <a:pPr>
              <a:buFontTx/>
              <a:buChar char="-"/>
            </a:pPr>
            <a:r>
              <a:rPr lang="en-IN" dirty="0" smtClean="0"/>
              <a:t> Focus  / invest more on selling vehicles which is  Crossover model  which has got Full drive with diesel engine or other engine type.   </a:t>
            </a:r>
          </a:p>
          <a:p>
            <a:pPr>
              <a:buFontTx/>
              <a:buChar char="-"/>
            </a:pPr>
            <a:endParaRPr lang="en-IN" dirty="0" smtClean="0"/>
          </a:p>
          <a:p>
            <a:pPr>
              <a:buFontTx/>
              <a:buChar char="-"/>
            </a:pPr>
            <a:r>
              <a:rPr lang="en-IN" dirty="0" smtClean="0"/>
              <a:t> Focus / invest more on selling vehicles which is  sedan model which has got Full drive with diesel engine or other engine type.</a:t>
            </a:r>
          </a:p>
          <a:p>
            <a:pPr>
              <a:buFontTx/>
              <a:buChar char="-"/>
            </a:pPr>
            <a:endParaRPr lang="en-IN" dirty="0" smtClean="0"/>
          </a:p>
          <a:p>
            <a:pPr>
              <a:buFontTx/>
              <a:buChar char="-"/>
            </a:pPr>
            <a:r>
              <a:rPr lang="en-IN" dirty="0" smtClean="0"/>
              <a:t> Explore on other type engine and this can be electric or hybrid.</a:t>
            </a:r>
          </a:p>
          <a:p>
            <a:endParaRPr lang="en-IN" dirty="0" smtClean="0"/>
          </a:p>
          <a:p>
            <a:pPr>
              <a:buFont typeface="Arial" pitchFamily="34" charset="0"/>
              <a:buChar char="•"/>
            </a:pPr>
            <a:endParaRPr lang="en-IN"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test\Desktop\1.JPG"/>
          <p:cNvPicPr>
            <a:picLocks noChangeAspect="1" noChangeArrowheads="1"/>
          </p:cNvPicPr>
          <p:nvPr/>
        </p:nvPicPr>
        <p:blipFill>
          <a:blip r:embed="rId2" cstate="print"/>
          <a:srcRect/>
          <a:stretch>
            <a:fillRect/>
          </a:stretch>
        </p:blipFill>
        <p:spPr bwMode="auto">
          <a:xfrm>
            <a:off x="1066800" y="1066800"/>
            <a:ext cx="6686550" cy="4581525"/>
          </a:xfrm>
          <a:prstGeom prst="rect">
            <a:avLst/>
          </a:prstGeom>
          <a:noFill/>
        </p:spPr>
      </p:pic>
      <p:sp>
        <p:nvSpPr>
          <p:cNvPr id="7" name="TextBox 6"/>
          <p:cNvSpPr txBox="1"/>
          <p:nvPr/>
        </p:nvSpPr>
        <p:spPr>
          <a:xfrm>
            <a:off x="990600" y="228600"/>
            <a:ext cx="6248400" cy="369332"/>
          </a:xfrm>
          <a:prstGeom prst="rect">
            <a:avLst/>
          </a:prstGeom>
          <a:noFill/>
        </p:spPr>
        <p:txBody>
          <a:bodyPr wrap="square" rtlCol="0">
            <a:spAutoFit/>
          </a:bodyPr>
          <a:lstStyle/>
          <a:p>
            <a:r>
              <a:rPr lang="en-IN" b="1" u="sng" dirty="0" smtClean="0"/>
              <a:t>Type of Cars sold in the given time duration : Body Type</a:t>
            </a:r>
            <a:endParaRPr lang="en-US" b="1" u="sng" dirty="0"/>
          </a:p>
        </p:txBody>
      </p:sp>
      <p:sp>
        <p:nvSpPr>
          <p:cNvPr id="8" name="TextBox 7"/>
          <p:cNvSpPr txBox="1"/>
          <p:nvPr/>
        </p:nvSpPr>
        <p:spPr>
          <a:xfrm>
            <a:off x="1600200" y="5791200"/>
            <a:ext cx="5867400" cy="646331"/>
          </a:xfrm>
          <a:prstGeom prst="rect">
            <a:avLst/>
          </a:prstGeom>
          <a:noFill/>
        </p:spPr>
        <p:txBody>
          <a:bodyPr wrap="square" rtlCol="0">
            <a:spAutoFit/>
          </a:bodyPr>
          <a:lstStyle/>
          <a:p>
            <a:pPr>
              <a:buFont typeface="Arial" pitchFamily="34" charset="0"/>
              <a:buChar char="•"/>
            </a:pPr>
            <a:r>
              <a:rPr lang="en-IN" dirty="0" smtClean="0"/>
              <a:t> Sedan is the most sold car type and Vagon  is the least sold.</a:t>
            </a:r>
          </a:p>
          <a:p>
            <a:pPr>
              <a:buFont typeface="Arial" pitchFamily="34" charset="0"/>
              <a:buChar char="•"/>
            </a:pPr>
            <a:r>
              <a:rPr lang="en-IN" dirty="0" smtClean="0"/>
              <a:t> Crossover is the second most sold car type.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90600" y="228600"/>
            <a:ext cx="6248400" cy="369332"/>
          </a:xfrm>
          <a:prstGeom prst="rect">
            <a:avLst/>
          </a:prstGeom>
          <a:noFill/>
        </p:spPr>
        <p:txBody>
          <a:bodyPr wrap="square" rtlCol="0">
            <a:spAutoFit/>
          </a:bodyPr>
          <a:lstStyle/>
          <a:p>
            <a:r>
              <a:rPr lang="en-IN" b="1" u="sng" dirty="0" smtClean="0"/>
              <a:t>Total revenue &amp; Mileage in terms of Car body type: Mean value</a:t>
            </a:r>
            <a:endParaRPr lang="en-US" b="1" u="sng" dirty="0"/>
          </a:p>
        </p:txBody>
      </p:sp>
      <p:sp>
        <p:nvSpPr>
          <p:cNvPr id="8" name="TextBox 7"/>
          <p:cNvSpPr txBox="1"/>
          <p:nvPr/>
        </p:nvSpPr>
        <p:spPr>
          <a:xfrm>
            <a:off x="381000" y="5867400"/>
            <a:ext cx="8763000" cy="923330"/>
          </a:xfrm>
          <a:prstGeom prst="rect">
            <a:avLst/>
          </a:prstGeom>
          <a:noFill/>
        </p:spPr>
        <p:txBody>
          <a:bodyPr wrap="square" rtlCol="0">
            <a:spAutoFit/>
          </a:bodyPr>
          <a:lstStyle/>
          <a:p>
            <a:pPr>
              <a:buFont typeface="Arial" pitchFamily="34" charset="0"/>
              <a:buChar char="•"/>
            </a:pPr>
            <a:r>
              <a:rPr lang="en-IN" dirty="0" smtClean="0"/>
              <a:t> Crossover body type brought more revenue to the company.</a:t>
            </a:r>
          </a:p>
          <a:p>
            <a:pPr>
              <a:buFont typeface="Arial" pitchFamily="34" charset="0"/>
              <a:buChar char="•"/>
            </a:pPr>
            <a:r>
              <a:rPr lang="en-IN" dirty="0" smtClean="0"/>
              <a:t> Other type comes second.</a:t>
            </a:r>
          </a:p>
          <a:p>
            <a:pPr>
              <a:buFont typeface="Arial" pitchFamily="34" charset="0"/>
              <a:buChar char="•"/>
            </a:pPr>
            <a:r>
              <a:rPr lang="en-IN" dirty="0" smtClean="0"/>
              <a:t> Also crossover cars provided better mileage when compared to others.</a:t>
            </a:r>
            <a:endParaRPr lang="en-US" dirty="0"/>
          </a:p>
        </p:txBody>
      </p:sp>
      <p:pic>
        <p:nvPicPr>
          <p:cNvPr id="5123" name="Picture 3" descr="C:\Users\test\Desktop\11.JPG"/>
          <p:cNvPicPr>
            <a:picLocks noChangeAspect="1" noChangeArrowheads="1"/>
          </p:cNvPicPr>
          <p:nvPr/>
        </p:nvPicPr>
        <p:blipFill>
          <a:blip r:embed="rId2" cstate="print"/>
          <a:srcRect/>
          <a:stretch>
            <a:fillRect/>
          </a:stretch>
        </p:blipFill>
        <p:spPr bwMode="auto">
          <a:xfrm>
            <a:off x="297088" y="1219200"/>
            <a:ext cx="8542112" cy="4405313"/>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90600" y="-64532"/>
            <a:ext cx="6248400" cy="369332"/>
          </a:xfrm>
          <a:prstGeom prst="rect">
            <a:avLst/>
          </a:prstGeom>
          <a:noFill/>
        </p:spPr>
        <p:txBody>
          <a:bodyPr wrap="square" rtlCol="0">
            <a:spAutoFit/>
          </a:bodyPr>
          <a:lstStyle/>
          <a:p>
            <a:r>
              <a:rPr lang="en-IN" b="1" u="sng" dirty="0" smtClean="0"/>
              <a:t>Body type sold in scatter:</a:t>
            </a:r>
            <a:endParaRPr lang="en-US" b="1" u="sng" dirty="0"/>
          </a:p>
        </p:txBody>
      </p:sp>
      <p:sp>
        <p:nvSpPr>
          <p:cNvPr id="8" name="TextBox 7"/>
          <p:cNvSpPr txBox="1"/>
          <p:nvPr/>
        </p:nvSpPr>
        <p:spPr>
          <a:xfrm>
            <a:off x="381000" y="5553670"/>
            <a:ext cx="8763000" cy="646331"/>
          </a:xfrm>
          <a:prstGeom prst="rect">
            <a:avLst/>
          </a:prstGeom>
          <a:noFill/>
        </p:spPr>
        <p:txBody>
          <a:bodyPr wrap="square" rtlCol="0">
            <a:spAutoFit/>
          </a:bodyPr>
          <a:lstStyle/>
          <a:p>
            <a:pPr>
              <a:buFont typeface="Arial" pitchFamily="34" charset="0"/>
              <a:buChar char="•"/>
            </a:pPr>
            <a:r>
              <a:rPr lang="en-IN" dirty="0" smtClean="0"/>
              <a:t> </a:t>
            </a:r>
            <a:r>
              <a:rPr lang="en-IN" dirty="0" smtClean="0"/>
              <a:t>Diesel &amp; other type brought more revenue to the company. </a:t>
            </a:r>
          </a:p>
          <a:p>
            <a:pPr>
              <a:buFont typeface="Arial" pitchFamily="34" charset="0"/>
              <a:buChar char="•"/>
            </a:pPr>
            <a:r>
              <a:rPr lang="en-IN" dirty="0" smtClean="0"/>
              <a:t> Diesel &amp; other type  provides better mileage.(Other type can be hybrid or electric vehicle)</a:t>
            </a:r>
          </a:p>
        </p:txBody>
      </p:sp>
      <p:pic>
        <p:nvPicPr>
          <p:cNvPr id="9218" name="Picture 2" descr="C:\Users\test\Desktop\body type.JPG"/>
          <p:cNvPicPr>
            <a:picLocks noChangeAspect="1" noChangeArrowheads="1"/>
          </p:cNvPicPr>
          <p:nvPr/>
        </p:nvPicPr>
        <p:blipFill>
          <a:blip r:embed="rId2" cstate="print"/>
          <a:srcRect/>
          <a:stretch>
            <a:fillRect/>
          </a:stretch>
        </p:blipFill>
        <p:spPr bwMode="auto">
          <a:xfrm>
            <a:off x="457200" y="304800"/>
            <a:ext cx="7924800" cy="511038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90600" y="228600"/>
            <a:ext cx="6248400" cy="369332"/>
          </a:xfrm>
          <a:prstGeom prst="rect">
            <a:avLst/>
          </a:prstGeom>
          <a:noFill/>
        </p:spPr>
        <p:txBody>
          <a:bodyPr wrap="square" rtlCol="0">
            <a:spAutoFit/>
          </a:bodyPr>
          <a:lstStyle/>
          <a:p>
            <a:r>
              <a:rPr lang="en-IN" b="1" u="sng" dirty="0" smtClean="0"/>
              <a:t>Type of car drive sold in the given time duration :</a:t>
            </a:r>
            <a:endParaRPr lang="en-US" b="1" u="sng" dirty="0"/>
          </a:p>
        </p:txBody>
      </p:sp>
      <p:sp>
        <p:nvSpPr>
          <p:cNvPr id="8" name="TextBox 7"/>
          <p:cNvSpPr txBox="1"/>
          <p:nvPr/>
        </p:nvSpPr>
        <p:spPr>
          <a:xfrm>
            <a:off x="381000" y="5867400"/>
            <a:ext cx="8763000" cy="646331"/>
          </a:xfrm>
          <a:prstGeom prst="rect">
            <a:avLst/>
          </a:prstGeom>
          <a:noFill/>
        </p:spPr>
        <p:txBody>
          <a:bodyPr wrap="square" rtlCol="0">
            <a:spAutoFit/>
          </a:bodyPr>
          <a:lstStyle/>
          <a:p>
            <a:pPr>
              <a:buFont typeface="Arial" pitchFamily="34" charset="0"/>
              <a:buChar char="•"/>
            </a:pPr>
            <a:r>
              <a:rPr lang="en-IN" dirty="0" smtClean="0"/>
              <a:t> Front car drive is the most sold car type and other car drive type  is the least sold.</a:t>
            </a:r>
          </a:p>
          <a:p>
            <a:pPr>
              <a:buFont typeface="Arial" pitchFamily="34" charset="0"/>
              <a:buChar char="•"/>
            </a:pPr>
            <a:r>
              <a:rPr lang="en-IN" dirty="0" smtClean="0"/>
              <a:t> Full drive is the second most sold car type.</a:t>
            </a:r>
            <a:endParaRPr lang="en-US" dirty="0"/>
          </a:p>
        </p:txBody>
      </p:sp>
      <p:pic>
        <p:nvPicPr>
          <p:cNvPr id="3074" name="Picture 2" descr="C:\Users\test\Desktop\2.JPG"/>
          <p:cNvPicPr>
            <a:picLocks noChangeAspect="1" noChangeArrowheads="1"/>
          </p:cNvPicPr>
          <p:nvPr/>
        </p:nvPicPr>
        <p:blipFill>
          <a:blip r:embed="rId2" cstate="print"/>
          <a:srcRect/>
          <a:stretch>
            <a:fillRect/>
          </a:stretch>
        </p:blipFill>
        <p:spPr bwMode="auto">
          <a:xfrm>
            <a:off x="1662113" y="762000"/>
            <a:ext cx="5819775" cy="4752975"/>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90600" y="228600"/>
            <a:ext cx="6248400" cy="369332"/>
          </a:xfrm>
          <a:prstGeom prst="rect">
            <a:avLst/>
          </a:prstGeom>
          <a:noFill/>
        </p:spPr>
        <p:txBody>
          <a:bodyPr wrap="square" rtlCol="0">
            <a:spAutoFit/>
          </a:bodyPr>
          <a:lstStyle/>
          <a:p>
            <a:r>
              <a:rPr lang="en-IN" b="1" u="sng" dirty="0" smtClean="0"/>
              <a:t>Total revenue in terms of Car drive type: Mean value</a:t>
            </a:r>
            <a:endParaRPr lang="en-US" b="1" u="sng" dirty="0"/>
          </a:p>
        </p:txBody>
      </p:sp>
      <p:sp>
        <p:nvSpPr>
          <p:cNvPr id="8" name="TextBox 7"/>
          <p:cNvSpPr txBox="1"/>
          <p:nvPr/>
        </p:nvSpPr>
        <p:spPr>
          <a:xfrm>
            <a:off x="381000" y="5867400"/>
            <a:ext cx="8763000" cy="646331"/>
          </a:xfrm>
          <a:prstGeom prst="rect">
            <a:avLst/>
          </a:prstGeom>
          <a:noFill/>
        </p:spPr>
        <p:txBody>
          <a:bodyPr wrap="square" rtlCol="0">
            <a:spAutoFit/>
          </a:bodyPr>
          <a:lstStyle/>
          <a:p>
            <a:pPr>
              <a:buFont typeface="Arial" pitchFamily="34" charset="0"/>
              <a:buChar char="•"/>
            </a:pPr>
            <a:r>
              <a:rPr lang="en-IN" dirty="0" smtClean="0"/>
              <a:t> Full drive type brought more revenue to the company. </a:t>
            </a:r>
          </a:p>
          <a:p>
            <a:pPr>
              <a:buFont typeface="Arial" pitchFamily="34" charset="0"/>
              <a:buChar char="•"/>
            </a:pPr>
            <a:r>
              <a:rPr lang="en-IN" dirty="0" smtClean="0"/>
              <a:t> Full drive type also provided better mileage.</a:t>
            </a:r>
          </a:p>
        </p:txBody>
      </p:sp>
      <p:pic>
        <p:nvPicPr>
          <p:cNvPr id="6146" name="Picture 2" descr="C:\Users\test\Desktop\12.JPG"/>
          <p:cNvPicPr>
            <a:picLocks noChangeAspect="1" noChangeArrowheads="1"/>
          </p:cNvPicPr>
          <p:nvPr/>
        </p:nvPicPr>
        <p:blipFill>
          <a:blip r:embed="rId2" cstate="print"/>
          <a:srcRect/>
          <a:stretch>
            <a:fillRect/>
          </a:stretch>
        </p:blipFill>
        <p:spPr bwMode="auto">
          <a:xfrm>
            <a:off x="304800" y="1371600"/>
            <a:ext cx="8686800" cy="4191072"/>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90600" y="228600"/>
            <a:ext cx="6248400" cy="369332"/>
          </a:xfrm>
          <a:prstGeom prst="rect">
            <a:avLst/>
          </a:prstGeom>
          <a:noFill/>
        </p:spPr>
        <p:txBody>
          <a:bodyPr wrap="square" rtlCol="0">
            <a:spAutoFit/>
          </a:bodyPr>
          <a:lstStyle/>
          <a:p>
            <a:r>
              <a:rPr lang="en-IN" b="1" u="sng" dirty="0" smtClean="0"/>
              <a:t>Total revenue in terms of Car engine type: Mean value</a:t>
            </a:r>
            <a:endParaRPr lang="en-US" b="1" u="sng" dirty="0"/>
          </a:p>
        </p:txBody>
      </p:sp>
      <p:sp>
        <p:nvSpPr>
          <p:cNvPr id="8" name="TextBox 7"/>
          <p:cNvSpPr txBox="1"/>
          <p:nvPr/>
        </p:nvSpPr>
        <p:spPr>
          <a:xfrm>
            <a:off x="381000" y="5867400"/>
            <a:ext cx="8763000" cy="646331"/>
          </a:xfrm>
          <a:prstGeom prst="rect">
            <a:avLst/>
          </a:prstGeom>
          <a:noFill/>
        </p:spPr>
        <p:txBody>
          <a:bodyPr wrap="square" rtlCol="0">
            <a:spAutoFit/>
          </a:bodyPr>
          <a:lstStyle/>
          <a:p>
            <a:pPr>
              <a:buFont typeface="Arial" pitchFamily="34" charset="0"/>
              <a:buChar char="•"/>
            </a:pPr>
            <a:r>
              <a:rPr lang="en-IN" dirty="0" smtClean="0"/>
              <a:t> Diesel &amp; other type brought more revenue to the company. </a:t>
            </a:r>
          </a:p>
          <a:p>
            <a:pPr>
              <a:buFont typeface="Arial" pitchFamily="34" charset="0"/>
              <a:buChar char="•"/>
            </a:pPr>
            <a:r>
              <a:rPr lang="en-IN" dirty="0" smtClean="0"/>
              <a:t> Diesel &amp; other type  provides better mileage.(Other type can be hybrid or electric vehicle)</a:t>
            </a:r>
          </a:p>
        </p:txBody>
      </p:sp>
      <p:pic>
        <p:nvPicPr>
          <p:cNvPr id="10242" name="Picture 2" descr="C:\Users\test\Desktop\fuel.JPG"/>
          <p:cNvPicPr>
            <a:picLocks noChangeAspect="1" noChangeArrowheads="1"/>
          </p:cNvPicPr>
          <p:nvPr/>
        </p:nvPicPr>
        <p:blipFill>
          <a:blip r:embed="rId2" cstate="print"/>
          <a:srcRect/>
          <a:stretch>
            <a:fillRect/>
          </a:stretch>
        </p:blipFill>
        <p:spPr bwMode="auto">
          <a:xfrm>
            <a:off x="533400" y="838200"/>
            <a:ext cx="7810500" cy="3913061"/>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90600" y="228600"/>
            <a:ext cx="6248400" cy="369332"/>
          </a:xfrm>
          <a:prstGeom prst="rect">
            <a:avLst/>
          </a:prstGeom>
          <a:noFill/>
        </p:spPr>
        <p:txBody>
          <a:bodyPr wrap="square" rtlCol="0">
            <a:spAutoFit/>
          </a:bodyPr>
          <a:lstStyle/>
          <a:p>
            <a:r>
              <a:rPr lang="en-IN" b="1" u="sng" dirty="0" smtClean="0"/>
              <a:t>Car Registration Done:</a:t>
            </a:r>
            <a:endParaRPr lang="en-US" b="1" u="sng" dirty="0"/>
          </a:p>
        </p:txBody>
      </p:sp>
      <p:sp>
        <p:nvSpPr>
          <p:cNvPr id="8" name="TextBox 7"/>
          <p:cNvSpPr txBox="1"/>
          <p:nvPr/>
        </p:nvSpPr>
        <p:spPr>
          <a:xfrm>
            <a:off x="381000" y="5867400"/>
            <a:ext cx="8763000" cy="646331"/>
          </a:xfrm>
          <a:prstGeom prst="rect">
            <a:avLst/>
          </a:prstGeom>
          <a:noFill/>
        </p:spPr>
        <p:txBody>
          <a:bodyPr wrap="square" rtlCol="0">
            <a:spAutoFit/>
          </a:bodyPr>
          <a:lstStyle/>
          <a:p>
            <a:pPr>
              <a:buFont typeface="Arial" pitchFamily="34" charset="0"/>
              <a:buChar char="•"/>
            </a:pPr>
            <a:r>
              <a:rPr lang="en-IN" dirty="0" smtClean="0"/>
              <a:t> Majority of the cars sold during given time period were registered except </a:t>
            </a:r>
          </a:p>
          <a:p>
            <a:r>
              <a:rPr lang="en-IN" dirty="0" smtClean="0"/>
              <a:t>   very few number </a:t>
            </a:r>
          </a:p>
        </p:txBody>
      </p:sp>
      <p:pic>
        <p:nvPicPr>
          <p:cNvPr id="4098" name="Picture 2" descr="C:\Users\test\Desktop\3.JPG"/>
          <p:cNvPicPr>
            <a:picLocks noChangeAspect="1" noChangeArrowheads="1"/>
          </p:cNvPicPr>
          <p:nvPr/>
        </p:nvPicPr>
        <p:blipFill>
          <a:blip r:embed="rId2" cstate="print"/>
          <a:srcRect/>
          <a:stretch>
            <a:fillRect/>
          </a:stretch>
        </p:blipFill>
        <p:spPr bwMode="auto">
          <a:xfrm>
            <a:off x="1600200" y="990600"/>
            <a:ext cx="6172200" cy="4549938"/>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90600" y="228600"/>
            <a:ext cx="6248400" cy="369332"/>
          </a:xfrm>
          <a:prstGeom prst="rect">
            <a:avLst/>
          </a:prstGeom>
          <a:noFill/>
        </p:spPr>
        <p:txBody>
          <a:bodyPr wrap="square" rtlCol="0">
            <a:spAutoFit/>
          </a:bodyPr>
          <a:lstStyle/>
          <a:p>
            <a:r>
              <a:rPr lang="en-IN" b="1" u="sng" dirty="0" smtClean="0"/>
              <a:t>Revenue Trend:</a:t>
            </a:r>
            <a:endParaRPr lang="en-US" b="1" u="sng" dirty="0"/>
          </a:p>
        </p:txBody>
      </p:sp>
      <p:sp>
        <p:nvSpPr>
          <p:cNvPr id="8" name="TextBox 7"/>
          <p:cNvSpPr txBox="1"/>
          <p:nvPr/>
        </p:nvSpPr>
        <p:spPr>
          <a:xfrm>
            <a:off x="381000" y="5867400"/>
            <a:ext cx="8763000" cy="646331"/>
          </a:xfrm>
          <a:prstGeom prst="rect">
            <a:avLst/>
          </a:prstGeom>
          <a:noFill/>
        </p:spPr>
        <p:txBody>
          <a:bodyPr wrap="square" rtlCol="0">
            <a:spAutoFit/>
          </a:bodyPr>
          <a:lstStyle/>
          <a:p>
            <a:pPr>
              <a:buFont typeface="Arial" pitchFamily="34" charset="0"/>
              <a:buChar char="•"/>
            </a:pPr>
            <a:r>
              <a:rPr lang="en-IN" dirty="0" smtClean="0"/>
              <a:t> The revenue started increasing from the year 1995 and had fell in 2010 and again </a:t>
            </a:r>
          </a:p>
          <a:p>
            <a:r>
              <a:rPr lang="en-IN" dirty="0" smtClean="0"/>
              <a:t>   regained its momentum from 2010 and the revenue increased.</a:t>
            </a:r>
          </a:p>
        </p:txBody>
      </p:sp>
      <p:pic>
        <p:nvPicPr>
          <p:cNvPr id="7170" name="Picture 2" descr="C:\Users\test\Desktop\revenue.JPG"/>
          <p:cNvPicPr>
            <a:picLocks noChangeAspect="1" noChangeArrowheads="1"/>
          </p:cNvPicPr>
          <p:nvPr/>
        </p:nvPicPr>
        <p:blipFill>
          <a:blip r:embed="rId2" cstate="print"/>
          <a:srcRect/>
          <a:stretch>
            <a:fillRect/>
          </a:stretch>
        </p:blipFill>
        <p:spPr bwMode="auto">
          <a:xfrm>
            <a:off x="0" y="1066800"/>
            <a:ext cx="8215313" cy="3773357"/>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1276</TotalTime>
  <Words>565</Words>
  <Application>Microsoft Office PowerPoint</Application>
  <PresentationFormat>On-screen Show (4:3)</PresentationFormat>
  <Paragraphs>52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test</dc:creator>
  <cp:lastModifiedBy>test</cp:lastModifiedBy>
  <cp:revision>77</cp:revision>
  <dcterms:created xsi:type="dcterms:W3CDTF">2006-08-16T00:00:00Z</dcterms:created>
  <dcterms:modified xsi:type="dcterms:W3CDTF">2020-11-03T02:28:15Z</dcterms:modified>
</cp:coreProperties>
</file>