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1482050" cy="32454850"/>
  <p:custDataLst>
    <p:tags r:id="rId5"/>
  </p:custDataLst>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6C49"/>
    <a:srgbClr val="4D4F53"/>
    <a:srgbClr val="44697D"/>
    <a:srgbClr val="552600"/>
    <a:srgbClr val="BD4F19"/>
    <a:srgbClr val="4D4E53"/>
    <a:srgbClr val="E36A2D"/>
    <a:srgbClr val="ADD5ED"/>
    <a:srgbClr val="3B9AD5"/>
    <a:srgbClr val="E57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462" autoAdjust="0"/>
  </p:normalViewPr>
  <p:slideViewPr>
    <p:cSldViewPr>
      <p:cViewPr>
        <p:scale>
          <a:sx n="37" d="100"/>
          <a:sy n="37" d="100"/>
        </p:scale>
        <p:origin x="-696" y="-88"/>
      </p:cViewPr>
      <p:guideLst>
        <p:guide orient="horz" pos="2304"/>
        <p:guide orient="horz" pos="13392"/>
        <p:guide orient="horz" pos="651"/>
        <p:guide orient="horz" pos="1728"/>
        <p:guide orient="horz" pos="1296"/>
        <p:guide pos="288"/>
        <p:guide pos="14832"/>
        <p:guide pos="8352"/>
        <p:guide pos="4464"/>
        <p:guide pos="9216"/>
        <p:guide pos="4176"/>
        <p:guide pos="20448"/>
        <p:guide pos="15696"/>
      </p:guideLst>
    </p:cSldViewPr>
  </p:slid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2400" b="1" u="sng" dirty="0" smtClean="0"/>
            <a:t>Topic </a:t>
          </a:r>
          <a:r>
            <a:rPr lang="en-US" sz="2400" b="1" u="sng" dirty="0" err="1" smtClean="0"/>
            <a:t>Modelling</a:t>
          </a:r>
          <a:r>
            <a:rPr lang="en-US" sz="2400" b="1" u="sng" dirty="0" smtClean="0"/>
            <a:t> (Online LDA)</a:t>
          </a:r>
        </a:p>
        <a:p>
          <a:pPr algn="just"/>
          <a:r>
            <a:rPr lang="en-US" sz="2400" dirty="0" smtClean="0"/>
            <a:t>Used </a:t>
          </a:r>
          <a:r>
            <a:rPr lang="en-US" sz="2400" dirty="0" err="1" smtClean="0"/>
            <a:t>Gensim</a:t>
          </a:r>
          <a:r>
            <a:rPr lang="en-US" sz="24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dirty="0"/>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2400" b="1" u="sng" dirty="0" smtClean="0"/>
            <a:t>Latent Topic Rating</a:t>
          </a:r>
        </a:p>
        <a:p>
          <a:r>
            <a:rPr lang="en-US" sz="2400" dirty="0" smtClean="0"/>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2400" b="1" u="sng" dirty="0" smtClean="0"/>
            <a:t>Data Collection and Normalization</a:t>
          </a:r>
        </a:p>
        <a:p>
          <a:pPr algn="just"/>
          <a:r>
            <a:rPr lang="en-US" sz="2400" dirty="0" smtClean="0"/>
            <a:t>Extracted reviews from </a:t>
          </a:r>
          <a:r>
            <a:rPr lang="en-US" sz="2400" dirty="0" err="1" smtClean="0"/>
            <a:t>json</a:t>
          </a:r>
          <a:r>
            <a:rPr lang="en-US" sz="2400" dirty="0" smtClean="0"/>
            <a:t> and imported to </a:t>
          </a:r>
          <a:r>
            <a:rPr lang="en-US" sz="2400" dirty="0" err="1" smtClean="0"/>
            <a:t>MongoDB</a:t>
          </a:r>
          <a:r>
            <a:rPr lang="en-US" sz="2400" dirty="0" smtClean="0"/>
            <a:t> collection - Reviews. Split each review into sentences, remove </a:t>
          </a:r>
          <a:r>
            <a:rPr lang="en-US" sz="2400" dirty="0" err="1" smtClean="0"/>
            <a:t>stopwords</a:t>
          </a:r>
          <a:r>
            <a:rPr lang="en-US" sz="2400" dirty="0" smtClean="0"/>
            <a:t>, extract parts-of-speech tags for all remaining tokens, filters out all words which are not nouns, use </a:t>
          </a:r>
          <a:r>
            <a:rPr lang="en-US" sz="2400" dirty="0" err="1" smtClean="0"/>
            <a:t>Lemmatizer</a:t>
          </a:r>
          <a:r>
            <a:rPr lang="en-US" sz="2400" dirty="0" smtClean="0"/>
            <a:t>/Stemmer to lookup lemma of each noun. Finally, store each review i.e. </a:t>
          </a:r>
          <a:r>
            <a:rPr lang="en-US" sz="2400" dirty="0" err="1" smtClean="0"/>
            <a:t>reviewId</a:t>
          </a:r>
          <a:r>
            <a:rPr lang="en-US" sz="2400" dirty="0" smtClean="0"/>
            <a:t>, business name, review text together with nouns’ lemmas to new </a:t>
          </a:r>
          <a:r>
            <a:rPr lang="en-US" sz="2400" dirty="0" err="1" smtClean="0"/>
            <a:t>MongoDB</a:t>
          </a:r>
          <a:r>
            <a:rPr lang="en-US" sz="2400" dirty="0" smtClean="0"/>
            <a:t> collection called Corpus.</a:t>
          </a:r>
          <a:endParaRPr lang="en-US" sz="2400" dirty="0"/>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96991" custScaleY="90510">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312981" custScaleY="96548">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82202" custScaleY="90195">
        <dgm:presLayoutVars>
          <dgm:bulletEnabled val="1"/>
        </dgm:presLayoutVars>
      </dgm:prSet>
      <dgm:spPr/>
      <dgm:t>
        <a:bodyPr/>
        <a:lstStyle/>
        <a:p>
          <a:endParaRPr lang="en-US"/>
        </a:p>
      </dgm:t>
    </dgm:pt>
  </dgm:ptLst>
  <dgm:cxnLst>
    <dgm:cxn modelId="{04FC1F0F-51A1-4F40-984F-EB0FEA3F3255}" type="presOf" srcId="{D3684E03-BD7E-EE43-A702-A99641F13D69}" destId="{7D837490-D6DA-1048-B797-4234EB3710FA}" srcOrd="1" destOrd="0" presId="urn:microsoft.com/office/officeart/2005/8/layout/process1"/>
    <dgm:cxn modelId="{28E8BD6E-6D30-E043-85CD-9104970D4229}" type="presOf" srcId="{763EB162-5E99-7941-9AF8-7C43C49F5830}" destId="{7A0D58EB-124E-8249-A116-7EA0DDB9847F}" srcOrd="0" destOrd="0" presId="urn:microsoft.com/office/officeart/2005/8/layout/process1"/>
    <dgm:cxn modelId="{063C85FB-8D27-D84D-8C19-821103BB5D19}" type="presOf" srcId="{FB41DED5-C7F8-A643-9A1D-CADCC534FC47}" destId="{0E8F569D-029A-7A4E-8757-B7E1907B8146}" srcOrd="0" destOrd="0" presId="urn:microsoft.com/office/officeart/2005/8/layout/process1"/>
    <dgm:cxn modelId="{7514822F-3EFE-994D-856C-F47C2E0AEDD7}" type="presOf" srcId="{D3684E03-BD7E-EE43-A702-A99641F13D69}" destId="{04DBA8BA-7E7F-A645-BACB-7D35D3C728EB}"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A04FF6DA-503A-234A-AFA2-7E1C057C49AB}" srcId="{FB41DED5-C7F8-A643-9A1D-CADCC534FC47}" destId="{866A869B-DB3D-914A-8357-8F2516D3EEAD}" srcOrd="2" destOrd="0" parTransId="{45F1947A-6656-E840-9D09-8F489F27B749}" sibTransId="{B1841ED8-33BE-A243-AD8A-38B1E07E2AE7}"/>
    <dgm:cxn modelId="{BF85ADDC-EEE4-764B-A0EF-8E6AD570C3F0}" type="presOf" srcId="{0D272D3F-F873-3548-9E1C-326CA05C2381}" destId="{90236020-1DE1-C743-BA51-9DF920B2038A}" srcOrd="0" destOrd="0" presId="urn:microsoft.com/office/officeart/2005/8/layout/process1"/>
    <dgm:cxn modelId="{E9E314A5-202A-2F43-8C09-D5D6B6109790}" type="presOf" srcId="{2831CC11-6A36-FB43-BAC6-A1272B5B8D05}" destId="{E358D100-D4C7-6A45-A9D9-270D250A0526}"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D51C3016-5E6F-9749-BBD8-824A26D4843F}" type="presOf" srcId="{763EB162-5E99-7941-9AF8-7C43C49F5830}" destId="{0134A99D-49FD-FB4F-A3D9-E9DC2ED3D931}" srcOrd="1" destOrd="0" presId="urn:microsoft.com/office/officeart/2005/8/layout/process1"/>
    <dgm:cxn modelId="{6F0AA61F-AFDB-0F4F-91A4-E26F6829FE5B}" type="presOf" srcId="{866A869B-DB3D-914A-8357-8F2516D3EEAD}" destId="{EB429A24-CCB5-404A-98BF-CC301636060E}" srcOrd="0" destOrd="0" presId="urn:microsoft.com/office/officeart/2005/8/layout/process1"/>
    <dgm:cxn modelId="{6BBD093C-9273-1943-8C8C-14D358E5DE47}" type="presParOf" srcId="{0E8F569D-029A-7A4E-8757-B7E1907B8146}" destId="{90236020-1DE1-C743-BA51-9DF920B2038A}" srcOrd="0" destOrd="0" presId="urn:microsoft.com/office/officeart/2005/8/layout/process1"/>
    <dgm:cxn modelId="{60E5D5AE-04FF-004C-8252-E0852A247592}" type="presParOf" srcId="{0E8F569D-029A-7A4E-8757-B7E1907B8146}" destId="{04DBA8BA-7E7F-A645-BACB-7D35D3C728EB}" srcOrd="1" destOrd="0" presId="urn:microsoft.com/office/officeart/2005/8/layout/process1"/>
    <dgm:cxn modelId="{10C047AE-A56F-E04F-B84A-B9DDD665A0FC}" type="presParOf" srcId="{04DBA8BA-7E7F-A645-BACB-7D35D3C728EB}" destId="{7D837490-D6DA-1048-B797-4234EB3710FA}" srcOrd="0" destOrd="0" presId="urn:microsoft.com/office/officeart/2005/8/layout/process1"/>
    <dgm:cxn modelId="{D5A9E32F-C4CD-3D41-9264-60EE677B8355}" type="presParOf" srcId="{0E8F569D-029A-7A4E-8757-B7E1907B8146}" destId="{E358D100-D4C7-6A45-A9D9-270D250A0526}" srcOrd="2" destOrd="0" presId="urn:microsoft.com/office/officeart/2005/8/layout/process1"/>
    <dgm:cxn modelId="{64C67DD4-B303-684C-8D8E-35ACFD71A74D}" type="presParOf" srcId="{0E8F569D-029A-7A4E-8757-B7E1907B8146}" destId="{7A0D58EB-124E-8249-A116-7EA0DDB9847F}" srcOrd="3" destOrd="0" presId="urn:microsoft.com/office/officeart/2005/8/layout/process1"/>
    <dgm:cxn modelId="{61D53411-C527-6D4C-81A8-F5421DF210CE}" type="presParOf" srcId="{7A0D58EB-124E-8249-A116-7EA0DDB9847F}" destId="{0134A99D-49FD-FB4F-A3D9-E9DC2ED3D931}" srcOrd="0" destOrd="0" presId="urn:microsoft.com/office/officeart/2005/8/layout/process1"/>
    <dgm:cxn modelId="{51F7DF58-6324-2349-9627-575A7EB17333}"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8035" y="535894"/>
          <a:ext cx="4353703" cy="60148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Data Collection and Normalization</a:t>
          </a:r>
        </a:p>
        <a:p>
          <a:pPr lvl="0" algn="just" defTabSz="1066800">
            <a:lnSpc>
              <a:spcPct val="90000"/>
            </a:lnSpc>
            <a:spcBef>
              <a:spcPct val="0"/>
            </a:spcBef>
            <a:spcAft>
              <a:spcPct val="35000"/>
            </a:spcAft>
          </a:pPr>
          <a:r>
            <a:rPr lang="en-US" sz="2400" kern="1200" dirty="0" smtClean="0"/>
            <a:t>Extracted reviews from </a:t>
          </a:r>
          <a:r>
            <a:rPr lang="en-US" sz="2400" kern="1200" dirty="0" err="1" smtClean="0"/>
            <a:t>json</a:t>
          </a:r>
          <a:r>
            <a:rPr lang="en-US" sz="2400" kern="1200" dirty="0" smtClean="0"/>
            <a:t> and imported to </a:t>
          </a:r>
          <a:r>
            <a:rPr lang="en-US" sz="2400" kern="1200" dirty="0" err="1" smtClean="0"/>
            <a:t>MongoDB</a:t>
          </a:r>
          <a:r>
            <a:rPr lang="en-US" sz="2400" kern="1200" dirty="0" smtClean="0"/>
            <a:t> collection - Reviews. Split each review into sentences, remove </a:t>
          </a:r>
          <a:r>
            <a:rPr lang="en-US" sz="2400" kern="1200" dirty="0" err="1" smtClean="0"/>
            <a:t>stopwords</a:t>
          </a:r>
          <a:r>
            <a:rPr lang="en-US" sz="2400" kern="1200" dirty="0" smtClean="0"/>
            <a:t>, extract parts-of-speech tags for all remaining tokens, filters out all words which are not nouns, use </a:t>
          </a:r>
          <a:r>
            <a:rPr lang="en-US" sz="2400" kern="1200" dirty="0" err="1" smtClean="0"/>
            <a:t>Lemmatizer</a:t>
          </a:r>
          <a:r>
            <a:rPr lang="en-US" sz="2400" kern="1200" dirty="0" smtClean="0"/>
            <a:t>/Stemmer to lookup lemma of each noun. Finally, store each review i.e. </a:t>
          </a:r>
          <a:r>
            <a:rPr lang="en-US" sz="2400" kern="1200" dirty="0" err="1" smtClean="0"/>
            <a:t>reviewId</a:t>
          </a:r>
          <a:r>
            <a:rPr lang="en-US" sz="2400" kern="1200" dirty="0" smtClean="0"/>
            <a:t>, business name, review text together with nouns’ lemmas to new </a:t>
          </a:r>
          <a:r>
            <a:rPr lang="en-US" sz="2400" kern="1200" dirty="0" err="1" smtClean="0"/>
            <a:t>MongoDB</a:t>
          </a:r>
          <a:r>
            <a:rPr lang="en-US" sz="2400" kern="1200" dirty="0" smtClean="0"/>
            <a:t> collection called Corpus.</a:t>
          </a:r>
          <a:endParaRPr lang="en-US" sz="2400" kern="1200" dirty="0"/>
        </a:p>
      </dsp:txBody>
      <dsp:txXfrm>
        <a:off x="135551" y="663410"/>
        <a:ext cx="4098671" cy="5759778"/>
      </dsp:txXfrm>
    </dsp:sp>
    <dsp:sp modelId="{04DBA8BA-7E7F-A645-BACB-7D35D3C728EB}">
      <dsp:nvSpPr>
        <dsp:cNvPr id="0" name=""/>
        <dsp:cNvSpPr/>
      </dsp:nvSpPr>
      <dsp:spPr>
        <a:xfrm>
          <a:off x="4508332"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508332" y="3434233"/>
        <a:ext cx="217545" cy="218132"/>
      </dsp:txXfrm>
    </dsp:sp>
    <dsp:sp modelId="{E358D100-D4C7-6A45-A9D9-270D250A0526}">
      <dsp:nvSpPr>
        <dsp:cNvPr id="0" name=""/>
        <dsp:cNvSpPr/>
      </dsp:nvSpPr>
      <dsp:spPr>
        <a:xfrm>
          <a:off x="4948114" y="335267"/>
          <a:ext cx="4588107" cy="64160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Topic </a:t>
          </a:r>
          <a:r>
            <a:rPr lang="en-US" sz="2400" b="1" u="sng" kern="1200" dirty="0" err="1" smtClean="0"/>
            <a:t>Modelling</a:t>
          </a:r>
          <a:r>
            <a:rPr lang="en-US" sz="2400" b="1" u="sng" kern="1200" dirty="0" smtClean="0"/>
            <a:t> (Online LDA)</a:t>
          </a:r>
        </a:p>
        <a:p>
          <a:pPr lvl="0" algn="just" defTabSz="1066800">
            <a:lnSpc>
              <a:spcPct val="90000"/>
            </a:lnSpc>
            <a:spcBef>
              <a:spcPct val="0"/>
            </a:spcBef>
            <a:spcAft>
              <a:spcPct val="35000"/>
            </a:spcAft>
          </a:pPr>
          <a:r>
            <a:rPr lang="en-US" sz="2400" kern="1200" dirty="0" smtClean="0"/>
            <a:t>Used </a:t>
          </a:r>
          <a:r>
            <a:rPr lang="en-US" sz="2400" kern="1200" dirty="0" err="1" smtClean="0"/>
            <a:t>Gensim</a:t>
          </a:r>
          <a:r>
            <a:rPr lang="en-US" sz="2400" kern="12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kern="1200" dirty="0"/>
        </a:p>
      </dsp:txBody>
      <dsp:txXfrm>
        <a:off x="5082495" y="469648"/>
        <a:ext cx="4319345" cy="6147302"/>
      </dsp:txXfrm>
    </dsp:sp>
    <dsp:sp modelId="{7A0D58EB-124E-8249-A116-7EA0DDB9847F}">
      <dsp:nvSpPr>
        <dsp:cNvPr id="0" name=""/>
        <dsp:cNvSpPr/>
      </dsp:nvSpPr>
      <dsp:spPr>
        <a:xfrm>
          <a:off x="9682815"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9682815" y="3434233"/>
        <a:ext cx="217545" cy="218132"/>
      </dsp:txXfrm>
    </dsp:sp>
    <dsp:sp modelId="{EB429A24-CCB5-404A-98BF-CC301636060E}">
      <dsp:nvSpPr>
        <dsp:cNvPr id="0" name=""/>
        <dsp:cNvSpPr/>
      </dsp:nvSpPr>
      <dsp:spPr>
        <a:xfrm>
          <a:off x="10122596" y="546361"/>
          <a:ext cx="2670968" cy="599387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Latent Topic Rating</a:t>
          </a:r>
        </a:p>
        <a:p>
          <a:pPr lvl="0" defTabSz="1066800">
            <a:lnSpc>
              <a:spcPct val="90000"/>
            </a:lnSpc>
            <a:spcBef>
              <a:spcPct val="0"/>
            </a:spcBef>
            <a:spcAft>
              <a:spcPct val="35000"/>
            </a:spcAft>
          </a:pPr>
          <a:r>
            <a:rPr lang="en-US" sz="2400" kern="1200" dirty="0" smtClean="0"/>
            <a:t>Aggregated Ratings-Ratings for a given topic in a Review will be obtained by averages over all of these review ratings to get the hidden topic rating.</a:t>
          </a:r>
        </a:p>
      </dsp:txBody>
      <dsp:txXfrm>
        <a:off x="10200826" y="624591"/>
        <a:ext cx="2514508" cy="58374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defRPr sz="4000"/>
            </a:lvl1pPr>
          </a:lstStyle>
          <a:p>
            <a:pPr>
              <a:defRPr/>
            </a:pPr>
            <a:endParaRPr lang="en-US"/>
          </a:p>
        </p:txBody>
      </p:sp>
      <p:sp>
        <p:nvSpPr>
          <p:cNvPr id="3075" name="Rectangle 3"/>
          <p:cNvSpPr>
            <a:spLocks noGrp="1" noChangeArrowheads="1"/>
          </p:cNvSpPr>
          <p:nvPr>
            <p:ph type="dt" idx="1"/>
          </p:nvPr>
        </p:nvSpPr>
        <p:spPr bwMode="auto">
          <a:xfrm>
            <a:off x="12168188"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lgn="r">
              <a:defRPr sz="40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612900" y="2433638"/>
            <a:ext cx="18256250" cy="121713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147888" y="15416213"/>
            <a:ext cx="17186275" cy="14605000"/>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defRPr sz="4000"/>
            </a:lvl1pPr>
          </a:lstStyle>
          <a:p>
            <a:pPr>
              <a:defRPr/>
            </a:pPr>
            <a:endParaRPr lang="en-US"/>
          </a:p>
        </p:txBody>
      </p:sp>
      <p:sp>
        <p:nvSpPr>
          <p:cNvPr id="3079" name="Rectangle 7"/>
          <p:cNvSpPr>
            <a:spLocks noGrp="1" noChangeArrowheads="1"/>
          </p:cNvSpPr>
          <p:nvPr>
            <p:ph type="sldNum" sz="quarter" idx="5"/>
          </p:nvPr>
        </p:nvSpPr>
        <p:spPr bwMode="auto">
          <a:xfrm>
            <a:off x="12168188"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lgn="r">
              <a:defRPr sz="4000"/>
            </a:lvl1pPr>
          </a:lstStyle>
          <a:p>
            <a:pPr>
              <a:defRPr/>
            </a:pPr>
            <a:fld id="{732CF5D4-B7C8-45C4-8D0E-09F4306A9ED5}" type="slidenum">
              <a:rPr lang="en-US"/>
              <a:pPr>
                <a:defRPr/>
              </a:pPr>
              <a:t>‹#›</a:t>
            </a:fld>
            <a:endParaRPr lang="en-US"/>
          </a:p>
        </p:txBody>
      </p:sp>
    </p:spTree>
    <p:extLst>
      <p:ext uri="{BB962C8B-B14F-4D97-AF65-F5344CB8AC3E}">
        <p14:creationId xmlns:p14="http://schemas.microsoft.com/office/powerpoint/2010/main" val="232949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99143535-7622-448E-875F-352F29DE87A9}"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7427E-06C6-46DD-9332-4BE1D400F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3A3DBA-DBF5-4307-927F-388F23F438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C6CFC8-2042-4F85-846D-662E829508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FC443F-DAC6-47DA-A526-4E667510E9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A39B8-875C-4937-AC9F-6B3EF30B4A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61482B-B536-49FE-BE5C-855D70BCE0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56BB3-C47A-46E0-AD16-8723D6905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0C76B2-CCD0-4C17-9779-996D43CD82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163EBF-C1FD-482A-B0D7-4E5C154E9B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76BF97-1FAB-4A9B-873E-A0025016BB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C19427-4BE0-4B92-9C38-D16C932BF3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pPr>
              <a:defRPr/>
            </a:pPr>
            <a:fld id="{797C3C77-EBE8-4FD2-83F4-B3D2BBFB64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9"/>
          <p:cNvSpPr txBox="1">
            <a:spLocks noChangeArrowheads="1"/>
          </p:cNvSpPr>
          <p:nvPr/>
        </p:nvSpPr>
        <p:spPr bwMode="auto">
          <a:xfrm>
            <a:off x="9525" y="-7937"/>
            <a:ext cx="32899350" cy="3200400"/>
          </a:xfrm>
          <a:prstGeom prst="rect">
            <a:avLst/>
          </a:prstGeom>
          <a:solidFill>
            <a:srgbClr val="BD4F19"/>
          </a:solidFill>
          <a:ln w="12700">
            <a:noFill/>
            <a:miter lim="800000"/>
            <a:headEnd/>
            <a:tailEnd/>
          </a:ln>
        </p:spPr>
        <p:txBody>
          <a:bodyPr/>
          <a:lstStyle/>
          <a:p>
            <a:pPr algn="ctr" defTabSz="5016500"/>
            <a:endParaRPr lang="en-US" sz="3600" b="1" i="1">
              <a:solidFill>
                <a:schemeClr val="bg1"/>
              </a:solidFill>
              <a:latin typeface="Calibri" pitchFamily="34" charset="0"/>
              <a:cs typeface="Calibri" pitchFamily="34" charset="0"/>
            </a:endParaRPr>
          </a:p>
        </p:txBody>
      </p:sp>
      <p:sp>
        <p:nvSpPr>
          <p:cNvPr id="2058" name="TextBox 12"/>
          <p:cNvSpPr txBox="1">
            <a:spLocks noChangeArrowheads="1"/>
          </p:cNvSpPr>
          <p:nvPr/>
        </p:nvSpPr>
        <p:spPr bwMode="auto">
          <a:xfrm>
            <a:off x="0" y="2398296"/>
            <a:ext cx="32918400" cy="584200"/>
          </a:xfrm>
          <a:prstGeom prst="rect">
            <a:avLst/>
          </a:prstGeom>
          <a:noFill/>
          <a:ln w="9525">
            <a:noFill/>
            <a:miter lim="800000"/>
            <a:headEnd/>
            <a:tailEnd/>
          </a:ln>
        </p:spPr>
        <p:txBody>
          <a:bodyPr lIns="457200">
            <a:spAutoFit/>
          </a:bodyPr>
          <a:lstStyle/>
          <a:p>
            <a:r>
              <a:rPr lang="en-US" sz="3200" i="1" dirty="0" smtClean="0">
                <a:solidFill>
                  <a:schemeClr val="bg1"/>
                </a:solidFill>
                <a:latin typeface="Calibri" pitchFamily="34" charset="0"/>
                <a:cs typeface="Calibri" pitchFamily="34" charset="0"/>
              </a:rPr>
              <a:t>College of Computing, Georgia Institute of Technology</a:t>
            </a:r>
            <a:endParaRPr lang="en-US" sz="3200" i="1" dirty="0">
              <a:solidFill>
                <a:schemeClr val="bg1"/>
              </a:solidFill>
              <a:latin typeface="Calibri" pitchFamily="34" charset="0"/>
              <a:cs typeface="Calibri" pitchFamily="34" charset="0"/>
            </a:endParaRPr>
          </a:p>
        </p:txBody>
      </p:sp>
      <p:sp>
        <p:nvSpPr>
          <p:cNvPr id="2061" name="TextBox 18"/>
          <p:cNvSpPr txBox="1">
            <a:spLocks noChangeArrowheads="1"/>
          </p:cNvSpPr>
          <p:nvPr/>
        </p:nvSpPr>
        <p:spPr bwMode="auto">
          <a:xfrm>
            <a:off x="228600" y="1371600"/>
            <a:ext cx="32918400" cy="708025"/>
          </a:xfrm>
          <a:prstGeom prst="rect">
            <a:avLst/>
          </a:prstGeom>
          <a:noFill/>
          <a:ln w="9525">
            <a:noFill/>
            <a:miter lim="800000"/>
            <a:headEnd/>
            <a:tailEnd/>
          </a:ln>
        </p:spPr>
        <p:txBody>
          <a:bodyPr lIns="457200">
            <a:spAutoFit/>
          </a:bodyPr>
          <a:lstStyle/>
          <a:p>
            <a:r>
              <a:rPr lang="en-US" sz="4000" dirty="0" smtClean="0">
                <a:solidFill>
                  <a:schemeClr val="bg1"/>
                </a:solidFill>
                <a:latin typeface="Calibri" pitchFamily="34" charset="0"/>
                <a:cs typeface="Calibri" pitchFamily="34" charset="0"/>
              </a:rPr>
              <a:t>Revant Kumar, </a:t>
            </a:r>
            <a:r>
              <a:rPr lang="en-US" sz="4000" dirty="0" err="1" smtClean="0">
                <a:solidFill>
                  <a:schemeClr val="bg1"/>
                </a:solidFill>
                <a:latin typeface="Calibri" pitchFamily="34" charset="0"/>
                <a:cs typeface="Calibri" pitchFamily="34" charset="0"/>
              </a:rPr>
              <a:t>Parminder</a:t>
            </a:r>
            <a:r>
              <a:rPr lang="en-US" sz="4000" dirty="0" smtClean="0">
                <a:solidFill>
                  <a:schemeClr val="bg1"/>
                </a:solidFill>
                <a:latin typeface="Calibri" pitchFamily="34" charset="0"/>
                <a:cs typeface="Calibri" pitchFamily="34" charset="0"/>
              </a:rPr>
              <a:t> Bhatia, </a:t>
            </a:r>
            <a:r>
              <a:rPr lang="en-US" sz="4000" dirty="0" err="1" smtClean="0">
                <a:solidFill>
                  <a:schemeClr val="bg1"/>
                </a:solidFill>
                <a:latin typeface="Calibri" pitchFamily="34" charset="0"/>
                <a:cs typeface="Calibri" pitchFamily="34" charset="0"/>
              </a:rPr>
              <a:t>Ashwini</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Khare</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Gopi</a:t>
            </a:r>
            <a:r>
              <a:rPr lang="en-US" sz="4000" dirty="0" smtClean="0">
                <a:solidFill>
                  <a:schemeClr val="bg1"/>
                </a:solidFill>
                <a:latin typeface="Calibri" pitchFamily="34" charset="0"/>
                <a:cs typeface="Calibri" pitchFamily="34" charset="0"/>
              </a:rPr>
              <a:t> Krishnan </a:t>
            </a:r>
            <a:r>
              <a:rPr lang="en-US" sz="4000" dirty="0" err="1" smtClean="0">
                <a:solidFill>
                  <a:schemeClr val="bg1"/>
                </a:solidFill>
                <a:latin typeface="Calibri" pitchFamily="34" charset="0"/>
                <a:cs typeface="Calibri" pitchFamily="34" charset="0"/>
              </a:rPr>
              <a:t>Nambiar</a:t>
            </a:r>
            <a:endParaRPr lang="en-US" sz="4000" dirty="0">
              <a:solidFill>
                <a:schemeClr val="bg1"/>
              </a:solidFill>
              <a:latin typeface="Calibri" pitchFamily="34" charset="0"/>
              <a:cs typeface="Calibri" pitchFamily="34" charset="0"/>
            </a:endParaRPr>
          </a:p>
        </p:txBody>
      </p:sp>
      <p:sp>
        <p:nvSpPr>
          <p:cNvPr id="2062" name="TextBox 19"/>
          <p:cNvSpPr txBox="1">
            <a:spLocks noChangeArrowheads="1"/>
          </p:cNvSpPr>
          <p:nvPr/>
        </p:nvSpPr>
        <p:spPr bwMode="auto">
          <a:xfrm>
            <a:off x="0" y="51470"/>
            <a:ext cx="32918400" cy="1154162"/>
          </a:xfrm>
          <a:prstGeom prst="rect">
            <a:avLst/>
          </a:prstGeom>
          <a:noFill/>
          <a:ln w="9525">
            <a:noFill/>
            <a:miter lim="800000"/>
            <a:headEnd/>
            <a:tailEnd/>
          </a:ln>
        </p:spPr>
        <p:txBody>
          <a:bodyPr lIns="457200" tIns="182880">
            <a:spAutoFit/>
          </a:bodyPr>
          <a:lstStyle/>
          <a:p>
            <a:r>
              <a:rPr lang="en-US" sz="6000" dirty="0" err="1" smtClean="0">
                <a:solidFill>
                  <a:schemeClr val="bg1"/>
                </a:solidFill>
                <a:latin typeface="Calibri" pitchFamily="34" charset="0"/>
                <a:cs typeface="Calibri" pitchFamily="34" charset="0"/>
              </a:rPr>
              <a:t>Yelpolo</a:t>
            </a:r>
            <a:endParaRPr lang="en-US" sz="6000" dirty="0">
              <a:solidFill>
                <a:schemeClr val="bg1"/>
              </a:solidFill>
              <a:latin typeface="Calibri" pitchFamily="34" charset="0"/>
              <a:cs typeface="Calibri" pitchFamily="34" charset="0"/>
            </a:endParaRPr>
          </a:p>
        </p:txBody>
      </p:sp>
      <p:sp>
        <p:nvSpPr>
          <p:cNvPr id="2063" name="TextBox 20"/>
          <p:cNvSpPr txBox="1">
            <a:spLocks noChangeArrowheads="1"/>
          </p:cNvSpPr>
          <p:nvPr/>
        </p:nvSpPr>
        <p:spPr bwMode="auto">
          <a:xfrm>
            <a:off x="0" y="21259800"/>
            <a:ext cx="32918400" cy="677108"/>
          </a:xfrm>
          <a:prstGeom prst="rect">
            <a:avLst/>
          </a:prstGeom>
          <a:solidFill>
            <a:srgbClr val="BD4F19"/>
          </a:solidFill>
          <a:ln w="9525">
            <a:noFill/>
            <a:miter lim="800000"/>
            <a:headEnd/>
            <a:tailEnd/>
          </a:ln>
        </p:spPr>
        <p:txBody>
          <a:bodyPr lIns="457200" tIns="91440" bIns="91440">
            <a:spAutoFit/>
          </a:bodyPr>
          <a:lstStyle>
            <a:defPPr>
              <a:defRPr lang="en-US"/>
            </a:defPPr>
            <a:lvl1pPr>
              <a:defRPr sz="3200" i="1">
                <a:solidFill>
                  <a:schemeClr val="bg1"/>
                </a:solidFill>
                <a:latin typeface="Calibri" pitchFamily="34" charset="0"/>
                <a:cs typeface="Calibri" pitchFamily="34" charset="0"/>
              </a:defRPr>
            </a:lvl1pPr>
          </a:lstStyle>
          <a:p>
            <a:pPr algn="ctr"/>
            <a:endParaRPr lang="en-US" dirty="0"/>
          </a:p>
        </p:txBody>
      </p:sp>
      <p:cxnSp>
        <p:nvCxnSpPr>
          <p:cNvPr id="2064" name="Straight Connector 22"/>
          <p:cNvCxnSpPr>
            <a:cxnSpLocks noChangeShapeType="1"/>
          </p:cNvCxnSpPr>
          <p:nvPr/>
        </p:nvCxnSpPr>
        <p:spPr bwMode="auto">
          <a:xfrm>
            <a:off x="457200" y="1342608"/>
            <a:ext cx="24460200" cy="0"/>
          </a:xfrm>
          <a:prstGeom prst="line">
            <a:avLst/>
          </a:prstGeom>
          <a:noFill/>
          <a:ln w="9525" algn="ctr">
            <a:solidFill>
              <a:schemeClr val="bg1"/>
            </a:solidFill>
            <a:round/>
            <a:headEnd/>
            <a:tailEnd/>
          </a:ln>
        </p:spPr>
      </p:cxnSp>
      <p:sp>
        <p:nvSpPr>
          <p:cNvPr id="38" name="Text Box 41"/>
          <p:cNvSpPr txBox="1">
            <a:spLocks noChangeArrowheads="1"/>
          </p:cNvSpPr>
          <p:nvPr/>
        </p:nvSpPr>
        <p:spPr bwMode="auto">
          <a:xfrm>
            <a:off x="457200" y="3665978"/>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Motivation/Introduction</a:t>
            </a:r>
            <a:endParaRPr lang="en-US" sz="3200" dirty="0">
              <a:solidFill>
                <a:schemeClr val="bg1"/>
              </a:solidFill>
              <a:latin typeface="Calibri" pitchFamily="34" charset="0"/>
              <a:cs typeface="Calibri" pitchFamily="34" charset="0"/>
            </a:endParaRPr>
          </a:p>
        </p:txBody>
      </p:sp>
      <p:sp>
        <p:nvSpPr>
          <p:cNvPr id="39" name="Text Box 90"/>
          <p:cNvSpPr txBox="1">
            <a:spLocks noChangeArrowheads="1"/>
          </p:cNvSpPr>
          <p:nvPr/>
        </p:nvSpPr>
        <p:spPr bwMode="auto">
          <a:xfrm>
            <a:off x="457200" y="4305894"/>
            <a:ext cx="12801600" cy="4308872"/>
          </a:xfrm>
          <a:prstGeom prst="rect">
            <a:avLst/>
          </a:prstGeom>
          <a:noFill/>
          <a:ln w="9525">
            <a:noFill/>
            <a:miter lim="800000"/>
            <a:headEnd/>
            <a:tailEnd/>
          </a:ln>
        </p:spPr>
        <p:txBody>
          <a:bodyPr wrap="square" lIns="0" tIns="0" rIns="0" bIns="0">
            <a:spAutoFit/>
          </a:bodyPr>
          <a:lstStyle/>
          <a:p>
            <a:pPr algn="just"/>
            <a:r>
              <a:rPr lang="en-US" sz="2800" dirty="0" smtClean="0"/>
              <a:t>Yelp </a:t>
            </a:r>
            <a:r>
              <a:rPr lang="en-US" sz="2800" dirty="0"/>
              <a:t>reviews have been a great source of reviews to customers, which </a:t>
            </a:r>
            <a:r>
              <a:rPr lang="en-US" sz="2800" dirty="0" smtClean="0"/>
              <a:t>help them </a:t>
            </a:r>
            <a:r>
              <a:rPr lang="en-US" sz="2800" dirty="0"/>
              <a:t>choose the </a:t>
            </a:r>
            <a:r>
              <a:rPr lang="en-US" sz="2800" dirty="0" smtClean="0"/>
              <a:t>best businesses </a:t>
            </a:r>
            <a:r>
              <a:rPr lang="en-US" sz="2800" dirty="0"/>
              <a:t>in their region. Currently, if a </a:t>
            </a:r>
            <a:r>
              <a:rPr lang="en-US" sz="2800" dirty="0" smtClean="0"/>
              <a:t>prospective entrepreneur </a:t>
            </a:r>
            <a:r>
              <a:rPr lang="en-US" sz="2800" dirty="0"/>
              <a:t>wants to understand the </a:t>
            </a:r>
            <a:r>
              <a:rPr lang="en-US" sz="2800" dirty="0" smtClean="0"/>
              <a:t>market scenario</a:t>
            </a:r>
            <a:r>
              <a:rPr lang="en-US" sz="2800" dirty="0"/>
              <a:t>, he has to read all </a:t>
            </a:r>
            <a:r>
              <a:rPr lang="en-US" sz="2800" dirty="0" smtClean="0"/>
              <a:t>the reviews </a:t>
            </a:r>
            <a:r>
              <a:rPr lang="en-US" sz="2800" dirty="0"/>
              <a:t>in the region to get an idea about the demand in that </a:t>
            </a:r>
            <a:r>
              <a:rPr lang="en-US" sz="2800" dirty="0" smtClean="0"/>
              <a:t>region. This strategy </a:t>
            </a:r>
            <a:r>
              <a:rPr lang="en-US" sz="2800" dirty="0"/>
              <a:t>is neither feasible nor accurate</a:t>
            </a:r>
            <a:r>
              <a:rPr lang="en-US" sz="2800" dirty="0" smtClean="0"/>
              <a:t>. </a:t>
            </a:r>
            <a:r>
              <a:rPr lang="en-US" sz="2800" dirty="0"/>
              <a:t>However, we are looking to </a:t>
            </a:r>
            <a:r>
              <a:rPr lang="en-US" sz="2800" dirty="0" smtClean="0"/>
              <a:t>provide entrepreneurs </a:t>
            </a:r>
            <a:r>
              <a:rPr lang="en-US" sz="2800" dirty="0"/>
              <a:t>trying to set up new business in a </a:t>
            </a:r>
            <a:r>
              <a:rPr lang="en-US" sz="2800" dirty="0" smtClean="0"/>
              <a:t>particular region </a:t>
            </a:r>
            <a:r>
              <a:rPr lang="en-US" sz="2800" dirty="0"/>
              <a:t>with </a:t>
            </a:r>
            <a:r>
              <a:rPr lang="en-US" sz="2800" dirty="0" smtClean="0"/>
              <a:t>relevant suggestions </a:t>
            </a:r>
            <a:r>
              <a:rPr lang="en-US" sz="2800" dirty="0"/>
              <a:t>for establishing a successful business</a:t>
            </a:r>
            <a:r>
              <a:rPr lang="en-US" sz="2800" dirty="0" smtClean="0"/>
              <a:t>. </a:t>
            </a:r>
            <a:r>
              <a:rPr lang="en-US" sz="2800" dirty="0"/>
              <a:t>We </a:t>
            </a:r>
            <a:r>
              <a:rPr lang="en-US" sz="2800" dirty="0" smtClean="0"/>
              <a:t>have used </a:t>
            </a:r>
            <a:r>
              <a:rPr lang="en-US" sz="2800" dirty="0"/>
              <a:t>topic </a:t>
            </a:r>
            <a:r>
              <a:rPr lang="en-US" sz="2800" dirty="0" smtClean="0"/>
              <a:t>modeling (Online LDA) on various </a:t>
            </a:r>
            <a:r>
              <a:rPr lang="en-US" sz="2800" dirty="0"/>
              <a:t>yelp reviews to get users’ preferences and taste in a given </a:t>
            </a:r>
            <a:r>
              <a:rPr lang="en-US" sz="2800" dirty="0" smtClean="0"/>
              <a:t>geographic location. </a:t>
            </a:r>
            <a:r>
              <a:rPr lang="en-US" sz="2800" dirty="0"/>
              <a:t>Our model </a:t>
            </a:r>
            <a:r>
              <a:rPr lang="en-US" sz="2800" dirty="0" smtClean="0"/>
              <a:t>is able </a:t>
            </a:r>
            <a:r>
              <a:rPr lang="en-US" sz="2800" dirty="0"/>
              <a:t>to predict the best matched </a:t>
            </a:r>
            <a:r>
              <a:rPr lang="en-US" sz="2800" dirty="0" smtClean="0"/>
              <a:t>region for </a:t>
            </a:r>
            <a:r>
              <a:rPr lang="en-US" sz="2800" dirty="0"/>
              <a:t>a prospective entrepreneur.</a:t>
            </a:r>
            <a:endParaRPr lang="en-US" sz="2800" dirty="0">
              <a:latin typeface="Calibri" pitchFamily="34" charset="0"/>
              <a:cs typeface="Calibri" pitchFamily="34" charset="0"/>
            </a:endParaRPr>
          </a:p>
        </p:txBody>
      </p:sp>
      <p:sp>
        <p:nvSpPr>
          <p:cNvPr id="43" name="Text Box 45"/>
          <p:cNvSpPr txBox="1">
            <a:spLocks noChangeArrowheads="1"/>
          </p:cNvSpPr>
          <p:nvPr/>
        </p:nvSpPr>
        <p:spPr bwMode="auto">
          <a:xfrm>
            <a:off x="7086600" y="8714452"/>
            <a:ext cx="6170652"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Data-set: Yelp</a:t>
            </a:r>
            <a:endParaRPr lang="en-US" sz="3200" dirty="0"/>
          </a:p>
        </p:txBody>
      </p:sp>
      <p:sp>
        <p:nvSpPr>
          <p:cNvPr id="45" name="Text Box 45"/>
          <p:cNvSpPr txBox="1">
            <a:spLocks noChangeArrowheads="1"/>
          </p:cNvSpPr>
          <p:nvPr/>
        </p:nvSpPr>
        <p:spPr bwMode="auto">
          <a:xfrm>
            <a:off x="457200" y="8714452"/>
            <a:ext cx="6185579"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Why this is Important?</a:t>
            </a:r>
            <a:endParaRPr lang="en-US" sz="3200" dirty="0"/>
          </a:p>
        </p:txBody>
      </p:sp>
      <p:sp>
        <p:nvSpPr>
          <p:cNvPr id="46" name="Text Box 90"/>
          <p:cNvSpPr txBox="1">
            <a:spLocks noChangeArrowheads="1"/>
          </p:cNvSpPr>
          <p:nvPr/>
        </p:nvSpPr>
        <p:spPr bwMode="auto">
          <a:xfrm>
            <a:off x="457200" y="9372600"/>
            <a:ext cx="6182110" cy="4308872"/>
          </a:xfrm>
          <a:prstGeom prst="rect">
            <a:avLst/>
          </a:prstGeom>
          <a:noFill/>
          <a:ln w="9525">
            <a:noFill/>
            <a:miter lim="800000"/>
            <a:headEnd/>
            <a:tailEnd/>
          </a:ln>
        </p:spPr>
        <p:txBody>
          <a:bodyPr wrap="square" lIns="0" tIns="0" rIns="0" bIns="0">
            <a:spAutoFit/>
          </a:bodyPr>
          <a:lstStyle/>
          <a:p>
            <a:pPr algn="just"/>
            <a:r>
              <a:rPr lang="en-US" sz="2800" dirty="0" smtClean="0"/>
              <a:t>In this project, we have found the </a:t>
            </a:r>
            <a:r>
              <a:rPr lang="en-US" sz="2800" dirty="0"/>
              <a:t>inherent features and </a:t>
            </a:r>
            <a:r>
              <a:rPr lang="en-US" sz="2800" dirty="0" smtClean="0"/>
              <a:t>deduced </a:t>
            </a:r>
            <a:r>
              <a:rPr lang="en-US" sz="2800" dirty="0"/>
              <a:t>their ratings </a:t>
            </a:r>
            <a:r>
              <a:rPr lang="en-US" sz="2800" dirty="0" smtClean="0"/>
              <a:t>which will </a:t>
            </a:r>
            <a:r>
              <a:rPr lang="en-US" sz="2800" dirty="0"/>
              <a:t>help </a:t>
            </a:r>
            <a:r>
              <a:rPr lang="en-US" sz="2800" dirty="0" smtClean="0"/>
              <a:t>businessmen understand </a:t>
            </a:r>
            <a:r>
              <a:rPr lang="en-US" sz="2800" dirty="0"/>
              <a:t>the requirement /demand of a region and find regions where chances of </a:t>
            </a:r>
            <a:r>
              <a:rPr lang="en-US" sz="2800" dirty="0" smtClean="0"/>
              <a:t>their business being </a:t>
            </a:r>
            <a:r>
              <a:rPr lang="en-US" sz="2800" dirty="0"/>
              <a:t>a success are maximum</a:t>
            </a:r>
            <a:r>
              <a:rPr lang="en-US" sz="2800" dirty="0" smtClean="0"/>
              <a:t>. Thus, we have provided </a:t>
            </a:r>
            <a:r>
              <a:rPr lang="en-US" sz="2800" dirty="0"/>
              <a:t>a holistic analysis of the region </a:t>
            </a:r>
            <a:r>
              <a:rPr lang="en-US" sz="2800" dirty="0" smtClean="0"/>
              <a:t>to them before </a:t>
            </a:r>
            <a:r>
              <a:rPr lang="en-US" sz="2800" dirty="0"/>
              <a:t>starting </a:t>
            </a:r>
            <a:r>
              <a:rPr lang="en-US" sz="2800" dirty="0" smtClean="0"/>
              <a:t>their business.</a:t>
            </a:r>
            <a:endParaRPr lang="en-US" sz="2800" dirty="0">
              <a:latin typeface="Calibri" pitchFamily="34" charset="0"/>
              <a:cs typeface="Calibri" pitchFamily="34" charset="0"/>
            </a:endParaRPr>
          </a:p>
        </p:txBody>
      </p:sp>
      <p:sp>
        <p:nvSpPr>
          <p:cNvPr id="47" name="Rectangle 32"/>
          <p:cNvSpPr>
            <a:spLocks noChangeArrowheads="1"/>
          </p:cNvSpPr>
          <p:nvPr/>
        </p:nvSpPr>
        <p:spPr bwMode="auto">
          <a:xfrm>
            <a:off x="0" y="3124200"/>
            <a:ext cx="2194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Text Box 41"/>
          <p:cNvSpPr txBox="1">
            <a:spLocks noChangeArrowheads="1"/>
          </p:cNvSpPr>
          <p:nvPr/>
        </p:nvSpPr>
        <p:spPr bwMode="auto">
          <a:xfrm>
            <a:off x="457200" y="13944600"/>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Approach and Methods</a:t>
            </a:r>
            <a:endParaRPr lang="en-US" sz="3200" dirty="0">
              <a:solidFill>
                <a:schemeClr val="bg1"/>
              </a:solidFill>
              <a:latin typeface="Calibri" pitchFamily="34" charset="0"/>
              <a:cs typeface="Calibri"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0" y="12284412"/>
            <a:ext cx="5486400" cy="978600"/>
          </a:xfrm>
          <a:prstGeom prst="rect">
            <a:avLst/>
          </a:prstGeom>
        </p:spPr>
      </p:pic>
      <p:sp>
        <p:nvSpPr>
          <p:cNvPr id="60" name="Rectangle 59"/>
          <p:cNvSpPr/>
          <p:nvPr/>
        </p:nvSpPr>
        <p:spPr bwMode="auto">
          <a:xfrm>
            <a:off x="16459200" y="13646053"/>
            <a:ext cx="5486400" cy="1005840"/>
          </a:xfrm>
          <a:prstGeom prst="rect">
            <a:avLst/>
          </a:prstGeom>
          <a:noFill/>
          <a:ln w="9525" cap="flat" cmpd="sng" algn="ctr">
            <a:solidFill>
              <a:schemeClr val="bg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a:lstStyle>
          <a:p>
            <a:pPr marL="0" marR="0" indent="0" algn="ctr" defTabSz="3135313" rtl="0" eaLnBrk="1" fontAlgn="base" latinLnBrk="0" hangingPunct="1">
              <a:lnSpc>
                <a:spcPct val="100000"/>
              </a:lnSpc>
              <a:spcBef>
                <a:spcPct val="0"/>
              </a:spcBef>
              <a:spcAft>
                <a:spcPct val="0"/>
              </a:spcAft>
              <a:buClrTx/>
              <a:buSzTx/>
              <a:buFontTx/>
              <a:buNone/>
              <a:tabLst/>
            </a:pPr>
            <a:r>
              <a:rPr lang="en-US" sz="2400" smtClean="0">
                <a:solidFill>
                  <a:schemeClr val="bg1"/>
                </a:solidFill>
                <a:latin typeface="Calibri" pitchFamily="34" charset="0"/>
                <a:cs typeface="Calibri" pitchFamily="34" charset="0"/>
              </a:rPr>
              <a:t>Logo for secondary institution</a:t>
            </a:r>
            <a:br>
              <a:rPr lang="en-US" sz="2400" smtClean="0">
                <a:solidFill>
                  <a:schemeClr val="bg1"/>
                </a:solidFill>
                <a:latin typeface="Calibri" pitchFamily="34" charset="0"/>
                <a:cs typeface="Calibri" pitchFamily="34" charset="0"/>
              </a:rPr>
            </a:br>
            <a:r>
              <a:rPr lang="en-US" sz="2400" smtClean="0">
                <a:solidFill>
                  <a:schemeClr val="bg1"/>
                </a:solidFill>
                <a:latin typeface="Calibri" pitchFamily="34" charset="0"/>
                <a:cs typeface="Calibri" pitchFamily="34" charset="0"/>
              </a:rPr>
              <a:t>if appropriate</a:t>
            </a:r>
            <a:endParaRPr kumimoji="0" lang="en-US" sz="2400" b="0" i="0" u="none" strike="noStrike" cap="none" normalizeH="0" baseline="0" smtClean="0">
              <a:ln>
                <a:noFill/>
              </a:ln>
              <a:solidFill>
                <a:schemeClr val="bg1"/>
              </a:solidFill>
              <a:effectLst/>
              <a:latin typeface="Calibri" pitchFamily="34" charset="0"/>
              <a:cs typeface="Calibri" pitchFamily="34" charset="0"/>
            </a:endParaRPr>
          </a:p>
        </p:txBody>
      </p:sp>
      <p:sp>
        <p:nvSpPr>
          <p:cNvPr id="61" name="Text Box 41"/>
          <p:cNvSpPr txBox="1">
            <a:spLocks noChangeArrowheads="1"/>
          </p:cNvSpPr>
          <p:nvPr/>
        </p:nvSpPr>
        <p:spPr bwMode="auto">
          <a:xfrm>
            <a:off x="13944600" y="14859000"/>
            <a:ext cx="18745200" cy="584775"/>
          </a:xfrm>
          <a:prstGeom prst="rect">
            <a:avLst/>
          </a:prstGeom>
          <a:solidFill>
            <a:srgbClr val="BD4F19"/>
          </a:solidFill>
          <a:ln w="12700">
            <a:noFill/>
            <a:miter lim="800000"/>
            <a:headEnd/>
            <a:tailEnd/>
          </a:ln>
        </p:spPr>
        <p:txBody>
          <a:bodyPr wrap="square" anchor="ctr">
            <a:spAutoFit/>
          </a:bodyPr>
          <a:lstStyle/>
          <a:p>
            <a:pPr defTabSz="5016500"/>
            <a:r>
              <a:rPr lang="en-US" sz="3200" dirty="0" err="1" smtClean="0">
                <a:solidFill>
                  <a:schemeClr val="bg1"/>
                </a:solidFill>
                <a:latin typeface="Calibri" pitchFamily="34" charset="0"/>
                <a:cs typeface="Calibri" pitchFamily="34" charset="0"/>
              </a:rPr>
              <a:t>Expirements</a:t>
            </a:r>
            <a:r>
              <a:rPr lang="en-US" sz="3200" dirty="0" smtClean="0">
                <a:solidFill>
                  <a:schemeClr val="bg1"/>
                </a:solidFill>
                <a:latin typeface="Calibri" pitchFamily="34" charset="0"/>
                <a:cs typeface="Calibri" pitchFamily="34" charset="0"/>
              </a:rPr>
              <a:t> and Results</a:t>
            </a:r>
            <a:endParaRPr lang="en-US" sz="32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28117800" y="0"/>
            <a:ext cx="4870056" cy="3200400"/>
          </a:xfrm>
          <a:prstGeom prst="rect">
            <a:avLst/>
          </a:prstGeom>
        </p:spPr>
      </p:pic>
      <p:pic>
        <p:nvPicPr>
          <p:cNvPr id="4" name="Picture 3" descr="Screenshot 2014-12-03 03.02.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0" y="9372600"/>
            <a:ext cx="5486400" cy="4343400"/>
          </a:xfrm>
          <a:prstGeom prst="rect">
            <a:avLst/>
          </a:prstGeom>
        </p:spPr>
      </p:pic>
      <p:graphicFrame>
        <p:nvGraphicFramePr>
          <p:cNvPr id="6" name="Diagram 5"/>
          <p:cNvGraphicFramePr/>
          <p:nvPr>
            <p:extLst>
              <p:ext uri="{D42A27DB-BD31-4B8C-83A1-F6EECF244321}">
                <p14:modId xmlns:p14="http://schemas.microsoft.com/office/powerpoint/2010/main" val="3096908080"/>
              </p:ext>
            </p:extLst>
          </p:nvPr>
        </p:nvGraphicFramePr>
        <p:xfrm>
          <a:off x="457200" y="14401800"/>
          <a:ext cx="12801600" cy="7086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Picture 6" descr="Screenshot 2014-12-03 04.17.2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44600" y="3657600"/>
            <a:ext cx="18707100" cy="10744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UTHealth">
      <a:dk1>
        <a:srgbClr val="000000"/>
      </a:dk1>
      <a:lt1>
        <a:srgbClr val="FFFFFF"/>
      </a:lt1>
      <a:dk2>
        <a:srgbClr val="000000"/>
      </a:dk2>
      <a:lt2>
        <a:srgbClr val="FFFFFF"/>
      </a:lt2>
      <a:accent1>
        <a:srgbClr val="BD4F19"/>
      </a:accent1>
      <a:accent2>
        <a:srgbClr val="4D4F53"/>
      </a:accent2>
      <a:accent3>
        <a:srgbClr val="44697D"/>
      </a:accent3>
      <a:accent4>
        <a:srgbClr val="206C49"/>
      </a:accent4>
      <a:accent5>
        <a:srgbClr val="412D5D"/>
      </a:accent5>
      <a:accent6>
        <a:srgbClr val="552600"/>
      </a:accent6>
      <a:hlink>
        <a:srgbClr val="0070C0"/>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2178</TotalTime>
  <Words>432</Words>
  <Application>Microsoft Macintosh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Texas Woman's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UTHealth SON</dc:creator>
  <cp:lastModifiedBy>Revant Kumar</cp:lastModifiedBy>
  <cp:revision>87</cp:revision>
  <dcterms:created xsi:type="dcterms:W3CDTF">2002-12-20T21:18:36Z</dcterms:created>
  <dcterms:modified xsi:type="dcterms:W3CDTF">2014-12-03T09:31:42Z</dcterms:modified>
</cp:coreProperties>
</file>