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6" y="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85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09989-41BF-4317-B656-16D00CA842F1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18897-9DF7-436A-AAC0-C003AA057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94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963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4300" y="1"/>
            <a:ext cx="11988800" cy="23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30175" y="6627600"/>
            <a:ext cx="11988800" cy="23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4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65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50" y="13335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133350" y="63817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28587" y="114300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23"/>
          <p:cNvSpPr/>
          <p:nvPr/>
        </p:nvSpPr>
        <p:spPr>
          <a:xfrm>
            <a:off x="128587" y="164782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24"/>
          <p:cNvSpPr/>
          <p:nvPr/>
        </p:nvSpPr>
        <p:spPr>
          <a:xfrm>
            <a:off x="133350" y="215265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133350" y="265747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angle 26"/>
          <p:cNvSpPr/>
          <p:nvPr/>
        </p:nvSpPr>
        <p:spPr>
          <a:xfrm>
            <a:off x="128587" y="316230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128587" y="366712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28587" y="417195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33"/>
          <p:cNvSpPr/>
          <p:nvPr/>
        </p:nvSpPr>
        <p:spPr>
          <a:xfrm>
            <a:off x="128587" y="467677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123824" y="518160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123824" y="568642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36"/>
          <p:cNvSpPr/>
          <p:nvPr/>
        </p:nvSpPr>
        <p:spPr>
          <a:xfrm>
            <a:off x="123824" y="6187918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5EBD6F-968C-4600-AB21-01E49222C273}"/>
              </a:ext>
            </a:extLst>
          </p:cNvPr>
          <p:cNvGrpSpPr/>
          <p:nvPr/>
        </p:nvGrpSpPr>
        <p:grpSpPr>
          <a:xfrm>
            <a:off x="1594574" y="1545631"/>
            <a:ext cx="6341324" cy="2585323"/>
            <a:chOff x="2048782" y="2149318"/>
            <a:chExt cx="6341324" cy="258532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E16221B-DFB3-4DDA-8E93-DEECAC15A70D}"/>
                </a:ext>
              </a:extLst>
            </p:cNvPr>
            <p:cNvSpPr/>
            <p:nvPr/>
          </p:nvSpPr>
          <p:spPr>
            <a:xfrm>
              <a:off x="2102285" y="2181225"/>
              <a:ext cx="6234319" cy="834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4C38EEB-C7B6-45B3-85EE-D83DF053E7BE}"/>
                </a:ext>
              </a:extLst>
            </p:cNvPr>
            <p:cNvSpPr/>
            <p:nvPr/>
          </p:nvSpPr>
          <p:spPr>
            <a:xfrm>
              <a:off x="2102285" y="3015574"/>
              <a:ext cx="5067000" cy="834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69167EF-1687-40CB-90C6-C1B6E52B43BC}"/>
                </a:ext>
              </a:extLst>
            </p:cNvPr>
            <p:cNvSpPr/>
            <p:nvPr/>
          </p:nvSpPr>
          <p:spPr>
            <a:xfrm>
              <a:off x="2102285" y="3839094"/>
              <a:ext cx="4921085" cy="834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48782" y="2149318"/>
              <a:ext cx="6341324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b="1" spc="-300" dirty="0" err="1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싱크로나이즈드</a:t>
              </a:r>
              <a:r>
                <a:rPr lang="ko-KR" altLang="en-US" sz="5400" b="1" spc="-300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수영 </a:t>
              </a:r>
              <a:endParaRPr lang="en-US" altLang="ko-KR" sz="5400" b="1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ko-KR" altLang="en-US" sz="5400" b="1" spc="-300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경기 관리 시스템 </a:t>
              </a:r>
              <a:endParaRPr lang="en-US" altLang="ko-KR" sz="5400" b="1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ko-KR" altLang="en-US" sz="5400" b="1" spc="-300" dirty="0">
                  <a:pattFill prst="openDmnd">
                    <a:fgClr>
                      <a:schemeClr val="bg1">
                        <a:lumMod val="75000"/>
                      </a:schemeClr>
                    </a:fgClr>
                    <a:bgClr>
                      <a:schemeClr val="tx1">
                        <a:lumMod val="50000"/>
                        <a:lumOff val="50000"/>
                      </a:schemeClr>
                    </a:bgClr>
                  </a:patt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종료보고서 발표</a:t>
              </a:r>
              <a:endParaRPr lang="en-US" altLang="ko-KR" sz="5400" b="1" spc="-300" dirty="0">
                <a:pattFill prst="openDmnd">
                  <a:fgClr>
                    <a:schemeClr val="bg1">
                      <a:lumMod val="75000"/>
                    </a:schemeClr>
                  </a:fgClr>
                  <a:bgClr>
                    <a:schemeClr val="tx1">
                      <a:lumMod val="50000"/>
                      <a:lumOff val="50000"/>
                    </a:schemeClr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6A8E0FF-6D9E-4809-B392-FE18210E5948}"/>
              </a:ext>
            </a:extLst>
          </p:cNvPr>
          <p:cNvGrpSpPr/>
          <p:nvPr/>
        </p:nvGrpSpPr>
        <p:grpSpPr>
          <a:xfrm>
            <a:off x="9406647" y="4047913"/>
            <a:ext cx="2108171" cy="2392417"/>
            <a:chOff x="8035047" y="4086204"/>
            <a:chExt cx="2108171" cy="239241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A34863-539F-44B6-A595-21BC6B178DF1}"/>
                </a:ext>
              </a:extLst>
            </p:cNvPr>
            <p:cNvSpPr/>
            <p:nvPr/>
          </p:nvSpPr>
          <p:spPr>
            <a:xfrm>
              <a:off x="8035047" y="4086204"/>
              <a:ext cx="2108171" cy="2392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E3A7AA-B1A4-4452-B7DC-CE03ABA05B75}"/>
                </a:ext>
              </a:extLst>
            </p:cNvPr>
            <p:cNvSpPr txBox="1"/>
            <p:nvPr/>
          </p:nvSpPr>
          <p:spPr>
            <a:xfrm>
              <a:off x="8103140" y="4128250"/>
              <a:ext cx="1986575" cy="2308324"/>
            </a:xfrm>
            <a:prstGeom prst="rect">
              <a:avLst/>
            </a:prstGeom>
            <a:pattFill prst="openDmnd">
              <a:fgClr>
                <a:schemeClr val="bg1">
                  <a:lumMod val="50000"/>
                </a:schemeClr>
              </a:fgClr>
              <a:bgClr>
                <a:schemeClr val="tx1"/>
              </a:bgClr>
            </a:patt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r>
                <a:rPr lang="ko-KR" altLang="en-US" dirty="0">
                  <a:solidFill>
                    <a:schemeClr val="bg1"/>
                  </a:solidFill>
                </a:rPr>
                <a:t>분반 </a:t>
              </a:r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r>
                <a:rPr lang="ko-KR" altLang="en-US" dirty="0">
                  <a:solidFill>
                    <a:schemeClr val="bg1"/>
                  </a:solidFill>
                </a:rPr>
                <a:t>조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20131228 </a:t>
              </a:r>
              <a:r>
                <a:rPr lang="ko-KR" altLang="en-US" dirty="0">
                  <a:solidFill>
                    <a:schemeClr val="bg1"/>
                  </a:solidFill>
                </a:rPr>
                <a:t>정학수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20131295 </a:t>
              </a:r>
              <a:r>
                <a:rPr lang="ko-KR" altLang="en-US" dirty="0" err="1">
                  <a:solidFill>
                    <a:schemeClr val="bg1"/>
                  </a:solidFill>
                </a:rPr>
                <a:t>천예찬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20140623 </a:t>
              </a:r>
              <a:r>
                <a:rPr lang="ko-KR" altLang="en-US" dirty="0" err="1">
                  <a:solidFill>
                    <a:schemeClr val="bg1"/>
                  </a:solidFill>
                </a:rPr>
                <a:t>부형돈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20140855 </a:t>
              </a:r>
              <a:r>
                <a:rPr lang="ko-KR" altLang="en-US" dirty="0" err="1">
                  <a:solidFill>
                    <a:schemeClr val="bg1"/>
                  </a:solidFill>
                </a:rPr>
                <a:t>윤형웅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20160461 </a:t>
              </a:r>
              <a:r>
                <a:rPr lang="ko-KR" altLang="en-US" dirty="0" err="1">
                  <a:solidFill>
                    <a:schemeClr val="bg1"/>
                  </a:solidFill>
                </a:rPr>
                <a:t>박다운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20160522 </a:t>
              </a:r>
              <a:r>
                <a:rPr lang="ko-KR" altLang="en-US" dirty="0" err="1">
                  <a:solidFill>
                    <a:schemeClr val="bg1"/>
                  </a:solidFill>
                </a:rPr>
                <a:t>박장훈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20160949 </a:t>
              </a:r>
              <a:r>
                <a:rPr lang="ko-KR" altLang="en-US" dirty="0">
                  <a:solidFill>
                    <a:schemeClr val="bg1"/>
                  </a:solidFill>
                </a:rPr>
                <a:t>이준규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07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F3863A3-A2DC-4539-B67B-4F884668D9E8}"/>
              </a:ext>
            </a:extLst>
          </p:cNvPr>
          <p:cNvSpPr/>
          <p:nvPr/>
        </p:nvSpPr>
        <p:spPr>
          <a:xfrm>
            <a:off x="2749685" y="3183254"/>
            <a:ext cx="8323634" cy="86203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AC4DA44-5C84-474B-97DF-A22726DA66F8}"/>
              </a:ext>
            </a:extLst>
          </p:cNvPr>
          <p:cNvSpPr/>
          <p:nvPr/>
        </p:nvSpPr>
        <p:spPr>
          <a:xfrm>
            <a:off x="2749685" y="2469126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C1707A7-6B06-4103-A510-699E8A0B7443}"/>
              </a:ext>
            </a:extLst>
          </p:cNvPr>
          <p:cNvSpPr/>
          <p:nvPr/>
        </p:nvSpPr>
        <p:spPr>
          <a:xfrm>
            <a:off x="2749685" y="1754998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496444" y="64076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상세 문제 기술서</a:t>
            </a:r>
            <a:endParaRPr lang="ko-KR" altLang="en-US" sz="3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F6DE390-D8FE-4594-85C2-0B607454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0" y="4153014"/>
            <a:ext cx="2250131" cy="22501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E097E7-2588-4E51-A940-88781E74F7B3}"/>
              </a:ext>
            </a:extLst>
          </p:cNvPr>
          <p:cNvSpPr txBox="1"/>
          <p:nvPr/>
        </p:nvSpPr>
        <p:spPr>
          <a:xfrm>
            <a:off x="1545054" y="12267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점수 관리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11B626-38A2-4099-84AF-DD36C6F0E6C9}"/>
              </a:ext>
            </a:extLst>
          </p:cNvPr>
          <p:cNvSpPr txBox="1"/>
          <p:nvPr/>
        </p:nvSpPr>
        <p:spPr>
          <a:xfrm>
            <a:off x="2749685" y="1844483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심판은 </a:t>
            </a:r>
            <a:r>
              <a:rPr lang="en-US" altLang="ko-KR" dirty="0"/>
              <a:t>10</a:t>
            </a:r>
            <a:r>
              <a:rPr lang="ko-KR" altLang="en-US" dirty="0"/>
              <a:t>점을 만점으로 소수점 첫째 자리까지 채점을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AE2A51-D462-45F6-8897-A08028058765}"/>
              </a:ext>
            </a:extLst>
          </p:cNvPr>
          <p:cNvSpPr txBox="1"/>
          <p:nvPr/>
        </p:nvSpPr>
        <p:spPr>
          <a:xfrm>
            <a:off x="2749685" y="2562163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점수 기록자는 심판이 채점한 점수를 최저</a:t>
            </a:r>
            <a:r>
              <a:rPr lang="en-US" altLang="ko-KR" dirty="0"/>
              <a:t>, </a:t>
            </a:r>
            <a:r>
              <a:rPr lang="ko-KR" altLang="en-US" dirty="0"/>
              <a:t>최고점을 제외하여 기록합니다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80F23D-EE72-434E-99E9-2AAF20734E7A}"/>
              </a:ext>
            </a:extLst>
          </p:cNvPr>
          <p:cNvSpPr txBox="1"/>
          <p:nvPr/>
        </p:nvSpPr>
        <p:spPr>
          <a:xfrm>
            <a:off x="2749685" y="3289949"/>
            <a:ext cx="8122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기록된 점수의 평균을 소수점 셋째 자리까지 구한 후</a:t>
            </a:r>
            <a:r>
              <a:rPr lang="en-US" altLang="ko-KR" dirty="0"/>
              <a:t>, </a:t>
            </a:r>
            <a:r>
              <a:rPr lang="ko-KR" altLang="en-US" dirty="0"/>
              <a:t>난이도 점수를 곱하여 총점을 계산합니다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말풍선: 모서리가 둥근 사각형 31">
            <a:extLst>
              <a:ext uri="{FF2B5EF4-FFF2-40B4-BE49-F238E27FC236}">
                <a16:creationId xmlns:a16="http://schemas.microsoft.com/office/drawing/2014/main" id="{AAA96FDB-D3CD-4714-9F88-B13EA8FE31A4}"/>
              </a:ext>
            </a:extLst>
          </p:cNvPr>
          <p:cNvSpPr/>
          <p:nvPr/>
        </p:nvSpPr>
        <p:spPr>
          <a:xfrm>
            <a:off x="3025302" y="4210159"/>
            <a:ext cx="8048017" cy="584775"/>
          </a:xfrm>
          <a:prstGeom prst="wedgeRoundRectCallout">
            <a:avLst>
              <a:gd name="adj1" fmla="val -44377"/>
              <a:gd name="adj2" fmla="val 137357"/>
              <a:gd name="adj3" fmla="val 166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22D43B-EB3E-4C6B-AD1C-14406F31FDD9}"/>
              </a:ext>
            </a:extLst>
          </p:cNvPr>
          <p:cNvSpPr txBox="1"/>
          <p:nvPr/>
        </p:nvSpPr>
        <p:spPr>
          <a:xfrm>
            <a:off x="3025302" y="4317880"/>
            <a:ext cx="77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계산된 총점은 대회 관계자에 의해 삭제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조회가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01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F3863A3-A2DC-4539-B67B-4F884668D9E8}"/>
              </a:ext>
            </a:extLst>
          </p:cNvPr>
          <p:cNvSpPr/>
          <p:nvPr/>
        </p:nvSpPr>
        <p:spPr>
          <a:xfrm>
            <a:off x="2749685" y="3429000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AC4DA44-5C84-474B-97DF-A22726DA66F8}"/>
              </a:ext>
            </a:extLst>
          </p:cNvPr>
          <p:cNvSpPr/>
          <p:nvPr/>
        </p:nvSpPr>
        <p:spPr>
          <a:xfrm>
            <a:off x="2749685" y="2469126"/>
            <a:ext cx="8323634" cy="7940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C1707A7-6B06-4103-A510-699E8A0B7443}"/>
              </a:ext>
            </a:extLst>
          </p:cNvPr>
          <p:cNvSpPr/>
          <p:nvPr/>
        </p:nvSpPr>
        <p:spPr>
          <a:xfrm>
            <a:off x="2749685" y="1754998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496444" y="64076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상세 문제 기술서</a:t>
            </a:r>
            <a:endParaRPr lang="ko-KR" altLang="en-US" sz="3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F6DE390-D8FE-4594-85C2-0B607454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0" y="4153014"/>
            <a:ext cx="2250131" cy="22501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E097E7-2588-4E51-A940-88781E74F7B3}"/>
              </a:ext>
            </a:extLst>
          </p:cNvPr>
          <p:cNvSpPr txBox="1"/>
          <p:nvPr/>
        </p:nvSpPr>
        <p:spPr>
          <a:xfrm>
            <a:off x="1545054" y="12267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 관리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11B626-38A2-4099-84AF-DD36C6F0E6C9}"/>
              </a:ext>
            </a:extLst>
          </p:cNvPr>
          <p:cNvSpPr txBox="1"/>
          <p:nvPr/>
        </p:nvSpPr>
        <p:spPr>
          <a:xfrm>
            <a:off x="2749685" y="1844483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채점의 기준은 예술 점수와 기술 점수입니다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AE2A51-D462-45F6-8897-A08028058765}"/>
              </a:ext>
            </a:extLst>
          </p:cNvPr>
          <p:cNvSpPr txBox="1"/>
          <p:nvPr/>
        </p:nvSpPr>
        <p:spPr>
          <a:xfrm>
            <a:off x="2749685" y="2562163"/>
            <a:ext cx="8122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 점수는 기술들의 정확한 자세를 바탕으로 채점합니다</a:t>
            </a:r>
            <a:r>
              <a:rPr lang="en-US" altLang="ko-KR" dirty="0"/>
              <a:t>. </a:t>
            </a:r>
            <a:r>
              <a:rPr lang="ko-KR" altLang="en-US" dirty="0"/>
              <a:t>또한 예술 점수는 선수들의 복장</a:t>
            </a:r>
            <a:r>
              <a:rPr lang="en-US" altLang="ko-KR" dirty="0"/>
              <a:t>, </a:t>
            </a:r>
            <a:r>
              <a:rPr lang="ko-KR" altLang="en-US" dirty="0"/>
              <a:t>메이크업</a:t>
            </a:r>
            <a:r>
              <a:rPr lang="en-US" altLang="ko-KR" dirty="0"/>
              <a:t>, </a:t>
            </a:r>
            <a:r>
              <a:rPr lang="ko-KR" altLang="en-US" dirty="0"/>
              <a:t>음악과 연기의 조화를 바탕으로 채점합니다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80F23D-EE72-434E-99E9-2AAF20734E7A}"/>
              </a:ext>
            </a:extLst>
          </p:cNvPr>
          <p:cNvSpPr txBox="1"/>
          <p:nvPr/>
        </p:nvSpPr>
        <p:spPr>
          <a:xfrm>
            <a:off x="2749685" y="3535695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시간의 초과</a:t>
            </a:r>
            <a:r>
              <a:rPr lang="en-US" altLang="ko-KR" dirty="0"/>
              <a:t>, </a:t>
            </a:r>
            <a:r>
              <a:rPr lang="ko-KR" altLang="en-US" dirty="0"/>
              <a:t>미달은 감점의 요인이 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말풍선: 모서리가 둥근 사각형 31">
            <a:extLst>
              <a:ext uri="{FF2B5EF4-FFF2-40B4-BE49-F238E27FC236}">
                <a16:creationId xmlns:a16="http://schemas.microsoft.com/office/drawing/2014/main" id="{AAA96FDB-D3CD-4714-9F88-B13EA8FE31A4}"/>
              </a:ext>
            </a:extLst>
          </p:cNvPr>
          <p:cNvSpPr/>
          <p:nvPr/>
        </p:nvSpPr>
        <p:spPr>
          <a:xfrm>
            <a:off x="3010420" y="4831689"/>
            <a:ext cx="8048017" cy="778694"/>
          </a:xfrm>
          <a:prstGeom prst="wedgeRoundRectCallout">
            <a:avLst>
              <a:gd name="adj1" fmla="val -48728"/>
              <a:gd name="adj2" fmla="val 91136"/>
              <a:gd name="adj3" fmla="val 166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22D43B-EB3E-4C6B-AD1C-14406F31FDD9}"/>
              </a:ext>
            </a:extLst>
          </p:cNvPr>
          <p:cNvSpPr txBox="1"/>
          <p:nvPr/>
        </p:nvSpPr>
        <p:spPr>
          <a:xfrm>
            <a:off x="3010420" y="4939410"/>
            <a:ext cx="778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위험하거나 부적절한 기술은 수정되거나 삭제 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기술에 대한 채점을 위해 점수를 조회 할 수 있어야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0F32831-F570-48F1-82AB-28F869427BFE}"/>
              </a:ext>
            </a:extLst>
          </p:cNvPr>
          <p:cNvSpPr/>
          <p:nvPr/>
        </p:nvSpPr>
        <p:spPr>
          <a:xfrm>
            <a:off x="2744531" y="4117561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E86F94-76CB-4C98-BCFB-E6641BC5C527}"/>
              </a:ext>
            </a:extLst>
          </p:cNvPr>
          <p:cNvSpPr txBox="1"/>
          <p:nvPr/>
        </p:nvSpPr>
        <p:spPr>
          <a:xfrm>
            <a:off x="2744531" y="4224256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기술 정보로는 기술 이름</a:t>
            </a:r>
            <a:r>
              <a:rPr lang="en-US" altLang="ko-KR"/>
              <a:t>, </a:t>
            </a:r>
            <a:r>
              <a:rPr lang="ko-KR" altLang="en-US"/>
              <a:t>기술 점수가 필요합니다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30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F3863A3-A2DC-4539-B67B-4F884668D9E8}"/>
              </a:ext>
            </a:extLst>
          </p:cNvPr>
          <p:cNvSpPr/>
          <p:nvPr/>
        </p:nvSpPr>
        <p:spPr>
          <a:xfrm>
            <a:off x="2749685" y="3183254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AC4DA44-5C84-474B-97DF-A22726DA66F8}"/>
              </a:ext>
            </a:extLst>
          </p:cNvPr>
          <p:cNvSpPr/>
          <p:nvPr/>
        </p:nvSpPr>
        <p:spPr>
          <a:xfrm>
            <a:off x="2749685" y="2469126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C1707A7-6B06-4103-A510-699E8A0B7443}"/>
              </a:ext>
            </a:extLst>
          </p:cNvPr>
          <p:cNvSpPr/>
          <p:nvPr/>
        </p:nvSpPr>
        <p:spPr>
          <a:xfrm>
            <a:off x="2749685" y="1754998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496444" y="64076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상세 문제 기술서</a:t>
            </a:r>
            <a:endParaRPr lang="ko-KR" altLang="en-US" sz="3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F6DE390-D8FE-4594-85C2-0B607454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0" y="4153014"/>
            <a:ext cx="2250131" cy="22501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E097E7-2588-4E51-A940-88781E74F7B3}"/>
              </a:ext>
            </a:extLst>
          </p:cNvPr>
          <p:cNvSpPr txBox="1"/>
          <p:nvPr/>
        </p:nvSpPr>
        <p:spPr>
          <a:xfrm>
            <a:off x="1545054" y="122678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실격의 요인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11B626-38A2-4099-84AF-DD36C6F0E6C9}"/>
              </a:ext>
            </a:extLst>
          </p:cNvPr>
          <p:cNvSpPr txBox="1"/>
          <p:nvPr/>
        </p:nvSpPr>
        <p:spPr>
          <a:xfrm>
            <a:off x="2749685" y="1844483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연기 중에 어떠한 부분이라도 바닥에 접촉했을 시엔 실격이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AE2A51-D462-45F6-8897-A08028058765}"/>
              </a:ext>
            </a:extLst>
          </p:cNvPr>
          <p:cNvSpPr txBox="1"/>
          <p:nvPr/>
        </p:nvSpPr>
        <p:spPr>
          <a:xfrm>
            <a:off x="2749685" y="2562163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일정에 지장을 줄 정도로 과하게 항의하는 경우 역시 실격 처리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80F23D-EE72-434E-99E9-2AAF20734E7A}"/>
              </a:ext>
            </a:extLst>
          </p:cNvPr>
          <p:cNvSpPr txBox="1"/>
          <p:nvPr/>
        </p:nvSpPr>
        <p:spPr>
          <a:xfrm>
            <a:off x="2749685" y="3289949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선수나 코치가 관중이나 타 선수들과 마찰을 빚는 경우도 실격처리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말풍선: 모서리가 둥근 사각형 31">
            <a:extLst>
              <a:ext uri="{FF2B5EF4-FFF2-40B4-BE49-F238E27FC236}">
                <a16:creationId xmlns:a16="http://schemas.microsoft.com/office/drawing/2014/main" id="{AAA96FDB-D3CD-4714-9F88-B13EA8FE31A4}"/>
              </a:ext>
            </a:extLst>
          </p:cNvPr>
          <p:cNvSpPr/>
          <p:nvPr/>
        </p:nvSpPr>
        <p:spPr>
          <a:xfrm>
            <a:off x="3025302" y="3897382"/>
            <a:ext cx="8048017" cy="584775"/>
          </a:xfrm>
          <a:prstGeom prst="wedgeRoundRectCallout">
            <a:avLst>
              <a:gd name="adj1" fmla="val -44377"/>
              <a:gd name="adj2" fmla="val 137357"/>
              <a:gd name="adj3" fmla="val 166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22D43B-EB3E-4C6B-AD1C-14406F31FDD9}"/>
              </a:ext>
            </a:extLst>
          </p:cNvPr>
          <p:cNvSpPr txBox="1"/>
          <p:nvPr/>
        </p:nvSpPr>
        <p:spPr>
          <a:xfrm>
            <a:off x="3025302" y="4005103"/>
            <a:ext cx="77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실격 처리된 선수의 총점은 </a:t>
            </a:r>
            <a:r>
              <a:rPr lang="en-US" altLang="ko-KR" dirty="0"/>
              <a:t>0</a:t>
            </a:r>
            <a:r>
              <a:rPr lang="ko-KR" altLang="en-US" dirty="0"/>
              <a:t>점이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62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F3863A3-A2DC-4539-B67B-4F884668D9E8}"/>
              </a:ext>
            </a:extLst>
          </p:cNvPr>
          <p:cNvSpPr/>
          <p:nvPr/>
        </p:nvSpPr>
        <p:spPr>
          <a:xfrm>
            <a:off x="2749685" y="1705279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AC4DA44-5C84-474B-97DF-A22726DA66F8}"/>
              </a:ext>
            </a:extLst>
          </p:cNvPr>
          <p:cNvSpPr/>
          <p:nvPr/>
        </p:nvSpPr>
        <p:spPr>
          <a:xfrm>
            <a:off x="2749685" y="3177430"/>
            <a:ext cx="8323634" cy="73936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C1707A7-6B06-4103-A510-699E8A0B7443}"/>
              </a:ext>
            </a:extLst>
          </p:cNvPr>
          <p:cNvSpPr/>
          <p:nvPr/>
        </p:nvSpPr>
        <p:spPr>
          <a:xfrm>
            <a:off x="2749685" y="2366917"/>
            <a:ext cx="8323634" cy="6809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496444" y="64076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상세 문제 기술서</a:t>
            </a:r>
            <a:endParaRPr lang="ko-KR" altLang="en-US" sz="3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F6DE390-D8FE-4594-85C2-0B607454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0" y="4153014"/>
            <a:ext cx="2250131" cy="22501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E097E7-2588-4E51-A940-88781E74F7B3}"/>
              </a:ext>
            </a:extLst>
          </p:cNvPr>
          <p:cNvSpPr txBox="1"/>
          <p:nvPr/>
        </p:nvSpPr>
        <p:spPr>
          <a:xfrm>
            <a:off x="1545054" y="122678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수영 경기의 진행 방식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11B626-38A2-4099-84AF-DD36C6F0E6C9}"/>
              </a:ext>
            </a:extLst>
          </p:cNvPr>
          <p:cNvSpPr txBox="1"/>
          <p:nvPr/>
        </p:nvSpPr>
        <p:spPr>
          <a:xfrm>
            <a:off x="2749685" y="2401492"/>
            <a:ext cx="8122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피겨 루틴은 그룹에서 연기할 규정 그룹에서 기본이 되는 </a:t>
            </a:r>
            <a:r>
              <a:rPr lang="en-US" altLang="ko-KR" dirty="0"/>
              <a:t>4</a:t>
            </a:r>
            <a:r>
              <a:rPr lang="ko-KR" altLang="en-US" dirty="0"/>
              <a:t>개 동작을 </a:t>
            </a:r>
            <a:endParaRPr lang="en-US" altLang="ko-KR" dirty="0"/>
          </a:p>
          <a:p>
            <a:r>
              <a:rPr lang="ko-KR" altLang="en-US" dirty="0"/>
              <a:t>연기합니다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AE2A51-D462-45F6-8897-A08028058765}"/>
              </a:ext>
            </a:extLst>
          </p:cNvPr>
          <p:cNvSpPr txBox="1"/>
          <p:nvPr/>
        </p:nvSpPr>
        <p:spPr>
          <a:xfrm>
            <a:off x="2749685" y="3270467"/>
            <a:ext cx="8122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프리 루틴은 안무나 음악에 대한 제한없이 규정이 어긋나지 않는 한도 내에서 자유롭게 연기합니다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80F23D-EE72-434E-99E9-2AAF20734E7A}"/>
              </a:ext>
            </a:extLst>
          </p:cNvPr>
          <p:cNvSpPr txBox="1"/>
          <p:nvPr/>
        </p:nvSpPr>
        <p:spPr>
          <a:xfrm>
            <a:off x="2749685" y="1811974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싱크로나이즈드</a:t>
            </a:r>
            <a:r>
              <a:rPr lang="ko-KR" altLang="en-US" dirty="0"/>
              <a:t> 수영 경기는 세 루틴으로 나누어 연기하게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말풍선: 모서리가 둥근 사각형 31">
            <a:extLst>
              <a:ext uri="{FF2B5EF4-FFF2-40B4-BE49-F238E27FC236}">
                <a16:creationId xmlns:a16="http://schemas.microsoft.com/office/drawing/2014/main" id="{AAA96FDB-D3CD-4714-9F88-B13EA8FE31A4}"/>
              </a:ext>
            </a:extLst>
          </p:cNvPr>
          <p:cNvSpPr/>
          <p:nvPr/>
        </p:nvSpPr>
        <p:spPr>
          <a:xfrm>
            <a:off x="3025302" y="4043526"/>
            <a:ext cx="8048017" cy="584775"/>
          </a:xfrm>
          <a:prstGeom prst="wedgeRoundRectCallout">
            <a:avLst>
              <a:gd name="adj1" fmla="val -44377"/>
              <a:gd name="adj2" fmla="val 137357"/>
              <a:gd name="adj3" fmla="val 166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22D43B-EB3E-4C6B-AD1C-14406F31FDD9}"/>
              </a:ext>
            </a:extLst>
          </p:cNvPr>
          <p:cNvSpPr txBox="1"/>
          <p:nvPr/>
        </p:nvSpPr>
        <p:spPr>
          <a:xfrm>
            <a:off x="3025302" y="4151247"/>
            <a:ext cx="77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테크니컬</a:t>
            </a:r>
            <a:r>
              <a:rPr lang="ko-KR" altLang="en-US" dirty="0"/>
              <a:t> 루틴은 필수 요소를 꼭 포함해서 연기해야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997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F3863A3-A2DC-4539-B67B-4F884668D9E8}"/>
              </a:ext>
            </a:extLst>
          </p:cNvPr>
          <p:cNvSpPr/>
          <p:nvPr/>
        </p:nvSpPr>
        <p:spPr>
          <a:xfrm>
            <a:off x="2749685" y="3183254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AC4DA44-5C84-474B-97DF-A22726DA66F8}"/>
              </a:ext>
            </a:extLst>
          </p:cNvPr>
          <p:cNvSpPr/>
          <p:nvPr/>
        </p:nvSpPr>
        <p:spPr>
          <a:xfrm>
            <a:off x="2749685" y="2469126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C1707A7-6B06-4103-A510-699E8A0B7443}"/>
              </a:ext>
            </a:extLst>
          </p:cNvPr>
          <p:cNvSpPr/>
          <p:nvPr/>
        </p:nvSpPr>
        <p:spPr>
          <a:xfrm>
            <a:off x="2749685" y="1754998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496444" y="64076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상세 문제 기술서</a:t>
            </a:r>
            <a:endParaRPr lang="ko-KR" altLang="en-US" sz="3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F6DE390-D8FE-4594-85C2-0B607454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0" y="4153014"/>
            <a:ext cx="2250131" cy="22501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E097E7-2588-4E51-A940-88781E74F7B3}"/>
              </a:ext>
            </a:extLst>
          </p:cNvPr>
          <p:cNvSpPr txBox="1"/>
          <p:nvPr/>
        </p:nvSpPr>
        <p:spPr>
          <a:xfrm>
            <a:off x="1545054" y="12267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수상 관리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11B626-38A2-4099-84AF-DD36C6F0E6C9}"/>
              </a:ext>
            </a:extLst>
          </p:cNvPr>
          <p:cNvSpPr txBox="1"/>
          <p:nvPr/>
        </p:nvSpPr>
        <p:spPr>
          <a:xfrm>
            <a:off x="2749685" y="1844483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수상에는 개인상</a:t>
            </a:r>
            <a:r>
              <a:rPr lang="en-US" altLang="ko-KR" dirty="0"/>
              <a:t>, </a:t>
            </a:r>
            <a:r>
              <a:rPr lang="ko-KR" altLang="en-US" dirty="0"/>
              <a:t>단체상이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AE2A51-D462-45F6-8897-A08028058765}"/>
              </a:ext>
            </a:extLst>
          </p:cNvPr>
          <p:cNvSpPr txBox="1"/>
          <p:nvPr/>
        </p:nvSpPr>
        <p:spPr>
          <a:xfrm>
            <a:off x="2749685" y="2562163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단체상은 출전 팀</a:t>
            </a:r>
            <a:r>
              <a:rPr lang="en-US" altLang="ko-KR" dirty="0"/>
              <a:t>(</a:t>
            </a:r>
            <a:r>
              <a:rPr lang="ko-KR" altLang="en-US" dirty="0"/>
              <a:t>지역 팀 등</a:t>
            </a:r>
            <a:r>
              <a:rPr lang="en-US" altLang="ko-KR" dirty="0"/>
              <a:t>)</a:t>
            </a:r>
            <a:r>
              <a:rPr lang="ko-KR" altLang="en-US" dirty="0"/>
              <a:t>에 수여합니다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80F23D-EE72-434E-99E9-2AAF20734E7A}"/>
              </a:ext>
            </a:extLst>
          </p:cNvPr>
          <p:cNvSpPr txBox="1"/>
          <p:nvPr/>
        </p:nvSpPr>
        <p:spPr>
          <a:xfrm>
            <a:off x="2749685" y="3289949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대회 관계자에 의해 수상 내역이 수정</a:t>
            </a:r>
            <a:r>
              <a:rPr lang="en-US" altLang="ko-KR" dirty="0"/>
              <a:t>, </a:t>
            </a:r>
            <a:r>
              <a:rPr lang="ko-KR" altLang="en-US" dirty="0"/>
              <a:t>조회가 가능해야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말풍선: 모서리가 둥근 사각형 31">
            <a:extLst>
              <a:ext uri="{FF2B5EF4-FFF2-40B4-BE49-F238E27FC236}">
                <a16:creationId xmlns:a16="http://schemas.microsoft.com/office/drawing/2014/main" id="{AAA96FDB-D3CD-4714-9F88-B13EA8FE31A4}"/>
              </a:ext>
            </a:extLst>
          </p:cNvPr>
          <p:cNvSpPr/>
          <p:nvPr/>
        </p:nvSpPr>
        <p:spPr>
          <a:xfrm>
            <a:off x="3025302" y="3897382"/>
            <a:ext cx="8048017" cy="584775"/>
          </a:xfrm>
          <a:prstGeom prst="wedgeRoundRectCallout">
            <a:avLst>
              <a:gd name="adj1" fmla="val -44377"/>
              <a:gd name="adj2" fmla="val 137357"/>
              <a:gd name="adj3" fmla="val 166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22D43B-EB3E-4C6B-AD1C-14406F31FDD9}"/>
              </a:ext>
            </a:extLst>
          </p:cNvPr>
          <p:cNvSpPr txBox="1"/>
          <p:nvPr/>
        </p:nvSpPr>
        <p:spPr>
          <a:xfrm>
            <a:off x="3025302" y="4005103"/>
            <a:ext cx="77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부정 행위가 적발 </a:t>
            </a:r>
            <a:r>
              <a:rPr lang="ko-KR" altLang="en-US" dirty="0" err="1"/>
              <a:t>됐을</a:t>
            </a:r>
            <a:r>
              <a:rPr lang="ko-KR" altLang="en-US" dirty="0"/>
              <a:t> 경우 수상 기록이 삭제됩니다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03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07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F3863A3-A2DC-4539-B67B-4F884668D9E8}"/>
              </a:ext>
            </a:extLst>
          </p:cNvPr>
          <p:cNvSpPr/>
          <p:nvPr/>
        </p:nvSpPr>
        <p:spPr>
          <a:xfrm>
            <a:off x="2749685" y="3183254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AC4DA44-5C84-474B-97DF-A22726DA66F8}"/>
              </a:ext>
            </a:extLst>
          </p:cNvPr>
          <p:cNvSpPr/>
          <p:nvPr/>
        </p:nvSpPr>
        <p:spPr>
          <a:xfrm>
            <a:off x="2749685" y="2469126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C1707A7-6B06-4103-A510-699E8A0B7443}"/>
              </a:ext>
            </a:extLst>
          </p:cNvPr>
          <p:cNvSpPr/>
          <p:nvPr/>
        </p:nvSpPr>
        <p:spPr>
          <a:xfrm>
            <a:off x="2749685" y="1754998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496444" y="64076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상세 문제 기술서</a:t>
            </a:r>
            <a:endParaRPr lang="ko-KR" altLang="en-US" sz="3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F6DE390-D8FE-4594-85C2-0B607454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0" y="4153014"/>
            <a:ext cx="2250131" cy="22501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E097E7-2588-4E51-A940-88781E74F7B3}"/>
              </a:ext>
            </a:extLst>
          </p:cNvPr>
          <p:cNvSpPr txBox="1"/>
          <p:nvPr/>
        </p:nvSpPr>
        <p:spPr>
          <a:xfrm>
            <a:off x="1545054" y="122678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대회 </a:t>
            </a:r>
            <a:r>
              <a:rPr lang="ko-KR" altLang="en-US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시즌</a:t>
            </a:r>
            <a:r>
              <a:rPr lang="ko-KR" altLang="en-US" dirty="0"/>
              <a:t> 설명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11B626-38A2-4099-84AF-DD36C6F0E6C9}"/>
              </a:ext>
            </a:extLst>
          </p:cNvPr>
          <p:cNvSpPr txBox="1"/>
          <p:nvPr/>
        </p:nvSpPr>
        <p:spPr>
          <a:xfrm>
            <a:off x="2749685" y="1844483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대회는 봄</a:t>
            </a:r>
            <a:r>
              <a:rPr lang="en-US" altLang="ko-KR" dirty="0"/>
              <a:t>, </a:t>
            </a:r>
            <a:r>
              <a:rPr lang="ko-KR" altLang="en-US" dirty="0"/>
              <a:t>여름</a:t>
            </a:r>
            <a:r>
              <a:rPr lang="en-US" altLang="ko-KR" dirty="0"/>
              <a:t>, </a:t>
            </a:r>
            <a:r>
              <a:rPr lang="ko-KR" altLang="en-US" dirty="0"/>
              <a:t>가을</a:t>
            </a:r>
            <a:r>
              <a:rPr lang="en-US" altLang="ko-KR" dirty="0"/>
              <a:t>, </a:t>
            </a:r>
            <a:r>
              <a:rPr lang="ko-KR" altLang="en-US" dirty="0"/>
              <a:t>겨울 크게 </a:t>
            </a:r>
            <a:r>
              <a:rPr lang="en-US" altLang="ko-KR" dirty="0"/>
              <a:t>4</a:t>
            </a:r>
            <a:r>
              <a:rPr lang="ko-KR" altLang="en-US" dirty="0"/>
              <a:t>개의 시즌으로 나누어서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AE2A51-D462-45F6-8897-A08028058765}"/>
              </a:ext>
            </a:extLst>
          </p:cNvPr>
          <p:cNvSpPr txBox="1"/>
          <p:nvPr/>
        </p:nvSpPr>
        <p:spPr>
          <a:xfrm>
            <a:off x="2749685" y="2562163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시즌은 미트들로 미트들은 이벤트들로 이루어집니다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80F23D-EE72-434E-99E9-2AAF20734E7A}"/>
              </a:ext>
            </a:extLst>
          </p:cNvPr>
          <p:cNvSpPr txBox="1"/>
          <p:nvPr/>
        </p:nvSpPr>
        <p:spPr>
          <a:xfrm>
            <a:off x="2749685" y="3289949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봄</a:t>
            </a:r>
            <a:r>
              <a:rPr lang="en-US" altLang="ko-KR" dirty="0"/>
              <a:t>, </a:t>
            </a:r>
            <a:r>
              <a:rPr lang="ko-KR" altLang="en-US" dirty="0"/>
              <a:t>여름</a:t>
            </a:r>
            <a:r>
              <a:rPr lang="en-US" altLang="ko-KR" dirty="0"/>
              <a:t>, </a:t>
            </a:r>
            <a:r>
              <a:rPr lang="ko-KR" altLang="en-US" dirty="0"/>
              <a:t>가을</a:t>
            </a:r>
            <a:r>
              <a:rPr lang="en-US" altLang="ko-KR" dirty="0"/>
              <a:t>, </a:t>
            </a:r>
            <a:r>
              <a:rPr lang="ko-KR" altLang="en-US" dirty="0"/>
              <a:t>겨울 </a:t>
            </a:r>
            <a:r>
              <a:rPr lang="ko-KR" altLang="en-US" dirty="0" err="1"/>
              <a:t>시즌는</a:t>
            </a:r>
            <a:r>
              <a:rPr lang="ko-KR" altLang="en-US" dirty="0"/>
              <a:t> 순서대로 </a:t>
            </a:r>
            <a:r>
              <a:rPr lang="en-US" altLang="ko-KR" dirty="0"/>
              <a:t>3~5</a:t>
            </a:r>
            <a:r>
              <a:rPr lang="ko-KR" altLang="en-US" dirty="0"/>
              <a:t>월</a:t>
            </a:r>
            <a:r>
              <a:rPr lang="en-US" altLang="ko-KR" dirty="0"/>
              <a:t>, 6~8</a:t>
            </a:r>
            <a:r>
              <a:rPr lang="ko-KR" altLang="en-US" dirty="0"/>
              <a:t>월</a:t>
            </a:r>
            <a:r>
              <a:rPr lang="en-US" altLang="ko-KR" dirty="0"/>
              <a:t>, 9~11</a:t>
            </a:r>
            <a:r>
              <a:rPr lang="ko-KR" altLang="en-US" dirty="0"/>
              <a:t>월</a:t>
            </a:r>
            <a:r>
              <a:rPr lang="en-US" altLang="ko-KR" dirty="0"/>
              <a:t>, 12~2</a:t>
            </a:r>
            <a:r>
              <a:rPr lang="ko-KR" altLang="en-US" dirty="0"/>
              <a:t>월입니다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32" name="말풍선: 모서리가 둥근 사각형 31">
            <a:extLst>
              <a:ext uri="{FF2B5EF4-FFF2-40B4-BE49-F238E27FC236}">
                <a16:creationId xmlns:a16="http://schemas.microsoft.com/office/drawing/2014/main" id="{AAA96FDB-D3CD-4714-9F88-B13EA8FE31A4}"/>
              </a:ext>
            </a:extLst>
          </p:cNvPr>
          <p:cNvSpPr/>
          <p:nvPr/>
        </p:nvSpPr>
        <p:spPr>
          <a:xfrm>
            <a:off x="3025302" y="3897382"/>
            <a:ext cx="8048017" cy="584775"/>
          </a:xfrm>
          <a:prstGeom prst="wedgeRoundRectCallout">
            <a:avLst>
              <a:gd name="adj1" fmla="val -44377"/>
              <a:gd name="adj2" fmla="val 137357"/>
              <a:gd name="adj3" fmla="val 166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22D43B-EB3E-4C6B-AD1C-14406F31FDD9}"/>
              </a:ext>
            </a:extLst>
          </p:cNvPr>
          <p:cNvSpPr txBox="1"/>
          <p:nvPr/>
        </p:nvSpPr>
        <p:spPr>
          <a:xfrm>
            <a:off x="3025302" y="4005103"/>
            <a:ext cx="77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미트가 시작하기 전</a:t>
            </a:r>
            <a:r>
              <a:rPr lang="en-US" altLang="ko-KR" dirty="0"/>
              <a:t>, </a:t>
            </a:r>
            <a:r>
              <a:rPr lang="ko-KR" altLang="en-US" dirty="0"/>
              <a:t>선수들은 선수 접수를 마감해야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75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F3863A3-A2DC-4539-B67B-4F884668D9E8}"/>
              </a:ext>
            </a:extLst>
          </p:cNvPr>
          <p:cNvSpPr/>
          <p:nvPr/>
        </p:nvSpPr>
        <p:spPr>
          <a:xfrm>
            <a:off x="2749685" y="3183253"/>
            <a:ext cx="8323634" cy="800483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AC4DA44-5C84-474B-97DF-A22726DA66F8}"/>
              </a:ext>
            </a:extLst>
          </p:cNvPr>
          <p:cNvSpPr/>
          <p:nvPr/>
        </p:nvSpPr>
        <p:spPr>
          <a:xfrm>
            <a:off x="2749685" y="2469126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C1707A7-6B06-4103-A510-699E8A0B7443}"/>
              </a:ext>
            </a:extLst>
          </p:cNvPr>
          <p:cNvSpPr/>
          <p:nvPr/>
        </p:nvSpPr>
        <p:spPr>
          <a:xfrm>
            <a:off x="2749685" y="1754998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496444" y="64076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상세 문제 기술서</a:t>
            </a:r>
            <a:endParaRPr lang="ko-KR" altLang="en-US" sz="3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F6DE390-D8FE-4594-85C2-0B607454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0" y="4153014"/>
            <a:ext cx="2250131" cy="22501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E097E7-2588-4E51-A940-88781E74F7B3}"/>
              </a:ext>
            </a:extLst>
          </p:cNvPr>
          <p:cNvSpPr txBox="1"/>
          <p:nvPr/>
        </p:nvSpPr>
        <p:spPr>
          <a:xfrm>
            <a:off x="1545054" y="12267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미트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11B626-38A2-4099-84AF-DD36C6F0E6C9}"/>
              </a:ext>
            </a:extLst>
          </p:cNvPr>
          <p:cNvSpPr txBox="1"/>
          <p:nvPr/>
        </p:nvSpPr>
        <p:spPr>
          <a:xfrm>
            <a:off x="2749685" y="1844483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미트 시작 </a:t>
            </a:r>
            <a:r>
              <a:rPr lang="en-US" altLang="ko-KR" dirty="0"/>
              <a:t>2</a:t>
            </a:r>
            <a:r>
              <a:rPr lang="ko-KR" altLang="en-US" dirty="0"/>
              <a:t>주 전까지는 모든 참가 선수들이 참가 신청을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AE2A51-D462-45F6-8897-A08028058765}"/>
              </a:ext>
            </a:extLst>
          </p:cNvPr>
          <p:cNvSpPr txBox="1"/>
          <p:nvPr/>
        </p:nvSpPr>
        <p:spPr>
          <a:xfrm>
            <a:off x="2749685" y="2562163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되도록이면 미트의 일정이 겹치지 않도록 일정을 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80F23D-EE72-434E-99E9-2AAF20734E7A}"/>
              </a:ext>
            </a:extLst>
          </p:cNvPr>
          <p:cNvSpPr txBox="1"/>
          <p:nvPr/>
        </p:nvSpPr>
        <p:spPr>
          <a:xfrm>
            <a:off x="2749685" y="3289949"/>
            <a:ext cx="8122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미트 정보로는 미트 이름</a:t>
            </a:r>
            <a:r>
              <a:rPr lang="en-US" altLang="ko-KR" dirty="0"/>
              <a:t>, </a:t>
            </a:r>
            <a:r>
              <a:rPr lang="ko-KR" altLang="en-US" dirty="0"/>
              <a:t>경기 시간</a:t>
            </a:r>
            <a:r>
              <a:rPr lang="en-US" altLang="ko-KR" dirty="0"/>
              <a:t>, </a:t>
            </a:r>
            <a:r>
              <a:rPr lang="ko-KR" altLang="en-US" dirty="0"/>
              <a:t>상금</a:t>
            </a:r>
            <a:r>
              <a:rPr lang="en-US" altLang="ko-KR" dirty="0"/>
              <a:t>, </a:t>
            </a:r>
            <a:r>
              <a:rPr lang="ko-KR" altLang="en-US" dirty="0"/>
              <a:t>참가 제한 사항</a:t>
            </a:r>
            <a:r>
              <a:rPr lang="en-US" altLang="ko-KR" dirty="0"/>
              <a:t> </a:t>
            </a:r>
            <a:r>
              <a:rPr lang="ko-KR" altLang="en-US" dirty="0"/>
              <a:t>등이 </a:t>
            </a:r>
            <a:endParaRPr lang="en-US" altLang="ko-KR" dirty="0"/>
          </a:p>
          <a:p>
            <a:r>
              <a:rPr lang="ko-KR" altLang="en-US" dirty="0"/>
              <a:t>이벤트 정보로는 이벤트 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선수 명단 등이 필요합니다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32" name="말풍선: 모서리가 둥근 사각형 31">
            <a:extLst>
              <a:ext uri="{FF2B5EF4-FFF2-40B4-BE49-F238E27FC236}">
                <a16:creationId xmlns:a16="http://schemas.microsoft.com/office/drawing/2014/main" id="{AAA96FDB-D3CD-4714-9F88-B13EA8FE31A4}"/>
              </a:ext>
            </a:extLst>
          </p:cNvPr>
          <p:cNvSpPr/>
          <p:nvPr/>
        </p:nvSpPr>
        <p:spPr>
          <a:xfrm>
            <a:off x="2749685" y="4090432"/>
            <a:ext cx="8323634" cy="584775"/>
          </a:xfrm>
          <a:prstGeom prst="wedgeRoundRectCallout">
            <a:avLst>
              <a:gd name="adj1" fmla="val -44377"/>
              <a:gd name="adj2" fmla="val 137357"/>
              <a:gd name="adj3" fmla="val 166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22D43B-EB3E-4C6B-AD1C-14406F31FDD9}"/>
              </a:ext>
            </a:extLst>
          </p:cNvPr>
          <p:cNvSpPr txBox="1"/>
          <p:nvPr/>
        </p:nvSpPr>
        <p:spPr>
          <a:xfrm>
            <a:off x="2749685" y="4200470"/>
            <a:ext cx="832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미트와 이벤트의 일정은 수정</a:t>
            </a:r>
            <a:r>
              <a:rPr lang="en-US" altLang="ko-KR" dirty="0"/>
              <a:t>, </a:t>
            </a:r>
            <a:r>
              <a:rPr lang="ko-KR" altLang="en-US" dirty="0"/>
              <a:t>취소</a:t>
            </a:r>
            <a:r>
              <a:rPr lang="en-US" altLang="ko-KR" dirty="0"/>
              <a:t>, </a:t>
            </a:r>
            <a:r>
              <a:rPr lang="ko-KR" altLang="en-US" dirty="0"/>
              <a:t>일정 확인을 위해 조회도 가능해야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80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F3863A3-A2DC-4539-B67B-4F884668D9E8}"/>
              </a:ext>
            </a:extLst>
          </p:cNvPr>
          <p:cNvSpPr/>
          <p:nvPr/>
        </p:nvSpPr>
        <p:spPr>
          <a:xfrm>
            <a:off x="2749685" y="3183254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AC4DA44-5C84-474B-97DF-A22726DA66F8}"/>
              </a:ext>
            </a:extLst>
          </p:cNvPr>
          <p:cNvSpPr/>
          <p:nvPr/>
        </p:nvSpPr>
        <p:spPr>
          <a:xfrm>
            <a:off x="2749685" y="2469126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C1707A7-6B06-4103-A510-699E8A0B7443}"/>
              </a:ext>
            </a:extLst>
          </p:cNvPr>
          <p:cNvSpPr/>
          <p:nvPr/>
        </p:nvSpPr>
        <p:spPr>
          <a:xfrm>
            <a:off x="2749685" y="1754998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496444" y="64076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상세 문제 기술서</a:t>
            </a:r>
            <a:endParaRPr lang="ko-KR" altLang="en-US" sz="3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F6DE390-D8FE-4594-85C2-0B607454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0" y="4153014"/>
            <a:ext cx="2250131" cy="22501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E097E7-2588-4E51-A940-88781E74F7B3}"/>
              </a:ext>
            </a:extLst>
          </p:cNvPr>
          <p:cNvSpPr txBox="1"/>
          <p:nvPr/>
        </p:nvSpPr>
        <p:spPr>
          <a:xfrm>
            <a:off x="1545054" y="122678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경기장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11B626-38A2-4099-84AF-DD36C6F0E6C9}"/>
              </a:ext>
            </a:extLst>
          </p:cNvPr>
          <p:cNvSpPr txBox="1"/>
          <p:nvPr/>
        </p:nvSpPr>
        <p:spPr>
          <a:xfrm>
            <a:off x="2749685" y="1844483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경기장의 정보로는 경기장 명</a:t>
            </a:r>
            <a:r>
              <a:rPr lang="en-US" altLang="ko-KR" dirty="0"/>
              <a:t>, </a:t>
            </a:r>
            <a:r>
              <a:rPr lang="ko-KR" altLang="en-US" dirty="0"/>
              <a:t>경기장 수용인원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 </a:t>
            </a:r>
            <a:r>
              <a:rPr lang="ko-KR" altLang="en-US" dirty="0"/>
              <a:t>등이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AE2A51-D462-45F6-8897-A08028058765}"/>
              </a:ext>
            </a:extLst>
          </p:cNvPr>
          <p:cNvSpPr txBox="1"/>
          <p:nvPr/>
        </p:nvSpPr>
        <p:spPr>
          <a:xfrm>
            <a:off x="2749685" y="2562163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경기장은 미트의 규모에 따른 배정을 위해 구별이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80F23D-EE72-434E-99E9-2AAF20734E7A}"/>
              </a:ext>
            </a:extLst>
          </p:cNvPr>
          <p:cNvSpPr txBox="1"/>
          <p:nvPr/>
        </p:nvSpPr>
        <p:spPr>
          <a:xfrm>
            <a:off x="2749685" y="3289524"/>
            <a:ext cx="846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공사 등의 이유로 인해 경기장의 정보가 변경 될 수 있습니다</a:t>
            </a:r>
            <a:r>
              <a:rPr lang="en-US" altLang="ko-KR" dirty="0"/>
              <a:t>. (</a:t>
            </a:r>
            <a:r>
              <a:rPr lang="ko-KR" altLang="en-US" dirty="0"/>
              <a:t>규모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말풍선: 모서리가 둥근 사각형 31">
            <a:extLst>
              <a:ext uri="{FF2B5EF4-FFF2-40B4-BE49-F238E27FC236}">
                <a16:creationId xmlns:a16="http://schemas.microsoft.com/office/drawing/2014/main" id="{AAA96FDB-D3CD-4714-9F88-B13EA8FE31A4}"/>
              </a:ext>
            </a:extLst>
          </p:cNvPr>
          <p:cNvSpPr/>
          <p:nvPr/>
        </p:nvSpPr>
        <p:spPr>
          <a:xfrm>
            <a:off x="3025302" y="3897382"/>
            <a:ext cx="8048017" cy="820397"/>
          </a:xfrm>
          <a:prstGeom prst="wedgeRoundRectCallout">
            <a:avLst>
              <a:gd name="adj1" fmla="val -49212"/>
              <a:gd name="adj2" fmla="val 101785"/>
              <a:gd name="adj3" fmla="val 166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22D43B-EB3E-4C6B-AD1C-14406F31FDD9}"/>
              </a:ext>
            </a:extLst>
          </p:cNvPr>
          <p:cNvSpPr txBox="1"/>
          <p:nvPr/>
        </p:nvSpPr>
        <p:spPr>
          <a:xfrm>
            <a:off x="3025302" y="4005103"/>
            <a:ext cx="784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경기장의 사정에 따라 배정된 경기장의 삭제가 이루어 질 수 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경기장의 정보의 조회 또한 가능해야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994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F3863A3-A2DC-4539-B67B-4F884668D9E8}"/>
              </a:ext>
            </a:extLst>
          </p:cNvPr>
          <p:cNvSpPr/>
          <p:nvPr/>
        </p:nvSpPr>
        <p:spPr>
          <a:xfrm>
            <a:off x="2749685" y="3183254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AC4DA44-5C84-474B-97DF-A22726DA66F8}"/>
              </a:ext>
            </a:extLst>
          </p:cNvPr>
          <p:cNvSpPr/>
          <p:nvPr/>
        </p:nvSpPr>
        <p:spPr>
          <a:xfrm>
            <a:off x="2749685" y="2469126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C1707A7-6B06-4103-A510-699E8A0B7443}"/>
              </a:ext>
            </a:extLst>
          </p:cNvPr>
          <p:cNvSpPr/>
          <p:nvPr/>
        </p:nvSpPr>
        <p:spPr>
          <a:xfrm>
            <a:off x="2749685" y="1754998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496444" y="64076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상세 문제 기술서</a:t>
            </a:r>
            <a:endParaRPr lang="ko-KR" altLang="en-US" sz="3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F6DE390-D8FE-4594-85C2-0B607454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0" y="4153014"/>
            <a:ext cx="2250131" cy="22501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E097E7-2588-4E51-A940-88781E74F7B3}"/>
              </a:ext>
            </a:extLst>
          </p:cNvPr>
          <p:cNvSpPr txBox="1"/>
          <p:nvPr/>
        </p:nvSpPr>
        <p:spPr>
          <a:xfrm>
            <a:off x="1545054" y="12267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선수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11B626-38A2-4099-84AF-DD36C6F0E6C9}"/>
              </a:ext>
            </a:extLst>
          </p:cNvPr>
          <p:cNvSpPr txBox="1"/>
          <p:nvPr/>
        </p:nvSpPr>
        <p:spPr>
          <a:xfrm>
            <a:off x="2749685" y="1844483"/>
            <a:ext cx="832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선수 정보로는 개인 정보</a:t>
            </a:r>
            <a:r>
              <a:rPr lang="en-US" altLang="ko-KR" dirty="0"/>
              <a:t>, </a:t>
            </a:r>
            <a:r>
              <a:rPr lang="ko-KR" altLang="en-US" dirty="0"/>
              <a:t>연락처 정보</a:t>
            </a:r>
            <a:r>
              <a:rPr lang="en-US" altLang="ko-KR" dirty="0"/>
              <a:t>, </a:t>
            </a:r>
            <a:r>
              <a:rPr lang="ko-KR" altLang="en-US" dirty="0"/>
              <a:t>계좌 정보</a:t>
            </a:r>
            <a:r>
              <a:rPr lang="en-US" altLang="ko-KR" dirty="0"/>
              <a:t>, </a:t>
            </a:r>
            <a:r>
              <a:rPr lang="ko-KR" altLang="en-US" dirty="0"/>
              <a:t>프로필 사진 등이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AE2A51-D462-45F6-8897-A08028058765}"/>
              </a:ext>
            </a:extLst>
          </p:cNvPr>
          <p:cNvSpPr txBox="1"/>
          <p:nvPr/>
        </p:nvSpPr>
        <p:spPr>
          <a:xfrm>
            <a:off x="2749685" y="2562163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선수 정보는 본인의 의사에 의해 관계자에게 신청하여 변경이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80F23D-EE72-434E-99E9-2AAF20734E7A}"/>
              </a:ext>
            </a:extLst>
          </p:cNvPr>
          <p:cNvSpPr txBox="1"/>
          <p:nvPr/>
        </p:nvSpPr>
        <p:spPr>
          <a:xfrm>
            <a:off x="2749685" y="3289949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부정행위가 적발되거나</a:t>
            </a:r>
            <a:r>
              <a:rPr lang="en-US" altLang="ko-KR" dirty="0"/>
              <a:t>, </a:t>
            </a:r>
            <a:r>
              <a:rPr lang="ko-KR" altLang="en-US" dirty="0"/>
              <a:t>본인의 의사로 선수의 정보가 삭제 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말풍선: 모서리가 둥근 사각형 31">
            <a:extLst>
              <a:ext uri="{FF2B5EF4-FFF2-40B4-BE49-F238E27FC236}">
                <a16:creationId xmlns:a16="http://schemas.microsoft.com/office/drawing/2014/main" id="{AAA96FDB-D3CD-4714-9F88-B13EA8FE31A4}"/>
              </a:ext>
            </a:extLst>
          </p:cNvPr>
          <p:cNvSpPr/>
          <p:nvPr/>
        </p:nvSpPr>
        <p:spPr>
          <a:xfrm>
            <a:off x="3025302" y="3897382"/>
            <a:ext cx="8048017" cy="584775"/>
          </a:xfrm>
          <a:prstGeom prst="wedgeRoundRectCallout">
            <a:avLst>
              <a:gd name="adj1" fmla="val -44377"/>
              <a:gd name="adj2" fmla="val 137357"/>
              <a:gd name="adj3" fmla="val 166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22D43B-EB3E-4C6B-AD1C-14406F31FDD9}"/>
              </a:ext>
            </a:extLst>
          </p:cNvPr>
          <p:cNvSpPr txBox="1"/>
          <p:nvPr/>
        </p:nvSpPr>
        <p:spPr>
          <a:xfrm>
            <a:off x="3025302" y="4005103"/>
            <a:ext cx="77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개인의 권한에 따라 조회가능 한 범위가 달라집니다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51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F3863A3-A2DC-4539-B67B-4F884668D9E8}"/>
              </a:ext>
            </a:extLst>
          </p:cNvPr>
          <p:cNvSpPr/>
          <p:nvPr/>
        </p:nvSpPr>
        <p:spPr>
          <a:xfrm>
            <a:off x="2749685" y="3183253"/>
            <a:ext cx="8323634" cy="817769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AC4DA44-5C84-474B-97DF-A22726DA66F8}"/>
              </a:ext>
            </a:extLst>
          </p:cNvPr>
          <p:cNvSpPr/>
          <p:nvPr/>
        </p:nvSpPr>
        <p:spPr>
          <a:xfrm>
            <a:off x="2749685" y="2469126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C1707A7-6B06-4103-A510-699E8A0B7443}"/>
              </a:ext>
            </a:extLst>
          </p:cNvPr>
          <p:cNvSpPr/>
          <p:nvPr/>
        </p:nvSpPr>
        <p:spPr>
          <a:xfrm>
            <a:off x="2749685" y="1754998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496444" y="64076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상세 문제 기술서</a:t>
            </a:r>
            <a:endParaRPr lang="ko-KR" altLang="en-US" sz="3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F6DE390-D8FE-4594-85C2-0B607454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0" y="4153014"/>
            <a:ext cx="2250131" cy="22501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E097E7-2588-4E51-A940-88781E74F7B3}"/>
              </a:ext>
            </a:extLst>
          </p:cNvPr>
          <p:cNvSpPr txBox="1"/>
          <p:nvPr/>
        </p:nvSpPr>
        <p:spPr>
          <a:xfrm>
            <a:off x="1545054" y="12267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그룹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11B626-38A2-4099-84AF-DD36C6F0E6C9}"/>
              </a:ext>
            </a:extLst>
          </p:cNvPr>
          <p:cNvSpPr txBox="1"/>
          <p:nvPr/>
        </p:nvSpPr>
        <p:spPr>
          <a:xfrm>
            <a:off x="2749685" y="1844483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선정은 추첨을 통해서 이루어집니다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AE2A51-D462-45F6-8897-A08028058765}"/>
              </a:ext>
            </a:extLst>
          </p:cNvPr>
          <p:cNvSpPr txBox="1"/>
          <p:nvPr/>
        </p:nvSpPr>
        <p:spPr>
          <a:xfrm>
            <a:off x="2749685" y="2562163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참가 인원 수에 따라 유동적으로 그룹 인원 수를 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80F23D-EE72-434E-99E9-2AAF20734E7A}"/>
              </a:ext>
            </a:extLst>
          </p:cNvPr>
          <p:cNvSpPr txBox="1"/>
          <p:nvPr/>
        </p:nvSpPr>
        <p:spPr>
          <a:xfrm>
            <a:off x="2749685" y="3289949"/>
            <a:ext cx="8122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그룹에 속한 선수의 출전 여부에 따라 그룹 정보의 수정</a:t>
            </a:r>
            <a:r>
              <a:rPr lang="en-US" altLang="ko-KR" dirty="0"/>
              <a:t>, </a:t>
            </a:r>
            <a:r>
              <a:rPr lang="ko-KR" altLang="en-US" dirty="0"/>
              <a:t>해체가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대회 관계자 및 선수는 그룹의 조회가 가능해야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말풍선: 모서리가 둥근 사각형 31">
            <a:extLst>
              <a:ext uri="{FF2B5EF4-FFF2-40B4-BE49-F238E27FC236}">
                <a16:creationId xmlns:a16="http://schemas.microsoft.com/office/drawing/2014/main" id="{AAA96FDB-D3CD-4714-9F88-B13EA8FE31A4}"/>
              </a:ext>
            </a:extLst>
          </p:cNvPr>
          <p:cNvSpPr/>
          <p:nvPr/>
        </p:nvSpPr>
        <p:spPr>
          <a:xfrm>
            <a:off x="3025302" y="4153014"/>
            <a:ext cx="8048017" cy="584775"/>
          </a:xfrm>
          <a:prstGeom prst="wedgeRoundRectCallout">
            <a:avLst>
              <a:gd name="adj1" fmla="val -44377"/>
              <a:gd name="adj2" fmla="val 137357"/>
              <a:gd name="adj3" fmla="val 166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22D43B-EB3E-4C6B-AD1C-14406F31FDD9}"/>
              </a:ext>
            </a:extLst>
          </p:cNvPr>
          <p:cNvSpPr txBox="1"/>
          <p:nvPr/>
        </p:nvSpPr>
        <p:spPr>
          <a:xfrm>
            <a:off x="3025302" y="4260735"/>
            <a:ext cx="77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출전 단체가 같은 선수들은 같은 그룹에 배정되지 않도록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93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AC4DA44-5C84-474B-97DF-A22726DA66F8}"/>
              </a:ext>
            </a:extLst>
          </p:cNvPr>
          <p:cNvSpPr/>
          <p:nvPr/>
        </p:nvSpPr>
        <p:spPr>
          <a:xfrm>
            <a:off x="2749685" y="2994685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C1707A7-6B06-4103-A510-699E8A0B7443}"/>
              </a:ext>
            </a:extLst>
          </p:cNvPr>
          <p:cNvSpPr/>
          <p:nvPr/>
        </p:nvSpPr>
        <p:spPr>
          <a:xfrm>
            <a:off x="2749685" y="2091989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496444" y="64076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상세 문제 기술서</a:t>
            </a:r>
            <a:endParaRPr lang="ko-KR" altLang="en-US" sz="3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F6DE390-D8FE-4594-85C2-0B607454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0" y="4153014"/>
            <a:ext cx="2250131" cy="22501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E097E7-2588-4E51-A940-88781E74F7B3}"/>
              </a:ext>
            </a:extLst>
          </p:cNvPr>
          <p:cNvSpPr txBox="1"/>
          <p:nvPr/>
        </p:nvSpPr>
        <p:spPr>
          <a:xfrm>
            <a:off x="1545054" y="122678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점수 기록자 관리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11B626-38A2-4099-84AF-DD36C6F0E6C9}"/>
              </a:ext>
            </a:extLst>
          </p:cNvPr>
          <p:cNvSpPr txBox="1"/>
          <p:nvPr/>
        </p:nvSpPr>
        <p:spPr>
          <a:xfrm>
            <a:off x="2749685" y="2181474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점수 기록자 정보로는 개인 정보</a:t>
            </a:r>
            <a:r>
              <a:rPr lang="en-US" altLang="ko-KR" dirty="0"/>
              <a:t>, </a:t>
            </a:r>
            <a:r>
              <a:rPr lang="ko-KR" altLang="en-US" dirty="0"/>
              <a:t>연락처 정보</a:t>
            </a:r>
            <a:r>
              <a:rPr lang="en-US" altLang="ko-KR" dirty="0"/>
              <a:t> </a:t>
            </a:r>
            <a:r>
              <a:rPr lang="ko-KR" altLang="en-US" dirty="0"/>
              <a:t>등이 필요합니다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AE2A51-D462-45F6-8897-A08028058765}"/>
              </a:ext>
            </a:extLst>
          </p:cNvPr>
          <p:cNvSpPr txBox="1"/>
          <p:nvPr/>
        </p:nvSpPr>
        <p:spPr>
          <a:xfrm>
            <a:off x="2749685" y="3087722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본인 의사나 대회 관계자에 의해 점수 기록자의 정보가 수정 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말풍선: 모서리가 둥근 사각형 31">
            <a:extLst>
              <a:ext uri="{FF2B5EF4-FFF2-40B4-BE49-F238E27FC236}">
                <a16:creationId xmlns:a16="http://schemas.microsoft.com/office/drawing/2014/main" id="{AAA96FDB-D3CD-4714-9F88-B13EA8FE31A4}"/>
              </a:ext>
            </a:extLst>
          </p:cNvPr>
          <p:cNvSpPr/>
          <p:nvPr/>
        </p:nvSpPr>
        <p:spPr>
          <a:xfrm>
            <a:off x="3025302" y="3897382"/>
            <a:ext cx="8048017" cy="584775"/>
          </a:xfrm>
          <a:prstGeom prst="wedgeRoundRectCallout">
            <a:avLst>
              <a:gd name="adj1" fmla="val -44377"/>
              <a:gd name="adj2" fmla="val 137357"/>
              <a:gd name="adj3" fmla="val 166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B8F66C-B69E-4BEF-9AA3-C4FFB7418891}"/>
              </a:ext>
            </a:extLst>
          </p:cNvPr>
          <p:cNvSpPr txBox="1"/>
          <p:nvPr/>
        </p:nvSpPr>
        <p:spPr>
          <a:xfrm>
            <a:off x="3025302" y="4001652"/>
            <a:ext cx="790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 사정에 의해 점수 기록자의 권한을 부여하거나 박탈 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09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F3863A3-A2DC-4539-B67B-4F884668D9E8}"/>
              </a:ext>
            </a:extLst>
          </p:cNvPr>
          <p:cNvSpPr/>
          <p:nvPr/>
        </p:nvSpPr>
        <p:spPr>
          <a:xfrm>
            <a:off x="2749685" y="3183254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AC4DA44-5C84-474B-97DF-A22726DA66F8}"/>
              </a:ext>
            </a:extLst>
          </p:cNvPr>
          <p:cNvSpPr/>
          <p:nvPr/>
        </p:nvSpPr>
        <p:spPr>
          <a:xfrm>
            <a:off x="2749685" y="2469126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C1707A7-6B06-4103-A510-699E8A0B7443}"/>
              </a:ext>
            </a:extLst>
          </p:cNvPr>
          <p:cNvSpPr/>
          <p:nvPr/>
        </p:nvSpPr>
        <p:spPr>
          <a:xfrm>
            <a:off x="2749685" y="1754998"/>
            <a:ext cx="8323634" cy="54830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496444" y="64076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상세 문제 기술서</a:t>
            </a:r>
            <a:endParaRPr lang="ko-KR" altLang="en-US" sz="3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F6DE390-D8FE-4594-85C2-0B607454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0" y="4153014"/>
            <a:ext cx="2250131" cy="22501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E097E7-2588-4E51-A940-88781E74F7B3}"/>
              </a:ext>
            </a:extLst>
          </p:cNvPr>
          <p:cNvSpPr txBox="1"/>
          <p:nvPr/>
        </p:nvSpPr>
        <p:spPr>
          <a:xfrm>
            <a:off x="1545054" y="12267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심판 관리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11B626-38A2-4099-84AF-DD36C6F0E6C9}"/>
              </a:ext>
            </a:extLst>
          </p:cNvPr>
          <p:cNvSpPr txBox="1"/>
          <p:nvPr/>
        </p:nvSpPr>
        <p:spPr>
          <a:xfrm>
            <a:off x="2749685" y="1844483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심판 정보로는 개인 정보</a:t>
            </a:r>
            <a:r>
              <a:rPr lang="en-US" altLang="ko-KR" dirty="0"/>
              <a:t>, </a:t>
            </a:r>
            <a:r>
              <a:rPr lang="ko-KR" altLang="en-US" dirty="0"/>
              <a:t>연락처 정보</a:t>
            </a:r>
            <a:r>
              <a:rPr lang="en-US" altLang="ko-KR" dirty="0"/>
              <a:t> </a:t>
            </a:r>
            <a:r>
              <a:rPr lang="ko-KR" altLang="en-US" dirty="0"/>
              <a:t>등이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AE2A51-D462-45F6-8897-A08028058765}"/>
              </a:ext>
            </a:extLst>
          </p:cNvPr>
          <p:cNvSpPr txBox="1"/>
          <p:nvPr/>
        </p:nvSpPr>
        <p:spPr>
          <a:xfrm>
            <a:off x="2749685" y="2562163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심판은 배정된 경기장 외의 이벤트는 채점하지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80F23D-EE72-434E-99E9-2AAF20734E7A}"/>
              </a:ext>
            </a:extLst>
          </p:cNvPr>
          <p:cNvSpPr txBox="1"/>
          <p:nvPr/>
        </p:nvSpPr>
        <p:spPr>
          <a:xfrm>
            <a:off x="2749685" y="3289949"/>
            <a:ext cx="81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심판이 채점한 점수는 점수 기록자가 기록합니다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32" name="말풍선: 모서리가 둥근 사각형 31">
            <a:extLst>
              <a:ext uri="{FF2B5EF4-FFF2-40B4-BE49-F238E27FC236}">
                <a16:creationId xmlns:a16="http://schemas.microsoft.com/office/drawing/2014/main" id="{AAA96FDB-D3CD-4714-9F88-B13EA8FE31A4}"/>
              </a:ext>
            </a:extLst>
          </p:cNvPr>
          <p:cNvSpPr/>
          <p:nvPr/>
        </p:nvSpPr>
        <p:spPr>
          <a:xfrm>
            <a:off x="3025302" y="3897382"/>
            <a:ext cx="8048017" cy="780638"/>
          </a:xfrm>
          <a:prstGeom prst="wedgeRoundRectCallout">
            <a:avLst>
              <a:gd name="adj1" fmla="val -49212"/>
              <a:gd name="adj2" fmla="val 94989"/>
              <a:gd name="adj3" fmla="val 166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22D43B-EB3E-4C6B-AD1C-14406F31FDD9}"/>
              </a:ext>
            </a:extLst>
          </p:cNvPr>
          <p:cNvSpPr txBox="1"/>
          <p:nvPr/>
        </p:nvSpPr>
        <p:spPr>
          <a:xfrm>
            <a:off x="3025302" y="4005103"/>
            <a:ext cx="778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심판의 정보는 본인 의사나 대회 관계자에 의해 조회</a:t>
            </a:r>
            <a:r>
              <a:rPr lang="en-US" altLang="ko-KR" dirty="0"/>
              <a:t>, </a:t>
            </a:r>
            <a:r>
              <a:rPr lang="ko-KR" altLang="en-US" dirty="0"/>
              <a:t>수정 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개인 사정에 따라 심판의 권한을 부여하거나 박탈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92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693</Words>
  <Application>Microsoft Office PowerPoint</Application>
  <PresentationFormat>와이드스크린</PresentationFormat>
  <Paragraphs>101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 ExtraBold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정 학수</cp:lastModifiedBy>
  <cp:revision>28</cp:revision>
  <dcterms:created xsi:type="dcterms:W3CDTF">2015-10-03T07:28:21Z</dcterms:created>
  <dcterms:modified xsi:type="dcterms:W3CDTF">2018-06-16T13:56:28Z</dcterms:modified>
</cp:coreProperties>
</file>