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80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9989-41BF-4317-B656-16D00CA842F1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8897-9DF7-436A-AAC0-C003AA05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94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963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" y="1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30175" y="6627600"/>
            <a:ext cx="11988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6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hhj87\AppData\Roaming\PolarisOffice\ETemp\20440_22922120\poclip1\08\clipimg1003.p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" y="1333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33350" y="6381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28587" y="11430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128587" y="16478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133350" y="21526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133350" y="26574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128587" y="31623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28587" y="36671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8587" y="417195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128587" y="467677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3824" y="5181600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3824" y="5686425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/>
          <p:cNvSpPr/>
          <p:nvPr/>
        </p:nvSpPr>
        <p:spPr>
          <a:xfrm>
            <a:off x="123824" y="6187918"/>
            <a:ext cx="11934825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5EBD6F-968C-4600-AB21-01E49222C273}"/>
              </a:ext>
            </a:extLst>
          </p:cNvPr>
          <p:cNvGrpSpPr/>
          <p:nvPr/>
        </p:nvGrpSpPr>
        <p:grpSpPr>
          <a:xfrm>
            <a:off x="3065469" y="2148514"/>
            <a:ext cx="6302517" cy="2862322"/>
            <a:chOff x="2054594" y="2115146"/>
            <a:chExt cx="6341324" cy="354654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16221B-DFB3-4DDA-8E93-DEECAC15A70D}"/>
                </a:ext>
              </a:extLst>
            </p:cNvPr>
            <p:cNvSpPr/>
            <p:nvPr/>
          </p:nvSpPr>
          <p:spPr>
            <a:xfrm>
              <a:off x="2102285" y="2181225"/>
              <a:ext cx="6234319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C38EEB-C7B6-45B3-85EE-D83DF053E7BE}"/>
                </a:ext>
              </a:extLst>
            </p:cNvPr>
            <p:cNvSpPr/>
            <p:nvPr/>
          </p:nvSpPr>
          <p:spPr>
            <a:xfrm>
              <a:off x="2102285" y="3015574"/>
              <a:ext cx="5067000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9167EF-1687-40CB-90C6-C1B6E52B43BC}"/>
                </a:ext>
              </a:extLst>
            </p:cNvPr>
            <p:cNvSpPr/>
            <p:nvPr/>
          </p:nvSpPr>
          <p:spPr>
            <a:xfrm>
              <a:off x="2102285" y="3839094"/>
              <a:ext cx="4921085" cy="834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4594" y="2115146"/>
              <a:ext cx="6341324" cy="354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</a:t>
              </a:r>
              <a:r>
                <a:rPr lang="ko-KR" altLang="en-US" sz="6400" b="1" spc="-300" dirty="0">
                  <a:pattFill prst="openDmnd">
                    <a:fgClr>
                      <a:schemeClr val="bg1">
                        <a:lumMod val="50000"/>
                      </a:schemeClr>
                    </a:fgClr>
                    <a:bgClr>
                      <a:schemeClr val="tx1"/>
                    </a:bgClr>
                  </a:patt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프로젝트헌장</a:t>
              </a:r>
              <a:endParaRPr lang="en-US" altLang="ko-KR" sz="64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4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Project Charter</a:t>
              </a:r>
            </a:p>
            <a:p>
              <a:endParaRPr lang="en-US" altLang="ko-KR" sz="6600" b="1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2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341043" y="249635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823209" y="437439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823209" y="1022214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원가 계산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투입공수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방식에 의한 산출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_bora25" hidden="1">
            <a:extLst>
              <a:ext uri="{FF2B5EF4-FFF2-40B4-BE49-F238E27FC236}">
                <a16:creationId xmlns:a16="http://schemas.microsoft.com/office/drawing/2014/main" id="{6CAF1E12-5042-4A33-9539-0E521A957D3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1031"/>
              <a:gd name="T1" fmla="*/ 0 h 584"/>
              <a:gd name="T2" fmla="*/ 1031 w 1031"/>
              <a:gd name="T3" fmla="*/ 0 h 584"/>
              <a:gd name="T4" fmla="*/ 1031 w 1031"/>
              <a:gd name="T5" fmla="*/ 584 h 584"/>
              <a:gd name="T6" fmla="*/ 0 w 1031"/>
              <a:gd name="T7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1" h="584">
                <a:moveTo>
                  <a:pt x="0" y="0"/>
                </a:moveTo>
                <a:lnTo>
                  <a:pt x="1031" y="0"/>
                </a:lnTo>
                <a:lnTo>
                  <a:pt x="1031" y="584"/>
                </a:lnTo>
                <a:lnTo>
                  <a:pt x="0" y="58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bora6" hidden="1">
            <a:extLst>
              <a:ext uri="{FF2B5EF4-FFF2-40B4-BE49-F238E27FC236}">
                <a16:creationId xmlns:a16="http://schemas.microsoft.com/office/drawing/2014/main" id="{E55857CB-49F0-4F94-9862-224BA050B831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475038" y="2087563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0C4EDC-F1AC-46F6-96C2-B8BF246F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57165"/>
              </p:ext>
            </p:extLst>
          </p:nvPr>
        </p:nvGraphicFramePr>
        <p:xfrm>
          <a:off x="6237208" y="2256752"/>
          <a:ext cx="5327874" cy="2696192"/>
        </p:xfrm>
        <a:graphic>
          <a:graphicData uri="http://schemas.openxmlformats.org/drawingml/2006/table">
            <a:tbl>
              <a:tblPr/>
              <a:tblGrid>
                <a:gridCol w="938622">
                  <a:extLst>
                    <a:ext uri="{9D8B030D-6E8A-4147-A177-3AD203B41FA5}">
                      <a16:colId xmlns:a16="http://schemas.microsoft.com/office/drawing/2014/main" val="1905075367"/>
                    </a:ext>
                  </a:extLst>
                </a:gridCol>
                <a:gridCol w="2279208">
                  <a:extLst>
                    <a:ext uri="{9D8B030D-6E8A-4147-A177-3AD203B41FA5}">
                      <a16:colId xmlns:a16="http://schemas.microsoft.com/office/drawing/2014/main" val="2705421824"/>
                    </a:ext>
                  </a:extLst>
                </a:gridCol>
                <a:gridCol w="531886">
                  <a:extLst>
                    <a:ext uri="{9D8B030D-6E8A-4147-A177-3AD203B41FA5}">
                      <a16:colId xmlns:a16="http://schemas.microsoft.com/office/drawing/2014/main" val="4042033661"/>
                    </a:ext>
                  </a:extLst>
                </a:gridCol>
                <a:gridCol w="1578158">
                  <a:extLst>
                    <a:ext uri="{9D8B030D-6E8A-4147-A177-3AD203B41FA5}">
                      <a16:colId xmlns:a16="http://schemas.microsoft.com/office/drawing/2014/main" val="2960074418"/>
                    </a:ext>
                  </a:extLst>
                </a:gridCol>
              </a:tblGrid>
              <a:tr h="31643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평균 임금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70762"/>
                  </a:ext>
                </a:extLst>
              </a:tr>
              <a:tr h="3300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초급기술자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\3,979,456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27,856,192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15810"/>
                  </a:ext>
                </a:extLst>
              </a:tr>
              <a:tr h="350712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 총계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27,856,192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59555"/>
                  </a:ext>
                </a:extLst>
              </a:tr>
              <a:tr h="350712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직접인건비의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33,427,430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627284"/>
                  </a:ext>
                </a:extLst>
              </a:tr>
              <a:tr h="350712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기술료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([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24,513,449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69275"/>
                  </a:ext>
                </a:extLst>
              </a:tr>
              <a:tr h="353596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직접경비 *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30,842,700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50401"/>
                  </a:ext>
                </a:extLst>
              </a:tr>
              <a:tr h="353596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([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기술료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25,739,121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99616"/>
                  </a:ext>
                </a:extLst>
              </a:tr>
              <a:tr h="290394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r>
                        <a:rPr lang="en-US" altLang="ko-KR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부가세 포함</a:t>
                      </a:r>
                      <a:r>
                        <a:rPr lang="en-US" altLang="ko-KR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142,378,892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257026"/>
                  </a:ext>
                </a:extLst>
              </a:tr>
            </a:tbl>
          </a:graphicData>
        </a:graphic>
      </p:graphicFrame>
      <p:sp>
        <p:nvSpPr>
          <p:cNvPr id="8" name="_bora17" hidden="1">
            <a:extLst>
              <a:ext uri="{FF2B5EF4-FFF2-40B4-BE49-F238E27FC236}">
                <a16:creationId xmlns:a16="http://schemas.microsoft.com/office/drawing/2014/main" id="{14556C39-D187-4AE7-ACC8-F10277400064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49688" y="165100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C6D84C-D391-47EF-9C9F-513DFDE1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3238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4FA74-38F5-493D-8201-9CB36CF93701}"/>
              </a:ext>
            </a:extLst>
          </p:cNvPr>
          <p:cNvSpPr txBox="1"/>
          <p:nvPr/>
        </p:nvSpPr>
        <p:spPr>
          <a:xfrm>
            <a:off x="6096000" y="1716427"/>
            <a:ext cx="47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♨제경비율 </a:t>
            </a:r>
            <a:r>
              <a:rPr lang="en-US" altLang="ko-KR" dirty="0"/>
              <a:t>120%, </a:t>
            </a:r>
            <a:r>
              <a:rPr lang="ko-KR" altLang="en-US" dirty="0"/>
              <a:t>기술료는 </a:t>
            </a:r>
            <a:r>
              <a:rPr lang="en-US" altLang="ko-KR" dirty="0"/>
              <a:t>40%</a:t>
            </a:r>
            <a:r>
              <a:rPr lang="ko-KR" altLang="en-US" dirty="0"/>
              <a:t>를 적용함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58E533-8260-45D4-8164-020243D0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54509"/>
              </p:ext>
            </p:extLst>
          </p:nvPr>
        </p:nvGraphicFramePr>
        <p:xfrm>
          <a:off x="1042011" y="1606989"/>
          <a:ext cx="4492632" cy="4699383"/>
        </p:xfrm>
        <a:graphic>
          <a:graphicData uri="http://schemas.openxmlformats.org/drawingml/2006/table">
            <a:tbl>
              <a:tblPr/>
              <a:tblGrid>
                <a:gridCol w="1651703">
                  <a:extLst>
                    <a:ext uri="{9D8B030D-6E8A-4147-A177-3AD203B41FA5}">
                      <a16:colId xmlns:a16="http://schemas.microsoft.com/office/drawing/2014/main" val="254833310"/>
                    </a:ext>
                  </a:extLst>
                </a:gridCol>
                <a:gridCol w="1651703">
                  <a:extLst>
                    <a:ext uri="{9D8B030D-6E8A-4147-A177-3AD203B41FA5}">
                      <a16:colId xmlns:a16="http://schemas.microsoft.com/office/drawing/2014/main" val="3507828039"/>
                    </a:ext>
                  </a:extLst>
                </a:gridCol>
                <a:gridCol w="1189226">
                  <a:extLst>
                    <a:ext uri="{9D8B030D-6E8A-4147-A177-3AD203B41FA5}">
                      <a16:colId xmlns:a16="http://schemas.microsoft.com/office/drawing/2014/main" val="2215561727"/>
                    </a:ext>
                  </a:extLst>
                </a:gridCol>
              </a:tblGrid>
              <a:tr h="27966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산출내역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09700"/>
                  </a:ext>
                </a:extLst>
              </a:tr>
              <a:tr h="100379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출장비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</a:t>
                      </a: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총 </a:t>
                      </a: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</a:t>
                      </a: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\325,600</a:t>
                      </a:r>
                      <a:endParaRPr lang="ko-KR" altLang="en-US" sz="160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\310,000</a:t>
                      </a:r>
                      <a:endParaRPr lang="ko-KR" altLang="en-US" sz="160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\367,400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1,003,000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927529"/>
                  </a:ext>
                </a:extLst>
              </a:tr>
              <a:tr h="4841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인쇄비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종이 </a:t>
                      </a:r>
                      <a:r>
                        <a:rPr lang="en-US" altLang="ko-KR" sz="110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\39,600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토너 </a:t>
                      </a:r>
                      <a:r>
                        <a:rPr lang="en-US" altLang="ko-KR" sz="110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\8,450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48,050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63357"/>
                  </a:ext>
                </a:extLst>
              </a:tr>
              <a:tr h="27966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현장운영비 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내외 숙박비 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533522"/>
                  </a:ext>
                </a:extLst>
              </a:tr>
              <a:tr h="231736"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도구사용료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\1,567,200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3,255,050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507594"/>
                  </a:ext>
                </a:extLst>
              </a:tr>
              <a:tr h="484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Windows10 </a:t>
                      </a: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\243,850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14407"/>
                  </a:ext>
                </a:extLst>
              </a:tr>
              <a:tr h="484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 Studio </a:t>
                      </a: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\650,000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44869"/>
                  </a:ext>
                </a:extLst>
              </a:tr>
              <a:tr h="231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Office 365 </a:t>
                      </a: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\34,000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37558"/>
                  </a:ext>
                </a:extLst>
              </a:tr>
              <a:tr h="231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</a:t>
                      </a: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구입비 </a:t>
                      </a:r>
                      <a:r>
                        <a:rPr lang="en-US" altLang="ko-KR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\760,000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04280"/>
                  </a:ext>
                </a:extLst>
              </a:tr>
              <a:tr h="39693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자료조사비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관련서적 구입비 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936115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6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66742"/>
                  </a:ext>
                </a:extLst>
              </a:tr>
            </a:tbl>
          </a:graphicData>
        </a:graphic>
      </p:graphicFrame>
      <p:sp>
        <p:nvSpPr>
          <p:cNvPr id="13" name="_bora18" hidden="1">
            <a:extLst>
              <a:ext uri="{FF2B5EF4-FFF2-40B4-BE49-F238E27FC236}">
                <a16:creationId xmlns:a16="http://schemas.microsoft.com/office/drawing/2014/main" id="{31DEFEEE-8739-4E74-8195-2A5C7763E8F2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49688" y="165100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shapeid_18">
            <a:extLst>
              <a:ext uri="{FF2B5EF4-FFF2-40B4-BE49-F238E27FC236}">
                <a16:creationId xmlns:a16="http://schemas.microsoft.com/office/drawing/2014/main" id="{B53B7A38-ECB1-46C6-A147-BBA758C1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4" y="10183071"/>
            <a:ext cx="6324600" cy="152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표2 1인당 직접경비 산정내역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9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341043" y="249635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823209" y="437439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823209" y="1022214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원가 계산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(FP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투입공수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방식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_bora25" hidden="1">
            <a:extLst>
              <a:ext uri="{FF2B5EF4-FFF2-40B4-BE49-F238E27FC236}">
                <a16:creationId xmlns:a16="http://schemas.microsoft.com/office/drawing/2014/main" id="{6CAF1E12-5042-4A33-9539-0E521A957D3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1031"/>
              <a:gd name="T1" fmla="*/ 0 h 584"/>
              <a:gd name="T2" fmla="*/ 1031 w 1031"/>
              <a:gd name="T3" fmla="*/ 0 h 584"/>
              <a:gd name="T4" fmla="*/ 1031 w 1031"/>
              <a:gd name="T5" fmla="*/ 584 h 584"/>
              <a:gd name="T6" fmla="*/ 0 w 1031"/>
              <a:gd name="T7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1" h="584">
                <a:moveTo>
                  <a:pt x="0" y="0"/>
                </a:moveTo>
                <a:lnTo>
                  <a:pt x="1031" y="0"/>
                </a:lnTo>
                <a:lnTo>
                  <a:pt x="1031" y="584"/>
                </a:lnTo>
                <a:lnTo>
                  <a:pt x="0" y="58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bora6" hidden="1">
            <a:extLst>
              <a:ext uri="{FF2B5EF4-FFF2-40B4-BE49-F238E27FC236}">
                <a16:creationId xmlns:a16="http://schemas.microsoft.com/office/drawing/2014/main" id="{E55857CB-49F0-4F94-9862-224BA050B831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475038" y="2087563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0C4EDC-F1AC-46F6-96C2-B8BF246F7101}"/>
              </a:ext>
            </a:extLst>
          </p:cNvPr>
          <p:cNvGraphicFramePr>
            <a:graphicFrameLocks noGrp="1"/>
          </p:cNvGraphicFramePr>
          <p:nvPr/>
        </p:nvGraphicFramePr>
        <p:xfrm>
          <a:off x="6237208" y="2256752"/>
          <a:ext cx="5327874" cy="2696192"/>
        </p:xfrm>
        <a:graphic>
          <a:graphicData uri="http://schemas.openxmlformats.org/drawingml/2006/table">
            <a:tbl>
              <a:tblPr/>
              <a:tblGrid>
                <a:gridCol w="938622">
                  <a:extLst>
                    <a:ext uri="{9D8B030D-6E8A-4147-A177-3AD203B41FA5}">
                      <a16:colId xmlns:a16="http://schemas.microsoft.com/office/drawing/2014/main" val="1905075367"/>
                    </a:ext>
                  </a:extLst>
                </a:gridCol>
                <a:gridCol w="2279208">
                  <a:extLst>
                    <a:ext uri="{9D8B030D-6E8A-4147-A177-3AD203B41FA5}">
                      <a16:colId xmlns:a16="http://schemas.microsoft.com/office/drawing/2014/main" val="2705421824"/>
                    </a:ext>
                  </a:extLst>
                </a:gridCol>
                <a:gridCol w="531886">
                  <a:extLst>
                    <a:ext uri="{9D8B030D-6E8A-4147-A177-3AD203B41FA5}">
                      <a16:colId xmlns:a16="http://schemas.microsoft.com/office/drawing/2014/main" val="4042033661"/>
                    </a:ext>
                  </a:extLst>
                </a:gridCol>
                <a:gridCol w="1578158">
                  <a:extLst>
                    <a:ext uri="{9D8B030D-6E8A-4147-A177-3AD203B41FA5}">
                      <a16:colId xmlns:a16="http://schemas.microsoft.com/office/drawing/2014/main" val="2960074418"/>
                    </a:ext>
                  </a:extLst>
                </a:gridCol>
              </a:tblGrid>
              <a:tr h="31643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평균 임금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70762"/>
                  </a:ext>
                </a:extLst>
              </a:tr>
              <a:tr h="3300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초급기술자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\3,979,456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27,856,192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15810"/>
                  </a:ext>
                </a:extLst>
              </a:tr>
              <a:tr h="350712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 총계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27,856,192</a:t>
                      </a:r>
                      <a:endParaRPr lang="ko-KR" altLang="en-US" sz="140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59555"/>
                  </a:ext>
                </a:extLst>
              </a:tr>
              <a:tr h="350712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직접인건비의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33,427,430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627284"/>
                  </a:ext>
                </a:extLst>
              </a:tr>
              <a:tr h="350712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기술료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([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24,513,449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69275"/>
                  </a:ext>
                </a:extLst>
              </a:tr>
              <a:tr h="353596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직접경비 *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30,842,700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50401"/>
                  </a:ext>
                </a:extLst>
              </a:tr>
              <a:tr h="353596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([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직접인건비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제경비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기술료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4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25,739,121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99616"/>
                  </a:ext>
                </a:extLst>
              </a:tr>
              <a:tr h="290394">
                <a:tc grid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r>
                        <a:rPr lang="en-US" altLang="ko-KR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부가세 포함</a:t>
                      </a:r>
                      <a:r>
                        <a:rPr lang="en-US" altLang="ko-KR" sz="12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142,378,892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257026"/>
                  </a:ext>
                </a:extLst>
              </a:tr>
            </a:tbl>
          </a:graphicData>
        </a:graphic>
      </p:graphicFrame>
      <p:sp>
        <p:nvSpPr>
          <p:cNvPr id="8" name="_bora17" hidden="1">
            <a:extLst>
              <a:ext uri="{FF2B5EF4-FFF2-40B4-BE49-F238E27FC236}">
                <a16:creationId xmlns:a16="http://schemas.microsoft.com/office/drawing/2014/main" id="{14556C39-D187-4AE7-ACC8-F10277400064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49688" y="165100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C6D84C-D391-47EF-9C9F-513DFDE1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3238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_bora18" hidden="1">
            <a:extLst>
              <a:ext uri="{FF2B5EF4-FFF2-40B4-BE49-F238E27FC236}">
                <a16:creationId xmlns:a16="http://schemas.microsoft.com/office/drawing/2014/main" id="{31DEFEEE-8739-4E74-8195-2A5C7763E8F2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49688" y="165100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shapeid_18">
            <a:extLst>
              <a:ext uri="{FF2B5EF4-FFF2-40B4-BE49-F238E27FC236}">
                <a16:creationId xmlns:a16="http://schemas.microsoft.com/office/drawing/2014/main" id="{B53B7A38-ECB1-46C6-A147-BBA758C1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4" y="10183071"/>
            <a:ext cx="6324600" cy="152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표2 1인당 직접경비 산정내역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7F820E6-FFC7-4ED2-8731-81BE28701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16043"/>
              </p:ext>
            </p:extLst>
          </p:nvPr>
        </p:nvGraphicFramePr>
        <p:xfrm>
          <a:off x="1039893" y="2256752"/>
          <a:ext cx="4914900" cy="2696193"/>
        </p:xfrm>
        <a:graphic>
          <a:graphicData uri="http://schemas.openxmlformats.org/drawingml/2006/table">
            <a:tbl>
              <a:tblPr/>
              <a:tblGrid>
                <a:gridCol w="1601867">
                  <a:extLst>
                    <a:ext uri="{9D8B030D-6E8A-4147-A177-3AD203B41FA5}">
                      <a16:colId xmlns:a16="http://schemas.microsoft.com/office/drawing/2014/main" val="3466616732"/>
                    </a:ext>
                  </a:extLst>
                </a:gridCol>
                <a:gridCol w="3313033">
                  <a:extLst>
                    <a:ext uri="{9D8B030D-6E8A-4147-A177-3AD203B41FA5}">
                      <a16:colId xmlns:a16="http://schemas.microsoft.com/office/drawing/2014/main" val="614827106"/>
                    </a:ext>
                  </a:extLst>
                </a:gridCol>
              </a:tblGrid>
              <a:tr h="48218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  록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 액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71829"/>
                  </a:ext>
                </a:extLst>
              </a:tr>
              <a:tr h="73800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개발 원가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en-US" altLang="ko-KR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114,380,985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1014"/>
                  </a:ext>
                </a:extLst>
              </a:tr>
              <a:tr h="73800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재비용 합계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\30,842,700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176223"/>
                  </a:ext>
                </a:extLst>
              </a:tr>
              <a:tr h="73800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합계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000" b="1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\145,223,685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298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0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698667" y="58249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789113" y="114758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개요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1C9C55-994B-456E-A9A7-75152498C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07339"/>
              </p:ext>
            </p:extLst>
          </p:nvPr>
        </p:nvGraphicFramePr>
        <p:xfrm>
          <a:off x="768379" y="1633125"/>
          <a:ext cx="11067268" cy="3545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5113">
                  <a:extLst>
                    <a:ext uri="{9D8B030D-6E8A-4147-A177-3AD203B41FA5}">
                      <a16:colId xmlns:a16="http://schemas.microsoft.com/office/drawing/2014/main" val="2082314153"/>
                    </a:ext>
                  </a:extLst>
                </a:gridCol>
                <a:gridCol w="2978696">
                  <a:extLst>
                    <a:ext uri="{9D8B030D-6E8A-4147-A177-3AD203B41FA5}">
                      <a16:colId xmlns:a16="http://schemas.microsoft.com/office/drawing/2014/main" val="1907216831"/>
                    </a:ext>
                  </a:extLst>
                </a:gridCol>
                <a:gridCol w="5533459">
                  <a:extLst>
                    <a:ext uri="{9D8B030D-6E8A-4147-A177-3AD203B41FA5}">
                      <a16:colId xmlns:a16="http://schemas.microsoft.com/office/drawing/2014/main" val="1478370088"/>
                    </a:ext>
                  </a:extLst>
                </a:gridCol>
              </a:tblGrid>
              <a:tr h="494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목적 및 사유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싱크로나이즈드</a:t>
                      </a:r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수영 경기 관리 시스템을 구축하여 경기 운영을 원활하게 한다</a:t>
                      </a:r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06452"/>
                  </a:ext>
                </a:extLst>
              </a:tr>
              <a:tr h="88802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성공 기준 </a:t>
                      </a:r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및 </a:t>
                      </a:r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결정권자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성공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주어진 예산 규모로 프로젝트 수행 기간인 </a:t>
                      </a:r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 내에 시스템을 개발 완료하여 고객에게 인도하여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0371"/>
                  </a:ext>
                </a:extLst>
              </a:tr>
              <a:tr h="4659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성공 결정권자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싱크로나이즈드</a:t>
                      </a:r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시스템을 인도받은 고객이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49309"/>
                  </a:ext>
                </a:extLst>
              </a:tr>
              <a:tr h="85147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범위 </a:t>
                      </a:r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및 </a:t>
                      </a:r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싱크로나이즈드</a:t>
                      </a:r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경기 관리 시스템의 구축 및 시스템을 운영 할 수 있는 환경 조성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01217"/>
                  </a:ext>
                </a:extLst>
              </a:tr>
              <a:tr h="8454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역할에 맞는 권한 부여</a:t>
                      </a:r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 친화적 인터페이스</a:t>
                      </a:r>
                      <a:endParaRPr lang="en-US" altLang="ko-KR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대회 관계자 및 대회 관련 정보를 통합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5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461738" y="454855"/>
            <a:ext cx="169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80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80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698667" y="582496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789113" y="114758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및 예산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4BBFD4-DC2C-4BC9-B6B9-5393F6577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78705"/>
              </p:ext>
            </p:extLst>
          </p:nvPr>
        </p:nvGraphicFramePr>
        <p:xfrm>
          <a:off x="2084830" y="1614901"/>
          <a:ext cx="8878445" cy="2921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6853">
                  <a:extLst>
                    <a:ext uri="{9D8B030D-6E8A-4147-A177-3AD203B41FA5}">
                      <a16:colId xmlns:a16="http://schemas.microsoft.com/office/drawing/2014/main" val="779795265"/>
                    </a:ext>
                  </a:extLst>
                </a:gridCol>
                <a:gridCol w="3880796">
                  <a:extLst>
                    <a:ext uri="{9D8B030D-6E8A-4147-A177-3AD203B41FA5}">
                      <a16:colId xmlns:a16="http://schemas.microsoft.com/office/drawing/2014/main" val="895420289"/>
                    </a:ext>
                  </a:extLst>
                </a:gridCol>
                <a:gridCol w="1940398">
                  <a:extLst>
                    <a:ext uri="{9D8B030D-6E8A-4147-A177-3AD203B41FA5}">
                      <a16:colId xmlns:a16="http://schemas.microsoft.com/office/drawing/2014/main" val="1852762545"/>
                    </a:ext>
                  </a:extLst>
                </a:gridCol>
                <a:gridCol w="1940398">
                  <a:extLst>
                    <a:ext uri="{9D8B030D-6E8A-4147-A177-3AD203B41FA5}">
                      <a16:colId xmlns:a16="http://schemas.microsoft.com/office/drawing/2014/main" val="3374321257"/>
                    </a:ext>
                  </a:extLst>
                </a:gridCol>
              </a:tblGrid>
              <a:tr h="43095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Milestone</a:t>
                      </a:r>
                      <a:endParaRPr lang="en-US" sz="1400" b="1" kern="0" spc="0" dirty="0">
                        <a:solidFill>
                          <a:srgbClr val="FFFFFF"/>
                        </a:solidFill>
                        <a:effectLst/>
                        <a:latin typeface="함초롬돋움" panose="020B0604000101010101" pitchFamily="50" charset="-127"/>
                        <a:ea typeface="THE명품고딕M" panose="02020603020101020101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Milestone</a:t>
                      </a:r>
                      <a:endParaRPr lang="en-US" sz="14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목표 시작 날짜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목표 종료 날짜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55282154"/>
                  </a:ext>
                </a:extLst>
              </a:tr>
              <a:tr h="420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가간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2018-03-23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2018-06-20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53787133"/>
                  </a:ext>
                </a:extLst>
              </a:tr>
              <a:tr h="425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계획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2018-03-23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2018-04-11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68240680"/>
                  </a:ext>
                </a:extLst>
              </a:tr>
              <a:tr h="405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7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형상관리 계획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15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2018-04-12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15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2018-04-14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71070002"/>
                  </a:ext>
                </a:extLst>
              </a:tr>
              <a:tr h="399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7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정의 기간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2018-04-15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2018-05-05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3575405"/>
                  </a:ext>
                </a:extLst>
              </a:tr>
              <a:tr h="420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명세 기간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2018-05-06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2018-05-26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50887104"/>
                  </a:ext>
                </a:extLst>
              </a:tr>
              <a:tr h="420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설계 기간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2018-05-27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5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2018-06-20</a:t>
                      </a:r>
                      <a:endParaRPr lang="en-US" sz="1400" b="0" kern="0" spc="15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983477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78168F-5B46-4CE5-8B78-A0D358F37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53447"/>
              </p:ext>
            </p:extLst>
          </p:nvPr>
        </p:nvGraphicFramePr>
        <p:xfrm>
          <a:off x="2084829" y="4607169"/>
          <a:ext cx="8878445" cy="984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5571">
                  <a:extLst>
                    <a:ext uri="{9D8B030D-6E8A-4147-A177-3AD203B41FA5}">
                      <a16:colId xmlns:a16="http://schemas.microsoft.com/office/drawing/2014/main" val="3839125580"/>
                    </a:ext>
                  </a:extLst>
                </a:gridCol>
                <a:gridCol w="7762874">
                  <a:extLst>
                    <a:ext uri="{9D8B030D-6E8A-4147-A177-3AD203B41FA5}">
                      <a16:colId xmlns:a16="http://schemas.microsoft.com/office/drawing/2014/main" val="2422981263"/>
                    </a:ext>
                  </a:extLst>
                </a:gridCol>
              </a:tblGrid>
              <a:tr h="5823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프로젝트 예산규모</a:t>
                      </a:r>
                      <a:endParaRPr lang="ko-KR" altLang="en-US" sz="1400" b="1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총 예산 </a:t>
                      </a:r>
                      <a:r>
                        <a:rPr lang="en-US" altLang="ko-KR" sz="1200" kern="0" spc="0" dirty="0">
                          <a:effectLst/>
                        </a:rPr>
                        <a:t>:  142,378,892(</a:t>
                      </a:r>
                      <a:r>
                        <a:rPr lang="ko-KR" altLang="en-US" sz="1200" kern="0" spc="0" dirty="0" err="1">
                          <a:effectLst/>
                        </a:rPr>
                        <a:t>일억사천이백삼십칠만팔천팔백구십이</a:t>
                      </a:r>
                      <a:r>
                        <a:rPr lang="en-US" altLang="ko-KR" sz="1200" kern="0" spc="0" dirty="0">
                          <a:effectLst/>
                        </a:rPr>
                        <a:t>)</a:t>
                      </a:r>
                      <a:r>
                        <a:rPr lang="ko-KR" altLang="en-US" sz="1200" kern="0" spc="0" dirty="0">
                          <a:effectLst/>
                        </a:rPr>
                        <a:t>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95399245"/>
                  </a:ext>
                </a:extLst>
              </a:tr>
              <a:tr h="401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indent="0" algn="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-110" dirty="0">
                          <a:effectLst/>
                        </a:rPr>
                        <a:t>* 개발 구축비용</a:t>
                      </a:r>
                      <a:r>
                        <a:rPr lang="en-US" altLang="ko-KR" sz="850" kern="0" spc="-110" dirty="0">
                          <a:effectLst/>
                        </a:rPr>
                        <a:t>, </a:t>
                      </a:r>
                      <a:r>
                        <a:rPr lang="ko-KR" altLang="en-US" sz="850" kern="0" spc="-110" dirty="0">
                          <a:effectLst/>
                        </a:rPr>
                        <a:t>유지보수비용 </a:t>
                      </a:r>
                      <a:r>
                        <a:rPr lang="en-US" altLang="ko-KR" sz="850" kern="0" spc="-110" dirty="0">
                          <a:effectLst/>
                        </a:rPr>
                        <a:t>: SW</a:t>
                      </a:r>
                      <a:r>
                        <a:rPr lang="ko-KR" altLang="en-US" sz="850" kern="0" spc="-110" dirty="0">
                          <a:effectLst/>
                        </a:rPr>
                        <a:t>사업 대가산정 가이드</a:t>
                      </a:r>
                      <a:r>
                        <a:rPr lang="en-US" altLang="ko-KR" sz="850" kern="0" spc="-110" dirty="0">
                          <a:effectLst/>
                        </a:rPr>
                        <a:t>(2016</a:t>
                      </a:r>
                      <a:r>
                        <a:rPr lang="ko-KR" altLang="en-US" sz="850" kern="0" spc="-110" dirty="0">
                          <a:effectLst/>
                        </a:rPr>
                        <a:t>년 개정판</a:t>
                      </a:r>
                      <a:r>
                        <a:rPr lang="en-US" altLang="ko-KR" sz="850" kern="0" spc="-110" dirty="0">
                          <a:effectLst/>
                        </a:rPr>
                        <a:t>)</a:t>
                      </a:r>
                      <a:r>
                        <a:rPr lang="ko-KR" altLang="en-US" sz="850" kern="0" spc="-110" dirty="0">
                          <a:effectLst/>
                        </a:rPr>
                        <a:t>을 참고하여 </a:t>
                      </a:r>
                      <a:r>
                        <a:rPr lang="ko-KR" altLang="en-US" sz="850" kern="0" spc="-110" dirty="0" err="1">
                          <a:effectLst/>
                        </a:rPr>
                        <a:t>예산산청</a:t>
                      </a:r>
                      <a:endParaRPr lang="ko-KR" altLang="en-US" sz="850" i="1" kern="0" spc="-11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1513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0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268307" y="0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697395" y="270417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681081" y="837548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이해 관계자 및 종료 승인 조건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E60583-C4B6-45B3-A35A-C5E472C56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4760"/>
              </p:ext>
            </p:extLst>
          </p:nvPr>
        </p:nvGraphicFramePr>
        <p:xfrm>
          <a:off x="415638" y="1189796"/>
          <a:ext cx="11128662" cy="2494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74717">
                  <a:extLst>
                    <a:ext uri="{9D8B030D-6E8A-4147-A177-3AD203B41FA5}">
                      <a16:colId xmlns:a16="http://schemas.microsoft.com/office/drawing/2014/main" val="2334073353"/>
                    </a:ext>
                  </a:extLst>
                </a:gridCol>
                <a:gridCol w="8853945">
                  <a:extLst>
                    <a:ext uri="{9D8B030D-6E8A-4147-A177-3AD203B41FA5}">
                      <a16:colId xmlns:a16="http://schemas.microsoft.com/office/drawing/2014/main" val="536336657"/>
                    </a:ext>
                  </a:extLst>
                </a:gridCol>
              </a:tblGrid>
              <a:tr h="3762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프로젝트 관리자 </a:t>
                      </a:r>
                      <a:endParaRPr lang="ko-KR" altLang="en-US" sz="1800" b="1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959" marR="10959" marT="3030" marB="30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599"/>
                  </a:ext>
                </a:extLst>
              </a:tr>
              <a:tr h="1247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책임</a:t>
                      </a:r>
                      <a:endParaRPr lang="ko-KR" altLang="en-US" sz="16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⋅관리자는 프로젝트 소요 자원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세부 일정을 계획하여 프로젝트 관리 계획서에 기록하고 이를 바탕으로 프로젝트를 수행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⋅프로젝트 관리 계획서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요구사항 명세서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설계 문서에 대하여 고객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프로젝트 관리자가 서명하고 공식화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⋅요구사항 변경 최소화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⋅내용의 기밀 및 보안 유지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⋅고객과 신속하고 원활한 소통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/>
                </a:tc>
                <a:extLst>
                  <a:ext uri="{0D108BD9-81ED-4DB2-BD59-A6C34878D82A}">
                    <a16:rowId xmlns:a16="http://schemas.microsoft.com/office/drawing/2014/main" val="133944637"/>
                  </a:ext>
                </a:extLst>
              </a:tr>
              <a:tr h="8359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권한</a:t>
                      </a:r>
                      <a:endParaRPr lang="ko-KR" altLang="en-US" sz="16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⋅관리자는 프로젝트 인원 선발 및 교체 권한을 갖는다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⋅관리자는 허용된 예산 범위 내에서 프로젝트의 예산 계획을 작성한다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⋅고객으로부터 프로젝트 진행의 권한의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위임받는다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⋅프로젝트 수행 시 각종 계획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평가의 최종 승인 권한을 가진다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/>
                </a:tc>
                <a:extLst>
                  <a:ext uri="{0D108BD9-81ED-4DB2-BD59-A6C34878D82A}">
                    <a16:rowId xmlns:a16="http://schemas.microsoft.com/office/drawing/2014/main" val="183168506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33E25C9-789A-44C4-A4D4-D710C7E8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87945"/>
              </p:ext>
            </p:extLst>
          </p:nvPr>
        </p:nvGraphicFramePr>
        <p:xfrm>
          <a:off x="415638" y="3667008"/>
          <a:ext cx="11128662" cy="29593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74717">
                  <a:extLst>
                    <a:ext uri="{9D8B030D-6E8A-4147-A177-3AD203B41FA5}">
                      <a16:colId xmlns:a16="http://schemas.microsoft.com/office/drawing/2014/main" val="2334073353"/>
                    </a:ext>
                  </a:extLst>
                </a:gridCol>
                <a:gridCol w="8853945">
                  <a:extLst>
                    <a:ext uri="{9D8B030D-6E8A-4147-A177-3AD203B41FA5}">
                      <a16:colId xmlns:a16="http://schemas.microsoft.com/office/drawing/2014/main" val="536336657"/>
                    </a:ext>
                  </a:extLst>
                </a:gridCol>
              </a:tblGrid>
              <a:tr h="37220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</a:rPr>
                        <a:t>고객 대표</a:t>
                      </a:r>
                    </a:p>
                  </a:txBody>
                  <a:tcPr marL="10959" marR="10959" marT="3030" marB="30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599"/>
                  </a:ext>
                </a:extLst>
              </a:tr>
              <a:tr h="1237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책임</a:t>
                      </a:r>
                      <a:endParaRPr lang="ko-KR" altLang="en-US" sz="16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⋅고객은 프로젝트 관리자에게 요구사항을 명확하게 제시한다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⋅고객은 회의에 참여하여 프로젝트 관리 계획서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요구사항 명세서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 설계 문서에 대한 검토와 피드백을 수행한다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⋅프로젝트 수행 시 작성되는 산출물이 공식화 된 후 고객의 요구사항에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 변경이 발생할 경우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변경에 필요한 비용은 고객이 부담한다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⋅계약 시 명시되어 있는 금액을 정해진 기간 내에 지급한다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/>
                </a:tc>
                <a:extLst>
                  <a:ext uri="{0D108BD9-81ED-4DB2-BD59-A6C34878D82A}">
                    <a16:rowId xmlns:a16="http://schemas.microsoft.com/office/drawing/2014/main" val="133944637"/>
                  </a:ext>
                </a:extLst>
              </a:tr>
              <a:tr h="1237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권한</a:t>
                      </a:r>
                      <a:endParaRPr lang="ko-KR" altLang="en-US" sz="16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⋅소프트웨어를 포함한 프로젝트의 산출물은 고객이 소유권을 갖는다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⋅고객은 프로젝트의 지연이 발생할 경우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지연 정도에 따라 프로젝트 관리    자에게 페널티를 부과할 수 있다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- 0~1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주 미만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예산의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0.5%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- 1~1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예산의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1%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- 1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주 초과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 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초과한 주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 × 1%</a:t>
                      </a:r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endParaRPr lang="ko-KR" altLang="en-US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10959" marR="10959" marT="3030" marB="3030" anchor="ctr"/>
                </a:tc>
                <a:extLst>
                  <a:ext uri="{0D108BD9-81ED-4DB2-BD59-A6C34878D82A}">
                    <a16:rowId xmlns:a16="http://schemas.microsoft.com/office/drawing/2014/main" val="183168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6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341043" y="249635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823209" y="437439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790582" y="928312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이해 관계자 및 종료 승인 조건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C49A2F-0D4D-4529-ACBB-4DC2138AD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45520"/>
              </p:ext>
            </p:extLst>
          </p:nvPr>
        </p:nvGraphicFramePr>
        <p:xfrm>
          <a:off x="1603877" y="2763982"/>
          <a:ext cx="9138218" cy="1622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8211">
                  <a:extLst>
                    <a:ext uri="{9D8B030D-6E8A-4147-A177-3AD203B41FA5}">
                      <a16:colId xmlns:a16="http://schemas.microsoft.com/office/drawing/2014/main" val="3839125580"/>
                    </a:ext>
                  </a:extLst>
                </a:gridCol>
                <a:gridCol w="7990007">
                  <a:extLst>
                    <a:ext uri="{9D8B030D-6E8A-4147-A177-3AD203B41FA5}">
                      <a16:colId xmlns:a16="http://schemas.microsoft.com/office/drawing/2014/main" val="2422981263"/>
                    </a:ext>
                  </a:extLst>
                </a:gridCol>
              </a:tblGrid>
              <a:tr h="1622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종료 승인 조건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⋅감리의 검수를 통과한다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⋅고객의 인수 시험을 통과한다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⋅고객에게 소프트웨어를 전달하고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소프트웨어 설치를 수행한다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⋅계약 시 납품하기로 한 산출물들을 고객에게 전달한다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39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40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341043" y="249635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823209" y="437439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823209" y="1022214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A17E7A7-E96E-4A24-9A99-406709E6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32904"/>
              </p:ext>
            </p:extLst>
          </p:nvPr>
        </p:nvGraphicFramePr>
        <p:xfrm>
          <a:off x="1932709" y="2157849"/>
          <a:ext cx="8461158" cy="32388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532">
                  <a:extLst>
                    <a:ext uri="{9D8B030D-6E8A-4147-A177-3AD203B41FA5}">
                      <a16:colId xmlns:a16="http://schemas.microsoft.com/office/drawing/2014/main" val="1061196901"/>
                    </a:ext>
                  </a:extLst>
                </a:gridCol>
                <a:gridCol w="1243733">
                  <a:extLst>
                    <a:ext uri="{9D8B030D-6E8A-4147-A177-3AD203B41FA5}">
                      <a16:colId xmlns:a16="http://schemas.microsoft.com/office/drawing/2014/main" val="2696910034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2102890597"/>
                    </a:ext>
                  </a:extLst>
                </a:gridCol>
                <a:gridCol w="1292727">
                  <a:extLst>
                    <a:ext uri="{9D8B030D-6E8A-4147-A177-3AD203B41FA5}">
                      <a16:colId xmlns:a16="http://schemas.microsoft.com/office/drawing/2014/main" val="615091037"/>
                    </a:ext>
                  </a:extLst>
                </a:gridCol>
                <a:gridCol w="1243733">
                  <a:extLst>
                    <a:ext uri="{9D8B030D-6E8A-4147-A177-3AD203B41FA5}">
                      <a16:colId xmlns:a16="http://schemas.microsoft.com/office/drawing/2014/main" val="3194050471"/>
                    </a:ext>
                  </a:extLst>
                </a:gridCol>
                <a:gridCol w="1292727">
                  <a:extLst>
                    <a:ext uri="{9D8B030D-6E8A-4147-A177-3AD203B41FA5}">
                      <a16:colId xmlns:a16="http://schemas.microsoft.com/office/drawing/2014/main" val="2312065668"/>
                    </a:ext>
                  </a:extLst>
                </a:gridCol>
              </a:tblGrid>
              <a:tr h="951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  <a:endParaRPr lang="ko-KR" altLang="en-US" sz="15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운영체제</a:t>
                      </a:r>
                      <a:endParaRPr lang="ko-KR" altLang="en-US" sz="1500" b="1" kern="0" spc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데이터베이스</a:t>
                      </a:r>
                      <a:endParaRPr lang="ko-KR" altLang="en-US" sz="1500" b="1" kern="0" spc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사용언어</a:t>
                      </a:r>
                      <a:endParaRPr lang="ko-KR" altLang="en-US" sz="15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하드웨어</a:t>
                      </a:r>
                      <a:endParaRPr lang="ko-KR" altLang="en-US" sz="1500" b="1" kern="0" spc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소프트웨어 서버</a:t>
                      </a:r>
                      <a:endParaRPr lang="ko-KR" altLang="en-US" sz="1500" b="1" kern="0" spc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0732595"/>
                  </a:ext>
                </a:extLst>
              </a:tr>
              <a:tr h="886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개발자 환경</a:t>
                      </a:r>
                      <a:endParaRPr lang="ko-KR" altLang="en-US" sz="15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Windows 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MySQL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C#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노트북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아파치 서버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94847373"/>
                  </a:ext>
                </a:extLst>
              </a:tr>
              <a:tr h="1400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싱크로나이즈드</a:t>
                      </a:r>
                      <a:endParaRPr lang="en-US" altLang="ko-KR" sz="1500" kern="0" spc="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운영 환경</a:t>
                      </a:r>
                      <a:endParaRPr lang="ko-KR" altLang="en-US" sz="1500" b="1" kern="0" spc="0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LINUX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MySQL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C#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서버 컴퓨터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아파치 서버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79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6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341043" y="249635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823209" y="437439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823209" y="1022214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활동</a:t>
            </a:r>
          </a:p>
        </p:txBody>
      </p:sp>
      <p:sp>
        <p:nvSpPr>
          <p:cNvPr id="2" name="_bora25" hidden="1">
            <a:extLst>
              <a:ext uri="{FF2B5EF4-FFF2-40B4-BE49-F238E27FC236}">
                <a16:creationId xmlns:a16="http://schemas.microsoft.com/office/drawing/2014/main" id="{6CAF1E12-5042-4A33-9539-0E521A957D3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1031"/>
              <a:gd name="T1" fmla="*/ 0 h 584"/>
              <a:gd name="T2" fmla="*/ 1031 w 1031"/>
              <a:gd name="T3" fmla="*/ 0 h 584"/>
              <a:gd name="T4" fmla="*/ 1031 w 1031"/>
              <a:gd name="T5" fmla="*/ 584 h 584"/>
              <a:gd name="T6" fmla="*/ 0 w 1031"/>
              <a:gd name="T7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1" h="584">
                <a:moveTo>
                  <a:pt x="0" y="0"/>
                </a:moveTo>
                <a:lnTo>
                  <a:pt x="1031" y="0"/>
                </a:lnTo>
                <a:lnTo>
                  <a:pt x="1031" y="584"/>
                </a:lnTo>
                <a:lnTo>
                  <a:pt x="0" y="58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5" name="shapeid_25" descr="C:\Users\hhj87\AppData\Roaming\PolarisOffice\ETemp\20440_22922120\poclip1\08\clipimg1003.png">
            <a:extLst>
              <a:ext uri="{FF2B5EF4-FFF2-40B4-BE49-F238E27FC236}">
                <a16:creationId xmlns:a16="http://schemas.microsoft.com/office/drawing/2014/main" id="{A0897B40-7E52-4088-BA33-0A2A822C9988}"/>
              </a:ext>
            </a:extLst>
          </p:cNvPr>
          <p:cNvPicPr preferRelativeResize="0">
            <a:picLocks noChangeArrowheads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74" y="1545434"/>
            <a:ext cx="9892144" cy="4875127"/>
          </a:xfrm>
          <a:custGeom>
            <a:avLst/>
            <a:gdLst>
              <a:gd name="T0" fmla="*/ 0 w 1031"/>
              <a:gd name="T1" fmla="*/ 0 h 584"/>
              <a:gd name="T2" fmla="*/ 1031 w 1031"/>
              <a:gd name="T3" fmla="*/ 0 h 584"/>
              <a:gd name="T4" fmla="*/ 1031 w 1031"/>
              <a:gd name="T5" fmla="*/ 584 h 584"/>
              <a:gd name="T6" fmla="*/ 0 w 1031"/>
              <a:gd name="T7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1" h="584">
                <a:moveTo>
                  <a:pt x="0" y="0"/>
                </a:moveTo>
                <a:lnTo>
                  <a:pt x="1031" y="0"/>
                </a:lnTo>
                <a:lnTo>
                  <a:pt x="1031" y="584"/>
                </a:lnTo>
                <a:lnTo>
                  <a:pt x="0" y="58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26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341043" y="249635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823209" y="437439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823209" y="1022214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자원할당 및 보정계수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(FP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방식에 의한 산출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_bora25" hidden="1">
            <a:extLst>
              <a:ext uri="{FF2B5EF4-FFF2-40B4-BE49-F238E27FC236}">
                <a16:creationId xmlns:a16="http://schemas.microsoft.com/office/drawing/2014/main" id="{6CAF1E12-5042-4A33-9539-0E521A957D3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1031"/>
              <a:gd name="T1" fmla="*/ 0 h 584"/>
              <a:gd name="T2" fmla="*/ 1031 w 1031"/>
              <a:gd name="T3" fmla="*/ 0 h 584"/>
              <a:gd name="T4" fmla="*/ 1031 w 1031"/>
              <a:gd name="T5" fmla="*/ 584 h 584"/>
              <a:gd name="T6" fmla="*/ 0 w 1031"/>
              <a:gd name="T7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1" h="584">
                <a:moveTo>
                  <a:pt x="0" y="0"/>
                </a:moveTo>
                <a:lnTo>
                  <a:pt x="1031" y="0"/>
                </a:lnTo>
                <a:lnTo>
                  <a:pt x="1031" y="584"/>
                </a:lnTo>
                <a:lnTo>
                  <a:pt x="0" y="58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B3DC1-073D-4CBC-AC5D-E007DF564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14325"/>
              </p:ext>
            </p:extLst>
          </p:nvPr>
        </p:nvGraphicFramePr>
        <p:xfrm>
          <a:off x="5881254" y="2026227"/>
          <a:ext cx="5537022" cy="3647209"/>
        </p:xfrm>
        <a:graphic>
          <a:graphicData uri="http://schemas.openxmlformats.org/drawingml/2006/table">
            <a:tbl>
              <a:tblPr/>
              <a:tblGrid>
                <a:gridCol w="1630321">
                  <a:extLst>
                    <a:ext uri="{9D8B030D-6E8A-4147-A177-3AD203B41FA5}">
                      <a16:colId xmlns:a16="http://schemas.microsoft.com/office/drawing/2014/main" val="420642351"/>
                    </a:ext>
                  </a:extLst>
                </a:gridCol>
                <a:gridCol w="2311690">
                  <a:extLst>
                    <a:ext uri="{9D8B030D-6E8A-4147-A177-3AD203B41FA5}">
                      <a16:colId xmlns:a16="http://schemas.microsoft.com/office/drawing/2014/main" val="3435002995"/>
                    </a:ext>
                  </a:extLst>
                </a:gridCol>
                <a:gridCol w="1595011">
                  <a:extLst>
                    <a:ext uri="{9D8B030D-6E8A-4147-A177-3AD203B41FA5}">
                      <a16:colId xmlns:a16="http://schemas.microsoft.com/office/drawing/2014/main" val="4203105188"/>
                    </a:ext>
                  </a:extLst>
                </a:gridCol>
              </a:tblGrid>
              <a:tr h="52602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적용기준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보정계수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23736"/>
                  </a:ext>
                </a:extLst>
              </a:tr>
              <a:tr h="91004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 보정계수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0.108 * log e(433.9) + 0.2229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0.8787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552334"/>
                  </a:ext>
                </a:extLst>
              </a:tr>
              <a:tr h="62850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보정계수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업무처리용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33720"/>
                  </a:ext>
                </a:extLst>
              </a:tr>
              <a:tr h="52231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 보정계수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, c#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29681"/>
                  </a:ext>
                </a:extLst>
              </a:tr>
              <a:tr h="106031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및 특성 보정계수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0.025 * 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총영향도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(1+1+0+1)+ 1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1.075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77508"/>
                  </a:ext>
                </a:extLst>
              </a:tr>
            </a:tbl>
          </a:graphicData>
        </a:graphic>
      </p:graphicFrame>
      <p:sp>
        <p:nvSpPr>
          <p:cNvPr id="7" name="_bora6" hidden="1">
            <a:extLst>
              <a:ext uri="{FF2B5EF4-FFF2-40B4-BE49-F238E27FC236}">
                <a16:creationId xmlns:a16="http://schemas.microsoft.com/office/drawing/2014/main" id="{E55857CB-49F0-4F94-9862-224BA050B831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475038" y="2087563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8665E4-BE6F-49F3-A25B-088B950EB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4" y="2026227"/>
            <a:ext cx="5431960" cy="38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02AD25D-1330-4E1A-96B3-2E7686F195F2}"/>
              </a:ext>
            </a:extLst>
          </p:cNvPr>
          <p:cNvSpPr txBox="1"/>
          <p:nvPr/>
        </p:nvSpPr>
        <p:spPr>
          <a:xfrm>
            <a:off x="341043" y="249635"/>
            <a:ext cx="159166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7900" spc="-300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900" b="1" dirty="0">
              <a:pattFill prst="openDmnd">
                <a:fgClr>
                  <a:schemeClr val="bg1">
                    <a:lumMod val="50000"/>
                  </a:schemeClr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AEA8-FF56-41F9-AB72-3D601C38060D}"/>
              </a:ext>
            </a:extLst>
          </p:cNvPr>
          <p:cNvSpPr txBox="1"/>
          <p:nvPr/>
        </p:nvSpPr>
        <p:spPr>
          <a:xfrm flipH="1">
            <a:off x="1823209" y="437439"/>
            <a:ext cx="341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97E7-2588-4E51-A940-88781E74F7B3}"/>
              </a:ext>
            </a:extLst>
          </p:cNvPr>
          <p:cNvSpPr txBox="1"/>
          <p:nvPr/>
        </p:nvSpPr>
        <p:spPr>
          <a:xfrm>
            <a:off x="1823209" y="1022214"/>
            <a:ext cx="516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원가 계산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(FP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방식에 의한 산출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_bora25" hidden="1">
            <a:extLst>
              <a:ext uri="{FF2B5EF4-FFF2-40B4-BE49-F238E27FC236}">
                <a16:creationId xmlns:a16="http://schemas.microsoft.com/office/drawing/2014/main" id="{6CAF1E12-5042-4A33-9539-0E521A957D30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1031"/>
              <a:gd name="T1" fmla="*/ 0 h 584"/>
              <a:gd name="T2" fmla="*/ 1031 w 1031"/>
              <a:gd name="T3" fmla="*/ 0 h 584"/>
              <a:gd name="T4" fmla="*/ 1031 w 1031"/>
              <a:gd name="T5" fmla="*/ 584 h 584"/>
              <a:gd name="T6" fmla="*/ 0 w 1031"/>
              <a:gd name="T7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1" h="584">
                <a:moveTo>
                  <a:pt x="0" y="0"/>
                </a:moveTo>
                <a:lnTo>
                  <a:pt x="1031" y="0"/>
                </a:lnTo>
                <a:lnTo>
                  <a:pt x="1031" y="584"/>
                </a:lnTo>
                <a:lnTo>
                  <a:pt x="0" y="58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bora6" hidden="1">
            <a:extLst>
              <a:ext uri="{FF2B5EF4-FFF2-40B4-BE49-F238E27FC236}">
                <a16:creationId xmlns:a16="http://schemas.microsoft.com/office/drawing/2014/main" id="{E55857CB-49F0-4F94-9862-224BA050B831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475038" y="2087563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25A7284-A9E9-4DB8-B660-7A1C792FC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82749"/>
              </p:ext>
            </p:extLst>
          </p:nvPr>
        </p:nvGraphicFramePr>
        <p:xfrm>
          <a:off x="2182090" y="1974274"/>
          <a:ext cx="8177645" cy="3019938"/>
        </p:xfrm>
        <a:graphic>
          <a:graphicData uri="http://schemas.openxmlformats.org/drawingml/2006/table">
            <a:tbl>
              <a:tblPr/>
              <a:tblGrid>
                <a:gridCol w="948143">
                  <a:extLst>
                    <a:ext uri="{9D8B030D-6E8A-4147-A177-3AD203B41FA5}">
                      <a16:colId xmlns:a16="http://schemas.microsoft.com/office/drawing/2014/main" val="2182514630"/>
                    </a:ext>
                  </a:extLst>
                </a:gridCol>
                <a:gridCol w="1106782">
                  <a:extLst>
                    <a:ext uri="{9D8B030D-6E8A-4147-A177-3AD203B41FA5}">
                      <a16:colId xmlns:a16="http://schemas.microsoft.com/office/drawing/2014/main" val="735898372"/>
                    </a:ext>
                  </a:extLst>
                </a:gridCol>
                <a:gridCol w="860339">
                  <a:extLst>
                    <a:ext uri="{9D8B030D-6E8A-4147-A177-3AD203B41FA5}">
                      <a16:colId xmlns:a16="http://schemas.microsoft.com/office/drawing/2014/main" val="2114337161"/>
                    </a:ext>
                  </a:extLst>
                </a:gridCol>
                <a:gridCol w="1274275">
                  <a:extLst>
                    <a:ext uri="{9D8B030D-6E8A-4147-A177-3AD203B41FA5}">
                      <a16:colId xmlns:a16="http://schemas.microsoft.com/office/drawing/2014/main" val="2538081877"/>
                    </a:ext>
                  </a:extLst>
                </a:gridCol>
                <a:gridCol w="1274275">
                  <a:extLst>
                    <a:ext uri="{9D8B030D-6E8A-4147-A177-3AD203B41FA5}">
                      <a16:colId xmlns:a16="http://schemas.microsoft.com/office/drawing/2014/main" val="1600953814"/>
                    </a:ext>
                  </a:extLst>
                </a:gridCol>
                <a:gridCol w="833776">
                  <a:extLst>
                    <a:ext uri="{9D8B030D-6E8A-4147-A177-3AD203B41FA5}">
                      <a16:colId xmlns:a16="http://schemas.microsoft.com/office/drawing/2014/main" val="921331074"/>
                    </a:ext>
                  </a:extLst>
                </a:gridCol>
                <a:gridCol w="833776">
                  <a:extLst>
                    <a:ext uri="{9D8B030D-6E8A-4147-A177-3AD203B41FA5}">
                      <a16:colId xmlns:a16="http://schemas.microsoft.com/office/drawing/2014/main" val="3630407934"/>
                    </a:ext>
                  </a:extLst>
                </a:gridCol>
                <a:gridCol w="1046279">
                  <a:extLst>
                    <a:ext uri="{9D8B030D-6E8A-4147-A177-3AD203B41FA5}">
                      <a16:colId xmlns:a16="http://schemas.microsoft.com/office/drawing/2014/main" val="1324550222"/>
                    </a:ext>
                  </a:extLst>
                </a:gridCol>
              </a:tblGrid>
              <a:tr h="253084"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분석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단가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기능점수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보정 계수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단가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01066"/>
                  </a:ext>
                </a:extLst>
              </a:tr>
              <a:tr h="546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  <a:endParaRPr lang="ko-KR" altLang="en-US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및 특성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25499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98,648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433.9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0.8787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40,432,167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362721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124,609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51,072,621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41719"/>
                  </a:ext>
                </a:extLst>
              </a:tr>
              <a:tr h="27958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166,145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245490"/>
                  </a:ext>
                </a:extLst>
              </a:tr>
              <a:tr h="27958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129,801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5297"/>
                  </a:ext>
                </a:extLst>
              </a:tr>
              <a:tr h="28097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519,203</a:t>
                      </a:r>
                      <a:r>
                        <a:rPr lang="ko-KR" alt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91,504,788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87526"/>
                  </a:ext>
                </a:extLst>
              </a:tr>
              <a:tr h="253916">
                <a:tc gridSpan="7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</a:t>
                      </a:r>
                      <a:r>
                        <a:rPr lang="en-US" altLang="ko-KR" sz="10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(25%)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FC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22,876,197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023829"/>
                  </a:ext>
                </a:extLst>
              </a:tr>
              <a:tr h="253916">
                <a:tc gridSpan="7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개발 원가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</a:pPr>
                      <a:r>
                        <a:rPr lang="en-US" altLang="ko-KR" sz="1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114,380,985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4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2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830</Words>
  <Application>Microsoft Office PowerPoint</Application>
  <PresentationFormat>와이드스크린</PresentationFormat>
  <Paragraphs>273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THE명품고딕M</vt:lpstr>
      <vt:lpstr>나눔고딕 ExtraBold</vt:lpstr>
      <vt:lpstr>나눔바른고딕</vt:lpstr>
      <vt:lpstr>나눔스퀘어 ExtraBold</vt:lpstr>
      <vt:lpstr>맑은 고딕</vt:lpstr>
      <vt:lpstr>함초롬돋움</vt:lpstr>
      <vt:lpstr>함초롬바탕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park dawoon</cp:lastModifiedBy>
  <cp:revision>39</cp:revision>
  <dcterms:created xsi:type="dcterms:W3CDTF">2015-10-03T07:28:21Z</dcterms:created>
  <dcterms:modified xsi:type="dcterms:W3CDTF">2018-06-16T19:44:09Z</dcterms:modified>
</cp:coreProperties>
</file>