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81" r:id="rId3"/>
    <p:sldId id="283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48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09989-41BF-4317-B656-16D00CA842F1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8897-9DF7-436A-AAC0-C003AA05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94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963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" y="1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30175" y="6627600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65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" y="1333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33350" y="6381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28587" y="11430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128587" y="16478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133350" y="21526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133350" y="26574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128587" y="31623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28587" y="36671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28587" y="41719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128587" y="46767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23824" y="51816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23824" y="56864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/>
          <p:cNvSpPr/>
          <p:nvPr/>
        </p:nvSpPr>
        <p:spPr>
          <a:xfrm>
            <a:off x="123824" y="6187918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5EBD6F-968C-4600-AB21-01E49222C273}"/>
              </a:ext>
            </a:extLst>
          </p:cNvPr>
          <p:cNvGrpSpPr/>
          <p:nvPr/>
        </p:nvGrpSpPr>
        <p:grpSpPr>
          <a:xfrm>
            <a:off x="1594574" y="1545631"/>
            <a:ext cx="6341324" cy="2585323"/>
            <a:chOff x="2048782" y="2149318"/>
            <a:chExt cx="6341324" cy="25853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16221B-DFB3-4DDA-8E93-DEECAC15A70D}"/>
                </a:ext>
              </a:extLst>
            </p:cNvPr>
            <p:cNvSpPr/>
            <p:nvPr/>
          </p:nvSpPr>
          <p:spPr>
            <a:xfrm>
              <a:off x="2102285" y="2181225"/>
              <a:ext cx="6234319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C38EEB-C7B6-45B3-85EE-D83DF053E7BE}"/>
                </a:ext>
              </a:extLst>
            </p:cNvPr>
            <p:cNvSpPr/>
            <p:nvPr/>
          </p:nvSpPr>
          <p:spPr>
            <a:xfrm>
              <a:off x="2102285" y="3015574"/>
              <a:ext cx="5067000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9167EF-1687-40CB-90C6-C1B6E52B43BC}"/>
                </a:ext>
              </a:extLst>
            </p:cNvPr>
            <p:cNvSpPr/>
            <p:nvPr/>
          </p:nvSpPr>
          <p:spPr>
            <a:xfrm>
              <a:off x="2102285" y="3839094"/>
              <a:ext cx="4921085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8782" y="2149318"/>
              <a:ext cx="634132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b="1" spc="-300" dirty="0" err="1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싱크로나이즈드</a:t>
              </a:r>
              <a:r>
                <a:rPr lang="ko-KR" altLang="en-US" sz="54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수영 </a:t>
              </a:r>
              <a:endParaRPr lang="en-US" altLang="ko-KR" sz="54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54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경기 관리 시스템 </a:t>
              </a:r>
              <a:endParaRPr lang="en-US" altLang="ko-KR" sz="54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5400" b="1" spc="-300" dirty="0">
                  <a:pattFill prst="openDmnd">
                    <a:fgClr>
                      <a:schemeClr val="bg1">
                        <a:lumMod val="75000"/>
                      </a:schemeClr>
                    </a:fgClr>
                    <a:bgClr>
                      <a:schemeClr val="tx1">
                        <a:lumMod val="50000"/>
                        <a:lumOff val="50000"/>
                      </a:schemeClr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종료보고서 발표</a:t>
              </a:r>
              <a:endParaRPr lang="en-US" altLang="ko-KR" sz="5400" b="1" spc="-300" dirty="0">
                <a:pattFill prst="openDmnd">
                  <a:fgClr>
                    <a:schemeClr val="bg1">
                      <a:lumMod val="75000"/>
                    </a:schemeClr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A8E0FF-6D9E-4809-B392-FE18210E5948}"/>
              </a:ext>
            </a:extLst>
          </p:cNvPr>
          <p:cNvGrpSpPr/>
          <p:nvPr/>
        </p:nvGrpSpPr>
        <p:grpSpPr>
          <a:xfrm>
            <a:off x="9406647" y="4047913"/>
            <a:ext cx="2108171" cy="2392417"/>
            <a:chOff x="8035047" y="4086204"/>
            <a:chExt cx="2108171" cy="239241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A34863-539F-44B6-A595-21BC6B178DF1}"/>
                </a:ext>
              </a:extLst>
            </p:cNvPr>
            <p:cNvSpPr/>
            <p:nvPr/>
          </p:nvSpPr>
          <p:spPr>
            <a:xfrm>
              <a:off x="8035047" y="4086204"/>
              <a:ext cx="2108171" cy="2392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E3A7AA-B1A4-4452-B7DC-CE03ABA05B75}"/>
                </a:ext>
              </a:extLst>
            </p:cNvPr>
            <p:cNvSpPr txBox="1"/>
            <p:nvPr/>
          </p:nvSpPr>
          <p:spPr>
            <a:xfrm>
              <a:off x="8103140" y="4128250"/>
              <a:ext cx="1986575" cy="2308324"/>
            </a:xfrm>
            <a:prstGeom prst="rect">
              <a:avLst/>
            </a:prstGeom>
            <a:pattFill prst="openDmnd">
              <a:fgClr>
                <a:schemeClr val="bg1">
                  <a:lumMod val="50000"/>
                </a:schemeClr>
              </a:fgClr>
              <a:bgClr>
                <a:schemeClr val="tx1"/>
              </a:bgClr>
            </a:patt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r>
                <a:rPr lang="ko-KR" altLang="en-US" dirty="0">
                  <a:solidFill>
                    <a:schemeClr val="bg1"/>
                  </a:solidFill>
                </a:rPr>
                <a:t>분반 </a:t>
              </a:r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r>
                <a:rPr lang="ko-KR" altLang="en-US" dirty="0">
                  <a:solidFill>
                    <a:schemeClr val="bg1"/>
                  </a:solidFill>
                </a:rPr>
                <a:t>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20131228 </a:t>
              </a:r>
              <a:r>
                <a:rPr lang="ko-KR" altLang="en-US" dirty="0">
                  <a:solidFill>
                    <a:schemeClr val="bg1"/>
                  </a:solidFill>
                </a:rPr>
                <a:t>정학수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20131295 </a:t>
              </a:r>
              <a:r>
                <a:rPr lang="ko-KR" altLang="en-US" dirty="0" err="1">
                  <a:solidFill>
                    <a:schemeClr val="bg1"/>
                  </a:solidFill>
                </a:rPr>
                <a:t>천예찬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20140623 </a:t>
              </a:r>
              <a:r>
                <a:rPr lang="ko-KR" altLang="en-US" dirty="0" err="1">
                  <a:solidFill>
                    <a:schemeClr val="bg1"/>
                  </a:solidFill>
                </a:rPr>
                <a:t>부형돈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20140855 </a:t>
              </a:r>
              <a:r>
                <a:rPr lang="ko-KR" altLang="en-US" dirty="0" err="1">
                  <a:solidFill>
                    <a:schemeClr val="bg1"/>
                  </a:solidFill>
                </a:rPr>
                <a:t>윤형웅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20160461 </a:t>
              </a:r>
              <a:r>
                <a:rPr lang="ko-KR" altLang="en-US" dirty="0" err="1">
                  <a:solidFill>
                    <a:schemeClr val="bg1"/>
                  </a:solidFill>
                </a:rPr>
                <a:t>박다운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20160522 </a:t>
              </a:r>
              <a:r>
                <a:rPr lang="ko-KR" altLang="en-US" dirty="0" err="1">
                  <a:solidFill>
                    <a:schemeClr val="bg1"/>
                  </a:solidFill>
                </a:rPr>
                <a:t>박장훈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20160949 </a:t>
              </a:r>
              <a:r>
                <a:rPr lang="ko-KR" altLang="en-US" dirty="0">
                  <a:solidFill>
                    <a:schemeClr val="bg1"/>
                  </a:solidFill>
                </a:rPr>
                <a:t>이준규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및 변수 식별 과정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625E1D-03D0-488A-9CEF-89BDAAA759A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7458938" y="1850573"/>
            <a:ext cx="1463936" cy="93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E208A4-16AA-4C1A-83E5-57E957D569EE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7458938" y="2783311"/>
            <a:ext cx="1463936" cy="12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BBF9429-B288-4B50-BA99-EBFC1023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00" y="4266320"/>
            <a:ext cx="2100981" cy="2153747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E1CDA5-8D59-446E-BDC3-DB4162693C5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96000" y="5343194"/>
            <a:ext cx="806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AB6DC0-CA1F-4D95-A0CA-E7898E39A6B7}"/>
              </a:ext>
            </a:extLst>
          </p:cNvPr>
          <p:cNvSpPr txBox="1"/>
          <p:nvPr/>
        </p:nvSpPr>
        <p:spPr>
          <a:xfrm>
            <a:off x="769667" y="4947171"/>
            <a:ext cx="560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이벤트 정보</a:t>
            </a:r>
            <a:r>
              <a:rPr lang="en-US" altLang="ko-KR" dirty="0"/>
              <a:t>(</a:t>
            </a:r>
            <a:r>
              <a:rPr lang="ko-KR" altLang="en-US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이벤트 이름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이벤트 날짜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이벤트 시간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미트 코드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양식에 맞춰서 입력한 후 확인버튼을 누른다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0212C00-915E-43EA-A637-DB516C19DEFA}"/>
              </a:ext>
            </a:extLst>
          </p:cNvPr>
          <p:cNvCxnSpPr>
            <a:stCxn id="2" idx="3"/>
            <a:endCxn id="34" idx="1"/>
          </p:cNvCxnSpPr>
          <p:nvPr/>
        </p:nvCxnSpPr>
        <p:spPr>
          <a:xfrm flipV="1">
            <a:off x="7458938" y="2783310"/>
            <a:ext cx="29278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53D0630-83B5-4344-82FE-956C55BCF779}"/>
              </a:ext>
            </a:extLst>
          </p:cNvPr>
          <p:cNvGrpSpPr/>
          <p:nvPr/>
        </p:nvGrpSpPr>
        <p:grpSpPr>
          <a:xfrm>
            <a:off x="3237201" y="790106"/>
            <a:ext cx="8954799" cy="4275946"/>
            <a:chOff x="2891001" y="869237"/>
            <a:chExt cx="8954799" cy="427594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21A2F55-12AC-4966-9363-13664526C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1001" y="2260737"/>
              <a:ext cx="4221737" cy="120340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BE7C6D-C7D9-443E-8CC3-8258E2D4C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6674" y="869237"/>
              <a:ext cx="1805191" cy="212093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ABA106-408F-4A06-BD05-F71581590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76674" y="3127083"/>
              <a:ext cx="1805190" cy="20181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8BFEF55-D88D-4363-873A-64A74C4EB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40611" y="1797066"/>
              <a:ext cx="1805189" cy="2130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891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클래스 다이어그램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252CC0-82E2-4576-818C-54BE006D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3" y="1870004"/>
            <a:ext cx="10509733" cy="40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시퀀스 다이어그램</a:t>
            </a:r>
          </a:p>
        </p:txBody>
      </p:sp>
      <p:pic>
        <p:nvPicPr>
          <p:cNvPr id="5121" name="_x454808432" descr="EMB000077fc7c7b">
            <a:extLst>
              <a:ext uri="{FF2B5EF4-FFF2-40B4-BE49-F238E27FC236}">
                <a16:creationId xmlns:a16="http://schemas.microsoft.com/office/drawing/2014/main" id="{9C870922-D256-49FE-9E66-74A6F719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46" y="1686583"/>
            <a:ext cx="9724292" cy="49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2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2" y="1317251"/>
            <a:ext cx="245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액티비티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51DE11-F11E-48A6-B8E7-24CE3797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65" y="69301"/>
            <a:ext cx="4080173" cy="67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6A453C54-00F2-48A3-9178-BE882CAC8665}"/>
              </a:ext>
            </a:extLst>
          </p:cNvPr>
          <p:cNvGrpSpPr/>
          <p:nvPr/>
        </p:nvGrpSpPr>
        <p:grpSpPr>
          <a:xfrm>
            <a:off x="1521093" y="2497976"/>
            <a:ext cx="9149814" cy="1862048"/>
            <a:chOff x="1603177" y="2497976"/>
            <a:chExt cx="9149814" cy="18620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AD25D-1330-4E1A-96B3-2E7686F195F2}"/>
                </a:ext>
              </a:extLst>
            </p:cNvPr>
            <p:cNvSpPr txBox="1"/>
            <p:nvPr/>
          </p:nvSpPr>
          <p:spPr>
            <a:xfrm>
              <a:off x="1603177" y="2497976"/>
              <a:ext cx="1869784" cy="186204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1500" spc="-3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endParaRPr lang="ko-KR" altLang="en-US" sz="11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D0AEA8-FF56-41F9-AB72-3D601C38060D}"/>
                </a:ext>
              </a:extLst>
            </p:cNvPr>
            <p:cNvSpPr txBox="1"/>
            <p:nvPr/>
          </p:nvSpPr>
          <p:spPr>
            <a:xfrm flipH="1">
              <a:off x="3798275" y="2828835"/>
              <a:ext cx="69547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b="1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</a:rPr>
                <a:t>요구사항 명세서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1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4C5EC30-02D7-4B0D-9DA1-DF99A9AE21AC}"/>
              </a:ext>
            </a:extLst>
          </p:cNvPr>
          <p:cNvCxnSpPr>
            <a:cxnSpLocks/>
            <a:stCxn id="2" idx="6"/>
            <a:endCxn id="20" idx="2"/>
          </p:cNvCxnSpPr>
          <p:nvPr/>
        </p:nvCxnSpPr>
        <p:spPr>
          <a:xfrm>
            <a:off x="2697737" y="4106008"/>
            <a:ext cx="1443365" cy="17584"/>
          </a:xfrm>
          <a:prstGeom prst="bentConnector3">
            <a:avLst>
              <a:gd name="adj1" fmla="val -5538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클래스 식별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1D90C3D-BF06-45C5-8A10-B38244EA0755}"/>
              </a:ext>
            </a:extLst>
          </p:cNvPr>
          <p:cNvSpPr/>
          <p:nvPr/>
        </p:nvSpPr>
        <p:spPr>
          <a:xfrm>
            <a:off x="1345224" y="3429000"/>
            <a:ext cx="1352513" cy="135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74A1AE-263E-4DAA-A63D-C30D31F814E0}"/>
              </a:ext>
            </a:extLst>
          </p:cNvPr>
          <p:cNvSpPr/>
          <p:nvPr/>
        </p:nvSpPr>
        <p:spPr>
          <a:xfrm>
            <a:off x="1345224" y="1870004"/>
            <a:ext cx="1352513" cy="13569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F86CA9-EC66-4A6F-A588-F572BF621AC2}"/>
              </a:ext>
            </a:extLst>
          </p:cNvPr>
          <p:cNvSpPr/>
          <p:nvPr/>
        </p:nvSpPr>
        <p:spPr>
          <a:xfrm>
            <a:off x="1345224" y="4985065"/>
            <a:ext cx="1352513" cy="135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스토리 보드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B39FB4E-B47D-400A-986A-45F594D5E801}"/>
              </a:ext>
            </a:extLst>
          </p:cNvPr>
          <p:cNvSpPr/>
          <p:nvPr/>
        </p:nvSpPr>
        <p:spPr>
          <a:xfrm>
            <a:off x="4141102" y="3445118"/>
            <a:ext cx="1352513" cy="1356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분석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6C27D1-EEFE-4FB9-BEA2-EFBE6DCDF52E}"/>
              </a:ext>
            </a:extLst>
          </p:cNvPr>
          <p:cNvSpPr/>
          <p:nvPr/>
        </p:nvSpPr>
        <p:spPr>
          <a:xfrm>
            <a:off x="1478860" y="39213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DA9C052-A876-4A51-9F65-07F49043123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>
            <a:off x="2697737" y="2548478"/>
            <a:ext cx="1443365" cy="15751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9EA112F-C44F-4DD8-80FE-EB660314A515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2697737" y="4123592"/>
            <a:ext cx="1443365" cy="15384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A05589-2100-4857-9A88-C4CF8B6E582C}"/>
              </a:ext>
            </a:extLst>
          </p:cNvPr>
          <p:cNvSpPr/>
          <p:nvPr/>
        </p:nvSpPr>
        <p:spPr>
          <a:xfrm>
            <a:off x="887472" y="2363811"/>
            <a:ext cx="2324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객체모델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A9F4AB6-0FBD-4EBA-8D6A-C9886AB92E0A}"/>
              </a:ext>
            </a:extLst>
          </p:cNvPr>
          <p:cNvCxnSpPr>
            <a:cxnSpLocks/>
            <a:stCxn id="81" idx="6"/>
            <a:endCxn id="84" idx="2"/>
          </p:cNvCxnSpPr>
          <p:nvPr/>
        </p:nvCxnSpPr>
        <p:spPr>
          <a:xfrm>
            <a:off x="7944582" y="3226951"/>
            <a:ext cx="1718688" cy="7840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556EC152-A3C6-4F7C-B8EE-320F44C6220B}"/>
              </a:ext>
            </a:extLst>
          </p:cNvPr>
          <p:cNvSpPr/>
          <p:nvPr/>
        </p:nvSpPr>
        <p:spPr>
          <a:xfrm>
            <a:off x="6592069" y="2549943"/>
            <a:ext cx="1352513" cy="135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F69568-D1CD-41A2-9B5D-733B60665DF9}"/>
              </a:ext>
            </a:extLst>
          </p:cNvPr>
          <p:cNvSpPr/>
          <p:nvPr/>
        </p:nvSpPr>
        <p:spPr>
          <a:xfrm>
            <a:off x="6592069" y="4106008"/>
            <a:ext cx="1352513" cy="135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스토리 보드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D25A876-0A0C-42CF-9B31-D73D37520399}"/>
              </a:ext>
            </a:extLst>
          </p:cNvPr>
          <p:cNvSpPr/>
          <p:nvPr/>
        </p:nvSpPr>
        <p:spPr>
          <a:xfrm>
            <a:off x="9663270" y="3332486"/>
            <a:ext cx="1352513" cy="1356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함수 및 변수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BE808F-9B54-4ED4-9B9A-BD6B85DE44E0}"/>
              </a:ext>
            </a:extLst>
          </p:cNvPr>
          <p:cNvSpPr/>
          <p:nvPr/>
        </p:nvSpPr>
        <p:spPr>
          <a:xfrm>
            <a:off x="6725705" y="30422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E52799-1C9F-4E8A-A936-2E7C43D699C8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 flipV="1">
            <a:off x="7944582" y="4010960"/>
            <a:ext cx="1718688" cy="7720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클래스 식별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C49BB-EFD0-4734-9D1B-B2A76F6B10EC}"/>
              </a:ext>
            </a:extLst>
          </p:cNvPr>
          <p:cNvSpPr txBox="1"/>
          <p:nvPr/>
        </p:nvSpPr>
        <p:spPr>
          <a:xfrm>
            <a:off x="2135400" y="4421476"/>
            <a:ext cx="24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이벤트 등록 비즈니스 객체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E97FB4-D523-4202-9DC1-B02FA992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53" y="1778293"/>
            <a:ext cx="5014126" cy="281308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1CA9C5-684C-43A7-898E-FEA19DD5E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12381"/>
              </p:ext>
            </p:extLst>
          </p:nvPr>
        </p:nvGraphicFramePr>
        <p:xfrm>
          <a:off x="5722661" y="1116574"/>
          <a:ext cx="5753681" cy="4517860"/>
        </p:xfrm>
        <a:graphic>
          <a:graphicData uri="http://schemas.openxmlformats.org/drawingml/2006/table">
            <a:tbl>
              <a:tblPr/>
              <a:tblGrid>
                <a:gridCol w="1257126">
                  <a:extLst>
                    <a:ext uri="{9D8B030D-6E8A-4147-A177-3AD203B41FA5}">
                      <a16:colId xmlns:a16="http://schemas.microsoft.com/office/drawing/2014/main" val="1769854606"/>
                    </a:ext>
                  </a:extLst>
                </a:gridCol>
                <a:gridCol w="1681172">
                  <a:extLst>
                    <a:ext uri="{9D8B030D-6E8A-4147-A177-3AD203B41FA5}">
                      <a16:colId xmlns:a16="http://schemas.microsoft.com/office/drawing/2014/main" val="1073764895"/>
                    </a:ext>
                  </a:extLst>
                </a:gridCol>
                <a:gridCol w="1426701">
                  <a:extLst>
                    <a:ext uri="{9D8B030D-6E8A-4147-A177-3AD203B41FA5}">
                      <a16:colId xmlns:a16="http://schemas.microsoft.com/office/drawing/2014/main" val="2799736356"/>
                    </a:ext>
                  </a:extLst>
                </a:gridCol>
                <a:gridCol w="1388682">
                  <a:extLst>
                    <a:ext uri="{9D8B030D-6E8A-4147-A177-3AD203B41FA5}">
                      <a16:colId xmlns:a16="http://schemas.microsoft.com/office/drawing/2014/main" val="2790235858"/>
                    </a:ext>
                  </a:extLst>
                </a:gridCol>
              </a:tblGrid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29088"/>
                  </a:ext>
                </a:extLst>
              </a:tr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 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 식별자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UC-003-01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22961"/>
                  </a:ext>
                </a:extLst>
              </a:tr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윤형웅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69712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 설명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정보를 이벤트 정보 리스트에 등록한다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45164"/>
                  </a:ext>
                </a:extLst>
              </a:tr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선행조건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인증이 되어있다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01059"/>
                  </a:ext>
                </a:extLst>
              </a:tr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후행조건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정보가 이벤트 정보 리스트에 저장 됐을 때 메시지박스를 띄운다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55677"/>
                  </a:ext>
                </a:extLst>
              </a:tr>
              <a:tr h="835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시나리오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이름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날짜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시간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미트 코드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양식에 맞춰서 입력한 후 확인버튼을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이름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미트 코드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중복인지 확인한다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정보가 이벤트 정보 리스트에 저장된다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38526"/>
                  </a:ext>
                </a:extLst>
              </a:tr>
              <a:tr h="4208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대안 시나리오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버튼을 누른 경우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관리 화면으로 돌아간다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84608"/>
                  </a:ext>
                </a:extLst>
              </a:tr>
              <a:tr h="16651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시나리오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이벤트 정보 양식이 잘못된 경우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재입력을 요청한다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이벤트 정보 양식이 중복된 경우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재입력을 요청한다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C. DB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연결이 끊긴 경우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메시지박스를 띄운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관리 화면으로 돌아간다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미트 코드에 해당하는 미트 정보가 없는 경우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재입력을 요청한다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291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5122904-1C66-47E0-84CE-E832BA04A831}"/>
              </a:ext>
            </a:extLst>
          </p:cNvPr>
          <p:cNvSpPr txBox="1"/>
          <p:nvPr/>
        </p:nvSpPr>
        <p:spPr>
          <a:xfrm>
            <a:off x="8040529" y="5741426"/>
            <a:ext cx="24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이벤트 등록 시나리오</a:t>
            </a:r>
          </a:p>
        </p:txBody>
      </p:sp>
    </p:spTree>
    <p:extLst>
      <p:ext uri="{BB962C8B-B14F-4D97-AF65-F5344CB8AC3E}">
        <p14:creationId xmlns:p14="http://schemas.microsoft.com/office/powerpoint/2010/main" val="81088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클래스 식별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C49BB-EFD0-4734-9D1B-B2A76F6B10EC}"/>
              </a:ext>
            </a:extLst>
          </p:cNvPr>
          <p:cNvSpPr txBox="1"/>
          <p:nvPr/>
        </p:nvSpPr>
        <p:spPr>
          <a:xfrm>
            <a:off x="2135400" y="4421476"/>
            <a:ext cx="24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이벤트 등록 비즈니스 객체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E97FB4-D523-4202-9DC1-B02FA992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53" y="1778293"/>
            <a:ext cx="5014126" cy="281308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1CA9C5-684C-43A7-898E-FEA19DD5E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8030"/>
              </p:ext>
            </p:extLst>
          </p:nvPr>
        </p:nvGraphicFramePr>
        <p:xfrm>
          <a:off x="5722661" y="1116574"/>
          <a:ext cx="5753681" cy="4517860"/>
        </p:xfrm>
        <a:graphic>
          <a:graphicData uri="http://schemas.openxmlformats.org/drawingml/2006/table">
            <a:tbl>
              <a:tblPr/>
              <a:tblGrid>
                <a:gridCol w="1257126">
                  <a:extLst>
                    <a:ext uri="{9D8B030D-6E8A-4147-A177-3AD203B41FA5}">
                      <a16:colId xmlns:a16="http://schemas.microsoft.com/office/drawing/2014/main" val="1769854606"/>
                    </a:ext>
                  </a:extLst>
                </a:gridCol>
                <a:gridCol w="1681172">
                  <a:extLst>
                    <a:ext uri="{9D8B030D-6E8A-4147-A177-3AD203B41FA5}">
                      <a16:colId xmlns:a16="http://schemas.microsoft.com/office/drawing/2014/main" val="1073764895"/>
                    </a:ext>
                  </a:extLst>
                </a:gridCol>
                <a:gridCol w="1426701">
                  <a:extLst>
                    <a:ext uri="{9D8B030D-6E8A-4147-A177-3AD203B41FA5}">
                      <a16:colId xmlns:a16="http://schemas.microsoft.com/office/drawing/2014/main" val="2799736356"/>
                    </a:ext>
                  </a:extLst>
                </a:gridCol>
                <a:gridCol w="1388682">
                  <a:extLst>
                    <a:ext uri="{9D8B030D-6E8A-4147-A177-3AD203B41FA5}">
                      <a16:colId xmlns:a16="http://schemas.microsoft.com/office/drawing/2014/main" val="2790235858"/>
                    </a:ext>
                  </a:extLst>
                </a:gridCol>
              </a:tblGrid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29088"/>
                  </a:ext>
                </a:extLst>
              </a:tr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 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등록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 식별자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UC-003-01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22961"/>
                  </a:ext>
                </a:extLst>
              </a:tr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윤형웅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69712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 설명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정보를 이벤트 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리스트에 등록한다</a:t>
                      </a:r>
                      <a:r>
                        <a:rPr lang="en-US" altLang="ko-KR" sz="9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45164"/>
                  </a:ext>
                </a:extLst>
              </a:tr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선행조건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인증이 되어있다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01059"/>
                  </a:ext>
                </a:extLst>
              </a:tr>
              <a:tr h="2236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후행조건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정보가 이벤트 정보 리스트에 저장 됐을 때 메시지박스를 띄운다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55677"/>
                  </a:ext>
                </a:extLst>
              </a:tr>
              <a:tr h="835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시나리오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이름</a:t>
                      </a:r>
                      <a:r>
                        <a:rPr lang="en-US" altLang="ko-KR" sz="900" u="none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u="none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날짜</a:t>
                      </a:r>
                      <a:r>
                        <a:rPr lang="en-US" altLang="ko-KR" sz="900" u="none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u="none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시간</a:t>
                      </a:r>
                      <a:r>
                        <a:rPr lang="en-US" altLang="ko-KR" sz="900" u="none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u="none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미트 코드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양식에 맞춰서 입력한 후 확인버튼을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이름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미트 코드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인지 확인한다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정보가 이벤트 정보 리스트에 저장된다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38526"/>
                  </a:ext>
                </a:extLst>
              </a:tr>
              <a:tr h="4208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대안 시나리오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버튼을 누른 경우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관리 화면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돌아간다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84608"/>
                  </a:ext>
                </a:extLst>
              </a:tr>
              <a:tr h="16651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시나리오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이벤트 정보 양식이 잘못된 경우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재입력을 요청한다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이벤트 정보 양식이 중복된 경우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재입력을 요청한다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C. DB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연결이 끊긴 경우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메시지박스를 띄운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관리 화면으로 돌아간다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미트 코드에 해당하는 미트 정보가 없는 경우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재입력을 요청한다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5085" marR="55085" marT="15229" marB="15229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291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5122904-1C66-47E0-84CE-E832BA04A831}"/>
              </a:ext>
            </a:extLst>
          </p:cNvPr>
          <p:cNvSpPr txBox="1"/>
          <p:nvPr/>
        </p:nvSpPr>
        <p:spPr>
          <a:xfrm>
            <a:off x="8040529" y="5741426"/>
            <a:ext cx="24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이벤트 등록 시나리오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6B228C7-51B1-4771-8963-3351E11AFC36}"/>
              </a:ext>
            </a:extLst>
          </p:cNvPr>
          <p:cNvSpPr/>
          <p:nvPr/>
        </p:nvSpPr>
        <p:spPr>
          <a:xfrm>
            <a:off x="3416694" y="1900067"/>
            <a:ext cx="882631" cy="8964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6E133F-312D-4D4E-B124-BA01FBB5421B}"/>
              </a:ext>
            </a:extLst>
          </p:cNvPr>
          <p:cNvSpPr/>
          <p:nvPr/>
        </p:nvSpPr>
        <p:spPr>
          <a:xfrm>
            <a:off x="4355124" y="3248631"/>
            <a:ext cx="882631" cy="8964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4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클래스 식별 과정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1B32C0B-74CF-4CA7-980F-85E421298FCB}"/>
              </a:ext>
            </a:extLst>
          </p:cNvPr>
          <p:cNvGrpSpPr/>
          <p:nvPr/>
        </p:nvGrpSpPr>
        <p:grpSpPr>
          <a:xfrm>
            <a:off x="583795" y="2105561"/>
            <a:ext cx="5068321" cy="1323439"/>
            <a:chOff x="1095683" y="1964205"/>
            <a:chExt cx="6494725" cy="159159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35FD8F3-3D4F-4F28-BA12-A0DF4BDC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683" y="1964205"/>
              <a:ext cx="2107034" cy="1591592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BACEC3C-6A06-492E-8B1C-B4DFE312A195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3202717" y="2760001"/>
              <a:ext cx="1848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E2AFBE1-33B3-4BA4-8BFA-DEA061F6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6120" y="2116203"/>
              <a:ext cx="2044288" cy="126700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F73B85-27F7-4FB0-AC62-CDE94B47DEE6}"/>
              </a:ext>
            </a:extLst>
          </p:cNvPr>
          <p:cNvGrpSpPr/>
          <p:nvPr/>
        </p:nvGrpSpPr>
        <p:grpSpPr>
          <a:xfrm>
            <a:off x="583795" y="4090720"/>
            <a:ext cx="5068321" cy="1303943"/>
            <a:chOff x="1027679" y="4320359"/>
            <a:chExt cx="6562730" cy="151869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18C4C76-0B2D-4D75-8E61-18EDC9AC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7679" y="4320359"/>
              <a:ext cx="2243042" cy="1518695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AD16095-1A1E-488A-9B73-B4CD309B45B1}"/>
                </a:ext>
              </a:extLst>
            </p:cNvPr>
            <p:cNvCxnSpPr>
              <a:cxnSpLocks/>
            </p:cNvCxnSpPr>
            <p:nvPr/>
          </p:nvCxnSpPr>
          <p:spPr>
            <a:xfrm>
              <a:off x="3216763" y="5079706"/>
              <a:ext cx="1848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9EDC37-24C7-4D49-8257-8E233D5AA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46120" y="4492469"/>
              <a:ext cx="2044289" cy="1174473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C8E6A2AB-12C5-40ED-B858-88D709B93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941" y="2162425"/>
            <a:ext cx="1644276" cy="120970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7A0889-60D3-4FFA-A093-DE87F1D5DA71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>
            <a:off x="9091246" y="2757945"/>
            <a:ext cx="726695" cy="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3F2EC93-D907-44CE-BF77-0FC70792E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7941" y="4182187"/>
            <a:ext cx="1545632" cy="1121006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826B543-D237-4800-BC6D-DD5726F9EC0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8706358" y="4742690"/>
            <a:ext cx="1111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0E4AFA-5BDF-47DE-B6EE-BC84729B6FE7}"/>
              </a:ext>
            </a:extLst>
          </p:cNvPr>
          <p:cNvSpPr txBox="1"/>
          <p:nvPr/>
        </p:nvSpPr>
        <p:spPr>
          <a:xfrm>
            <a:off x="5647389" y="2434779"/>
            <a:ext cx="344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취소버튼을 누를 경우 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이벤트 관리 화면</a:t>
            </a:r>
            <a:r>
              <a:rPr lang="ko-KR" altLang="en-US" dirty="0"/>
              <a:t>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52455D-1B01-409F-AD03-8294DFE70CDE}"/>
              </a:ext>
            </a:extLst>
          </p:cNvPr>
          <p:cNvSpPr txBox="1"/>
          <p:nvPr/>
        </p:nvSpPr>
        <p:spPr>
          <a:xfrm>
            <a:off x="6023340" y="4448908"/>
            <a:ext cx="268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정보를 </a:t>
            </a:r>
            <a:r>
              <a:rPr lang="ko-KR" altLang="en-US" dirty="0">
                <a:solidFill>
                  <a:srgbClr val="FF0000"/>
                </a:solidFill>
              </a:rPr>
              <a:t>이벤트 정보 리스트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35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클래스 식별 과정</a:t>
            </a:r>
          </a:p>
        </p:txBody>
      </p:sp>
      <p:pic>
        <p:nvPicPr>
          <p:cNvPr id="2049" name="_x457501672" descr="EMB000077fc7c61">
            <a:extLst>
              <a:ext uri="{FF2B5EF4-FFF2-40B4-BE49-F238E27FC236}">
                <a16:creationId xmlns:a16="http://schemas.microsoft.com/office/drawing/2014/main" id="{3D6DD733-B7FB-4A96-9402-6C526C8BF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14" y="1226752"/>
            <a:ext cx="5877018" cy="440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0A61FB-E01D-4238-9356-396244989A54}"/>
              </a:ext>
            </a:extLst>
          </p:cNvPr>
          <p:cNvSpPr txBox="1"/>
          <p:nvPr/>
        </p:nvSpPr>
        <p:spPr>
          <a:xfrm>
            <a:off x="2287593" y="5233348"/>
            <a:ext cx="272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미트 등록 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94652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클래스 식별 과정</a:t>
            </a:r>
          </a:p>
        </p:txBody>
      </p:sp>
      <p:pic>
        <p:nvPicPr>
          <p:cNvPr id="2049" name="_x457501672" descr="EMB000077fc7c61">
            <a:extLst>
              <a:ext uri="{FF2B5EF4-FFF2-40B4-BE49-F238E27FC236}">
                <a16:creationId xmlns:a16="http://schemas.microsoft.com/office/drawing/2014/main" id="{3D6DD733-B7FB-4A96-9402-6C526C8BF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14" y="1226752"/>
            <a:ext cx="5877018" cy="440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0A61FB-E01D-4238-9356-396244989A54}"/>
              </a:ext>
            </a:extLst>
          </p:cNvPr>
          <p:cNvSpPr txBox="1"/>
          <p:nvPr/>
        </p:nvSpPr>
        <p:spPr>
          <a:xfrm>
            <a:off x="2287593" y="5233348"/>
            <a:ext cx="272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미트 등록 스토리보드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24FC6D-E984-4613-A988-1F3853719E37}"/>
              </a:ext>
            </a:extLst>
          </p:cNvPr>
          <p:cNvSpPr/>
          <p:nvPr/>
        </p:nvSpPr>
        <p:spPr>
          <a:xfrm>
            <a:off x="6853561" y="2183906"/>
            <a:ext cx="2920754" cy="20152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7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496444" y="64076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</a:rPr>
              <a:t>요구사항 명세서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EEFFF-0334-4EF0-AB9C-0230A7983D88}"/>
              </a:ext>
            </a:extLst>
          </p:cNvPr>
          <p:cNvSpPr txBox="1"/>
          <p:nvPr/>
        </p:nvSpPr>
        <p:spPr>
          <a:xfrm flipH="1">
            <a:off x="1496444" y="1317251"/>
            <a:ext cx="26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클래스 식별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581B2A-D1E3-4D69-87CB-5E2CB0BE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870004"/>
            <a:ext cx="3133725" cy="2124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BC63E9-046E-45E8-BA5B-2B7042085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882" y="2265377"/>
            <a:ext cx="1800641" cy="13247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9801B6-8286-4639-9D98-BEC914C4FD7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096000" y="2927751"/>
            <a:ext cx="1124882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533439D-2E97-4B39-AA3A-68F7760AE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33" y="4481564"/>
            <a:ext cx="1644276" cy="12097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7F91CB-8ECB-48DE-8CE9-28FBAC73A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503" y="4481564"/>
            <a:ext cx="1857201" cy="120970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4C60EE0-3E28-4D77-8514-0999D0DCF4C7}"/>
              </a:ext>
            </a:extLst>
          </p:cNvPr>
          <p:cNvCxnSpPr>
            <a:stCxn id="22" idx="3"/>
            <a:endCxn id="10" idx="1"/>
          </p:cNvCxnSpPr>
          <p:nvPr/>
        </p:nvCxnSpPr>
        <p:spPr>
          <a:xfrm flipV="1">
            <a:off x="5595809" y="5086418"/>
            <a:ext cx="1646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19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486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 ExtraBold</vt:lpstr>
      <vt:lpstr>맑은 고딕</vt:lpstr>
      <vt:lpstr>한컴바탕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윤 형웅</cp:lastModifiedBy>
  <cp:revision>42</cp:revision>
  <dcterms:created xsi:type="dcterms:W3CDTF">2015-10-03T07:28:21Z</dcterms:created>
  <dcterms:modified xsi:type="dcterms:W3CDTF">2018-06-16T19:09:33Z</dcterms:modified>
</cp:coreProperties>
</file>