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85" r:id="rId6"/>
    <p:sldId id="273" r:id="rId7"/>
    <p:sldId id="280" r:id="rId8"/>
    <p:sldId id="281" r:id="rId9"/>
    <p:sldId id="286" r:id="rId10"/>
    <p:sldId id="282" r:id="rId11"/>
    <p:sldId id="287" r:id="rId12"/>
    <p:sldId id="274" r:id="rId13"/>
    <p:sldId id="284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637E6-48CA-4B90-8B0D-4FE52CAF1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9276E9-7BC5-4FC7-B399-A654A2A0F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B39BF-9516-4B4E-8F62-6F6E1F78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0C2-85CB-40D6-8850-0FBA88ECC4AB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5B6F9-026A-4415-809D-BFDE84FA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336CE-AD95-48A0-8F39-3EC8137B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B8EC-BA37-4122-B671-A0712551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8742B-939D-4A19-BE80-0DAA17CD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ADC889-6FA9-4B37-9E5F-CDCF8EC1B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1F8EC-CD45-4EC6-A613-CA9C8E3B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0C2-85CB-40D6-8850-0FBA88ECC4AB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E2B5A-2C5B-4F1E-B833-0E496728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A8131-6F10-4535-B0F9-83342A02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B8EC-BA37-4122-B671-A0712551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3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BD65C0-3EC3-47B2-BB48-8C88FE10C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C1B98-DE36-4835-8833-E324140BB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09F0E-C2FA-4E66-A43E-E7CDE7FE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0C2-85CB-40D6-8850-0FBA88ECC4AB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48472-DD13-4937-8E57-BF7E2F94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68D3D-90C4-4382-9962-EBF9C5A2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B8EC-BA37-4122-B671-A0712551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8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963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300" y="1"/>
            <a:ext cx="11988800" cy="23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30175" y="6627600"/>
            <a:ext cx="11988800" cy="23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75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3BF79-F0CF-4544-8E61-C61B1A5A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57CC6-2E66-469B-93FB-0C5426BF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60F56-00A7-4575-8A19-DD73BB6E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0C2-85CB-40D6-8850-0FBA88ECC4AB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1487B-462D-4A05-AECD-1500A5F6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DE02E-46F3-4FC7-BE30-E2F7D18C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B8EC-BA37-4122-B671-A0712551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6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9F73E-F0E3-4482-B359-682E793A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264CDA-E42C-492C-80D8-A639CD74A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3C3FE-4ACD-4ABE-92C1-437175CA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0C2-85CB-40D6-8850-0FBA88ECC4AB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AF53A-FF81-4C9F-84B6-D1D2A4E8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D06DF-C7B5-4017-A02B-8308BCC6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B8EC-BA37-4122-B671-A0712551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2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8E0F7-85BA-4362-8E9A-DDB0ADE2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9251A-9B01-4388-B491-E49935D3D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26755A-65E0-4A05-B142-9DF9F8D21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496BA-2EF6-4B49-BBF4-2608A4DB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0C2-85CB-40D6-8850-0FBA88ECC4AB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94DB8-A3D6-4E2E-A9E7-FE12D5DE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3B8AB1-D06B-4451-AA50-F6E428A2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B8EC-BA37-4122-B671-A0712551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4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B8C9C-D20A-4AF7-9926-F79F5114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1D737-1B96-475C-96EB-68FFC9044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18D5EB-75D4-4BC0-A5D3-0A09B78AE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56C3A0-8876-459D-B3C1-A104FB0C8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566E63-65B3-4087-BD86-0B846C7AC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4CF63F-8E20-4C18-9DF5-A1EADC70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0C2-85CB-40D6-8850-0FBA88ECC4AB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7F6EA5-E7BB-4C7B-B332-C757C66A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140639-6CE8-405B-BCC4-BF3E18A6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B8EC-BA37-4122-B671-A0712551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25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CDADC-8BE5-494A-B6F6-C2D61290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848040-63C7-47EE-AC8F-16BD1165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0C2-85CB-40D6-8850-0FBA88ECC4AB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1DE623-B790-454F-AF48-49805850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02D9E7-D740-4FF7-815C-27D5627A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B8EC-BA37-4122-B671-A0712551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7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B67B05-D386-43EC-B227-5EA54C10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0C2-85CB-40D6-8850-0FBA88ECC4AB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BF75DC-1610-4EAF-90FA-C630073E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1672E7-0FB4-4ED1-86CA-4401E21C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B8EC-BA37-4122-B671-A0712551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F6857-9D84-4973-92B4-CE77D607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50353-D378-4D0F-8FB5-A788630FA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1A787E-F56F-4A2F-9B5B-1FBC0FDFB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EF9507-8EB3-4D97-BCFD-B5152C01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0C2-85CB-40D6-8850-0FBA88ECC4AB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64AF7-1E5D-49B8-8F1A-FB5472EA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AF3E30-1726-4E2C-933A-809039F0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B8EC-BA37-4122-B671-A0712551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9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AC0D2-5060-4963-AE33-8941FD69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DDEC38-775F-4647-8754-C2B1BEFED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183C6D-B821-4E14-A886-A9877838D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F54246-DD4A-4E06-B6F1-25334FB6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0C2-85CB-40D6-8850-0FBA88ECC4AB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E7F4A-3AD2-4F10-9456-5BB008BB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0EFB2-13FF-46CE-B34C-509B07B4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B8EC-BA37-4122-B671-A0712551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5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9F13A3-2F7B-4DA0-BC23-963F974A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737419-B968-44F6-9F1B-B7CB6E1D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A93DB-3BDB-4AD2-BF10-C66181071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90C2-85CB-40D6-8850-0FBA88ECC4AB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52E2C-D9C7-4354-B866-B8CDDBAA6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A2831-BF62-4E8A-9EE2-3F0376E99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B8EC-BA37-4122-B671-A0712551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7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50" y="13335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133350" y="63817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28587" y="114300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23"/>
          <p:cNvSpPr/>
          <p:nvPr/>
        </p:nvSpPr>
        <p:spPr>
          <a:xfrm>
            <a:off x="128587" y="164782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133350" y="215265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133350" y="265747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26"/>
          <p:cNvSpPr/>
          <p:nvPr/>
        </p:nvSpPr>
        <p:spPr>
          <a:xfrm>
            <a:off x="128587" y="316230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128587" y="366712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28587" y="417195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/>
          <p:cNvSpPr/>
          <p:nvPr/>
        </p:nvSpPr>
        <p:spPr>
          <a:xfrm>
            <a:off x="128587" y="467677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123824" y="518160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23824" y="568642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36"/>
          <p:cNvSpPr/>
          <p:nvPr/>
        </p:nvSpPr>
        <p:spPr>
          <a:xfrm>
            <a:off x="123824" y="6187918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5EBD6F-968C-4600-AB21-01E49222C273}"/>
              </a:ext>
            </a:extLst>
          </p:cNvPr>
          <p:cNvGrpSpPr/>
          <p:nvPr/>
        </p:nvGrpSpPr>
        <p:grpSpPr>
          <a:xfrm>
            <a:off x="1594574" y="1545631"/>
            <a:ext cx="6341324" cy="2585323"/>
            <a:chOff x="2048782" y="2149318"/>
            <a:chExt cx="6341324" cy="25853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E16221B-DFB3-4DDA-8E93-DEECAC15A70D}"/>
                </a:ext>
              </a:extLst>
            </p:cNvPr>
            <p:cNvSpPr/>
            <p:nvPr/>
          </p:nvSpPr>
          <p:spPr>
            <a:xfrm>
              <a:off x="2102285" y="2181225"/>
              <a:ext cx="6234319" cy="834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4C38EEB-C7B6-45B3-85EE-D83DF053E7BE}"/>
                </a:ext>
              </a:extLst>
            </p:cNvPr>
            <p:cNvSpPr/>
            <p:nvPr/>
          </p:nvSpPr>
          <p:spPr>
            <a:xfrm>
              <a:off x="2102285" y="3015574"/>
              <a:ext cx="5067000" cy="834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69167EF-1687-40CB-90C6-C1B6E52B43BC}"/>
                </a:ext>
              </a:extLst>
            </p:cNvPr>
            <p:cNvSpPr/>
            <p:nvPr/>
          </p:nvSpPr>
          <p:spPr>
            <a:xfrm>
              <a:off x="2102285" y="3839094"/>
              <a:ext cx="4921085" cy="834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48782" y="2149318"/>
              <a:ext cx="6341324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b="1" spc="-300" dirty="0" err="1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싱크로나이즈드</a:t>
              </a:r>
              <a:r>
                <a:rPr lang="ko-KR" altLang="en-US" sz="5400" b="1" spc="-300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수영 </a:t>
              </a:r>
              <a:endParaRPr lang="en-US" altLang="ko-KR" sz="5400" b="1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ko-KR" altLang="en-US" sz="5400" b="1" spc="-300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경기 관리 시스템 </a:t>
              </a:r>
              <a:endParaRPr lang="en-US" altLang="ko-KR" sz="5400" b="1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ko-KR" altLang="en-US" sz="5400" b="1" spc="-300" dirty="0">
                  <a:pattFill prst="openDmnd">
                    <a:fgClr>
                      <a:schemeClr val="bg1">
                        <a:lumMod val="75000"/>
                      </a:schemeClr>
                    </a:fgClr>
                    <a:bgClr>
                      <a:schemeClr val="tx1">
                        <a:lumMod val="50000"/>
                        <a:lumOff val="50000"/>
                      </a:schemeClr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종료보고서 발표</a:t>
              </a:r>
              <a:endParaRPr lang="en-US" altLang="ko-KR" sz="5400" b="1" spc="-300" dirty="0">
                <a:pattFill prst="openDmnd">
                  <a:fgClr>
                    <a:schemeClr val="bg1">
                      <a:lumMod val="75000"/>
                    </a:schemeClr>
                  </a:fgClr>
                  <a:bgClr>
                    <a:schemeClr val="tx1">
                      <a:lumMod val="50000"/>
                      <a:lumOff val="50000"/>
                    </a:schemeClr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6A8E0FF-6D9E-4809-B392-FE18210E5948}"/>
              </a:ext>
            </a:extLst>
          </p:cNvPr>
          <p:cNvGrpSpPr/>
          <p:nvPr/>
        </p:nvGrpSpPr>
        <p:grpSpPr>
          <a:xfrm>
            <a:off x="9406647" y="4047913"/>
            <a:ext cx="2108171" cy="2392417"/>
            <a:chOff x="8035047" y="4086204"/>
            <a:chExt cx="2108171" cy="239241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A34863-539F-44B6-A595-21BC6B178DF1}"/>
                </a:ext>
              </a:extLst>
            </p:cNvPr>
            <p:cNvSpPr/>
            <p:nvPr/>
          </p:nvSpPr>
          <p:spPr>
            <a:xfrm>
              <a:off x="8035047" y="4086204"/>
              <a:ext cx="2108171" cy="2392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E3A7AA-B1A4-4452-B7DC-CE03ABA05B75}"/>
                </a:ext>
              </a:extLst>
            </p:cNvPr>
            <p:cNvSpPr txBox="1"/>
            <p:nvPr/>
          </p:nvSpPr>
          <p:spPr>
            <a:xfrm>
              <a:off x="8103140" y="4128250"/>
              <a:ext cx="1986575" cy="2308324"/>
            </a:xfrm>
            <a:prstGeom prst="rect">
              <a:avLst/>
            </a:prstGeom>
            <a:pattFill prst="openDmnd">
              <a:fgClr>
                <a:schemeClr val="bg1">
                  <a:lumMod val="50000"/>
                </a:schemeClr>
              </a:fgClr>
              <a:bgClr>
                <a:schemeClr val="tx1"/>
              </a:bgClr>
            </a:patt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r>
                <a:rPr lang="ko-KR" altLang="en-US" dirty="0">
                  <a:solidFill>
                    <a:schemeClr val="bg1"/>
                  </a:solidFill>
                </a:rPr>
                <a:t>분반 </a:t>
              </a:r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r>
                <a:rPr lang="ko-KR" altLang="en-US" dirty="0">
                  <a:solidFill>
                    <a:schemeClr val="bg1"/>
                  </a:solidFill>
                </a:rPr>
                <a:t>조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20131228 </a:t>
              </a:r>
              <a:r>
                <a:rPr lang="ko-KR" altLang="en-US" dirty="0">
                  <a:solidFill>
                    <a:schemeClr val="bg1"/>
                  </a:solidFill>
                </a:rPr>
                <a:t>정학수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20131295 </a:t>
              </a:r>
              <a:r>
                <a:rPr lang="ko-KR" altLang="en-US" dirty="0" err="1">
                  <a:solidFill>
                    <a:schemeClr val="bg1"/>
                  </a:solidFill>
                </a:rPr>
                <a:t>천예찬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20140623 </a:t>
              </a:r>
              <a:r>
                <a:rPr lang="ko-KR" altLang="en-US" dirty="0" err="1">
                  <a:solidFill>
                    <a:schemeClr val="bg1"/>
                  </a:solidFill>
                </a:rPr>
                <a:t>부형돈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20140855 </a:t>
              </a:r>
              <a:r>
                <a:rPr lang="ko-KR" altLang="en-US" dirty="0" err="1">
                  <a:solidFill>
                    <a:schemeClr val="bg1"/>
                  </a:solidFill>
                </a:rPr>
                <a:t>윤형웅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20160461 </a:t>
              </a:r>
              <a:r>
                <a:rPr lang="ko-KR" altLang="en-US" dirty="0" err="1">
                  <a:solidFill>
                    <a:schemeClr val="bg1"/>
                  </a:solidFill>
                </a:rPr>
                <a:t>박다운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20160522 </a:t>
              </a:r>
              <a:r>
                <a:rPr lang="ko-KR" altLang="en-US" dirty="0" err="1">
                  <a:solidFill>
                    <a:schemeClr val="bg1"/>
                  </a:solidFill>
                </a:rPr>
                <a:t>박장훈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20160949 </a:t>
              </a:r>
              <a:r>
                <a:rPr lang="ko-KR" altLang="en-US" dirty="0">
                  <a:solidFill>
                    <a:schemeClr val="bg1"/>
                  </a:solidFill>
                </a:rPr>
                <a:t>이준규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07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9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D420D08-0ED6-4901-95EA-62996F1F0B0D}"/>
              </a:ext>
            </a:extLst>
          </p:cNvPr>
          <p:cNvGrpSpPr/>
          <p:nvPr/>
        </p:nvGrpSpPr>
        <p:grpSpPr>
          <a:xfrm>
            <a:off x="455747" y="545351"/>
            <a:ext cx="4983027" cy="707886"/>
            <a:chOff x="1603177" y="2497976"/>
            <a:chExt cx="5235393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D725E34-0791-43BB-B5DB-BBB4658C604E}"/>
                </a:ext>
              </a:extLst>
            </p:cNvPr>
            <p:cNvSpPr txBox="1"/>
            <p:nvPr/>
          </p:nvSpPr>
          <p:spPr>
            <a:xfrm>
              <a:off x="1603177" y="2497976"/>
              <a:ext cx="702044" cy="70788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4000" spc="-300" dirty="0">
                  <a:solidFill>
                    <a:schemeClr val="bg1">
                      <a:lumMod val="6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endParaRPr lang="ko-KR" altLang="en-US" sz="4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361A5C-637B-446F-A7D5-B3039A56EB0D}"/>
                </a:ext>
              </a:extLst>
            </p:cNvPr>
            <p:cNvSpPr txBox="1"/>
            <p:nvPr/>
          </p:nvSpPr>
          <p:spPr>
            <a:xfrm flipH="1">
              <a:off x="2305218" y="2497976"/>
              <a:ext cx="45333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</a:rPr>
                <a:t>설계 클래스 다이어그램</a:t>
              </a:r>
              <a:endParaRPr lang="ko-KR" altLang="en-US" sz="3000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A7CE533-3CA0-4D5B-8C66-74FCBA1D0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05005"/>
              </p:ext>
            </p:extLst>
          </p:nvPr>
        </p:nvGraphicFramePr>
        <p:xfrm>
          <a:off x="6096000" y="1425645"/>
          <a:ext cx="5034042" cy="4732247"/>
        </p:xfrm>
        <a:graphic>
          <a:graphicData uri="http://schemas.openxmlformats.org/drawingml/2006/table">
            <a:tbl>
              <a:tblPr/>
              <a:tblGrid>
                <a:gridCol w="887604">
                  <a:extLst>
                    <a:ext uri="{9D8B030D-6E8A-4147-A177-3AD203B41FA5}">
                      <a16:colId xmlns:a16="http://schemas.microsoft.com/office/drawing/2014/main" val="988219323"/>
                    </a:ext>
                  </a:extLst>
                </a:gridCol>
                <a:gridCol w="1958131">
                  <a:extLst>
                    <a:ext uri="{9D8B030D-6E8A-4147-A177-3AD203B41FA5}">
                      <a16:colId xmlns:a16="http://schemas.microsoft.com/office/drawing/2014/main" val="475171714"/>
                    </a:ext>
                  </a:extLst>
                </a:gridCol>
                <a:gridCol w="419569">
                  <a:extLst>
                    <a:ext uri="{9D8B030D-6E8A-4147-A177-3AD203B41FA5}">
                      <a16:colId xmlns:a16="http://schemas.microsoft.com/office/drawing/2014/main" val="4248129852"/>
                    </a:ext>
                  </a:extLst>
                </a:gridCol>
                <a:gridCol w="416002">
                  <a:extLst>
                    <a:ext uri="{9D8B030D-6E8A-4147-A177-3AD203B41FA5}">
                      <a16:colId xmlns:a16="http://schemas.microsoft.com/office/drawing/2014/main" val="4222804648"/>
                    </a:ext>
                  </a:extLst>
                </a:gridCol>
                <a:gridCol w="1352736">
                  <a:extLst>
                    <a:ext uri="{9D8B030D-6E8A-4147-A177-3AD203B41FA5}">
                      <a16:colId xmlns:a16="http://schemas.microsoft.com/office/drawing/2014/main" val="2142701399"/>
                    </a:ext>
                  </a:extLst>
                </a:gridCol>
              </a:tblGrid>
              <a:tr h="3081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9445" marR="99445" marT="49722" marB="4972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800643"/>
                  </a:ext>
                </a:extLst>
              </a:tr>
              <a:tr h="3081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ScoreWriterMngr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9445" marR="99445" marT="49722" marB="4972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9445" marR="99445" marT="49722" marB="4972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93025"/>
                  </a:ext>
                </a:extLst>
              </a:tr>
              <a:tr h="3081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 값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9445" marR="99445" marT="49722" marB="4972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/>
                    </a:p>
                  </a:txBody>
                  <a:tcPr marL="99445" marR="99445" marT="49722" marB="4972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677003"/>
                  </a:ext>
                </a:extLst>
              </a:tr>
              <a:tr h="2686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9445" marR="99445" marT="49722" marB="4972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dirty="0"/>
                    </a:p>
                  </a:txBody>
                  <a:tcPr marL="99445" marR="99445" marT="49722" marB="49722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807104"/>
                  </a:ext>
                </a:extLst>
              </a:tr>
              <a:tr h="2686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0" spc="0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dirty="0"/>
                    </a:p>
                  </a:txBody>
                  <a:tcPr marL="99445" marR="99445" marT="49722" marB="4972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551"/>
                  </a:ext>
                </a:extLst>
              </a:tr>
              <a:tr h="5085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reqInsert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ScoreWriterDBMngr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등록 요청을 하고 결과 값을 반환 받는다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dirty="0"/>
                    </a:p>
                  </a:txBody>
                  <a:tcPr marL="99445" marR="99445" marT="49722" marB="49722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217330"/>
                  </a:ext>
                </a:extLst>
              </a:tr>
              <a:tr h="5085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reqUpdate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ScoreWriterDBMngr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수정 요청을 하고 결과 값을 반환 받는다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dirty="0"/>
                    </a:p>
                  </a:txBody>
                  <a:tcPr marL="99445" marR="99445" marT="49722" marB="49722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143807"/>
                  </a:ext>
                </a:extLst>
              </a:tr>
              <a:tr h="5085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reqDelete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ScoreWriterDBMngr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삭제 요청을 하고 결과 값을 반환 받는다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/>
                    </a:p>
                  </a:txBody>
                  <a:tcPr marL="99445" marR="99445" marT="49722" marB="49722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5378"/>
                  </a:ext>
                </a:extLst>
              </a:tr>
              <a:tr h="5085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reqMngrPrint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ScoreWriterDBMngr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관리자 조회 요청을 하고 결과 값을 받는다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endParaRPr lang="ko-KR" altLang="en-US" dirty="0"/>
                    </a:p>
                  </a:txBody>
                  <a:tcPr marL="99445" marR="99445" marT="49722" marB="49722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334209"/>
                  </a:ext>
                </a:extLst>
              </a:tr>
              <a:tr h="3918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reqPrint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ScoreWriterDBMngr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조회 요청을 하고 결과 값을 받는다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endParaRPr lang="ko-KR" altLang="en-US"/>
                    </a:p>
                  </a:txBody>
                  <a:tcPr marL="99445" marR="99445" marT="49722" marB="49722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428911"/>
                  </a:ext>
                </a:extLst>
              </a:tr>
              <a:tr h="8442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checkScoreWriter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리스트에 입력된 정보와 중복되는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객체가 존재하는지 확인하고 결과 값을 반환한다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dirty="0"/>
                    </a:p>
                  </a:txBody>
                  <a:tcPr marL="99445" marR="99445" marT="49722" marB="49722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scoreWriterCode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String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4590" marR="44590" marT="12327" marB="1232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8533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72774FE-991A-457D-9888-ED66C81F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47" y="2182045"/>
            <a:ext cx="3209925" cy="32194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E14517E-F803-419F-B5FC-6CAC2414F78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333872" y="3791768"/>
            <a:ext cx="1762128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2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8883B35-4270-44F1-ACE6-38F49213D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86795"/>
              </p:ext>
            </p:extLst>
          </p:nvPr>
        </p:nvGraphicFramePr>
        <p:xfrm>
          <a:off x="6099495" y="1995076"/>
          <a:ext cx="5161980" cy="3728308"/>
        </p:xfrm>
        <a:graphic>
          <a:graphicData uri="http://schemas.openxmlformats.org/drawingml/2006/table">
            <a:tbl>
              <a:tblPr/>
              <a:tblGrid>
                <a:gridCol w="952446">
                  <a:extLst>
                    <a:ext uri="{9D8B030D-6E8A-4147-A177-3AD203B41FA5}">
                      <a16:colId xmlns:a16="http://schemas.microsoft.com/office/drawing/2014/main" val="2084812747"/>
                    </a:ext>
                  </a:extLst>
                </a:gridCol>
                <a:gridCol w="1962121">
                  <a:extLst>
                    <a:ext uri="{9D8B030D-6E8A-4147-A177-3AD203B41FA5}">
                      <a16:colId xmlns:a16="http://schemas.microsoft.com/office/drawing/2014/main" val="1064910228"/>
                    </a:ext>
                  </a:extLst>
                </a:gridCol>
                <a:gridCol w="433102">
                  <a:extLst>
                    <a:ext uri="{9D8B030D-6E8A-4147-A177-3AD203B41FA5}">
                      <a16:colId xmlns:a16="http://schemas.microsoft.com/office/drawing/2014/main" val="3108221988"/>
                    </a:ext>
                  </a:extLst>
                </a:gridCol>
                <a:gridCol w="440558">
                  <a:extLst>
                    <a:ext uri="{9D8B030D-6E8A-4147-A177-3AD203B41FA5}">
                      <a16:colId xmlns:a16="http://schemas.microsoft.com/office/drawing/2014/main" val="3480564666"/>
                    </a:ext>
                  </a:extLst>
                </a:gridCol>
                <a:gridCol w="1373753">
                  <a:extLst>
                    <a:ext uri="{9D8B030D-6E8A-4147-A177-3AD203B41FA5}">
                      <a16:colId xmlns:a16="http://schemas.microsoft.com/office/drawing/2014/main" val="752116159"/>
                    </a:ext>
                  </a:extLst>
                </a:gridCol>
              </a:tblGrid>
              <a:tr h="344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6499" marR="96499" marT="48250" marB="4825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782209"/>
                  </a:ext>
                </a:extLst>
              </a:tr>
              <a:tr h="344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ScoreWriterDBMngr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6499" marR="96499" marT="48250" marB="4825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43345"/>
                  </a:ext>
                </a:extLst>
              </a:tr>
              <a:tr h="344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 값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700"/>
                    </a:p>
                  </a:txBody>
                  <a:tcPr marL="96499" marR="96499" marT="48250" marB="4825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79000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700" dirty="0"/>
                    </a:p>
                  </a:txBody>
                  <a:tcPr marL="96499" marR="96499" marT="48250" marB="48250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31066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sz="1700"/>
                    </a:p>
                  </a:txBody>
                  <a:tcPr marL="96499" marR="96499" marT="48250" marB="4825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73597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DB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등록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700"/>
                    </a:p>
                  </a:txBody>
                  <a:tcPr marL="96499" marR="96499" marT="48250" marB="48250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ScoreWriter: ScoreWriter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317679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 DB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존재하는 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수정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700"/>
                    </a:p>
                  </a:txBody>
                  <a:tcPr marL="96499" marR="96499" marT="48250" marB="48250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ScoreWriter: ScoreWriter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95024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DB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존재하는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삭제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700"/>
                    </a:p>
                  </a:txBody>
                  <a:tcPr marL="96499" marR="96499" marT="48250" marB="48250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ScoreWriter: ScoreWriter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05131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MNGRPRINT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 DB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존재하는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정보 반환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ScoreWriter[]</a:t>
                      </a:r>
                      <a:endParaRPr lang="ko-KR" altLang="en-US" sz="1700"/>
                    </a:p>
                  </a:txBody>
                  <a:tcPr marL="96499" marR="96499" marT="48250" marB="48250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563210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 DB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존재하는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정보 반환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  <a:endParaRPr lang="ko-KR" altLang="en-US" sz="1700" dirty="0"/>
                    </a:p>
                  </a:txBody>
                  <a:tcPr marL="96499" marR="96499" marT="48250" marB="48250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972" marR="56972" marT="15751" marB="15751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11015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98D1265D-E2B2-4C02-8090-21B486EEDB59}"/>
              </a:ext>
            </a:extLst>
          </p:cNvPr>
          <p:cNvGrpSpPr/>
          <p:nvPr/>
        </p:nvGrpSpPr>
        <p:grpSpPr>
          <a:xfrm>
            <a:off x="455747" y="545351"/>
            <a:ext cx="4983027" cy="707886"/>
            <a:chOff x="1603177" y="2497976"/>
            <a:chExt cx="5235393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73F73D-7499-4B6C-B4D1-CBDD50921D79}"/>
                </a:ext>
              </a:extLst>
            </p:cNvPr>
            <p:cNvSpPr txBox="1"/>
            <p:nvPr/>
          </p:nvSpPr>
          <p:spPr>
            <a:xfrm>
              <a:off x="1603177" y="2497976"/>
              <a:ext cx="702044" cy="70788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4000" spc="-300" dirty="0">
                  <a:solidFill>
                    <a:schemeClr val="bg1">
                      <a:lumMod val="6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endParaRPr lang="ko-KR" altLang="en-US" sz="4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1C2CE4-79DF-4F15-8BCF-872F04F0D9E2}"/>
                </a:ext>
              </a:extLst>
            </p:cNvPr>
            <p:cNvSpPr txBox="1"/>
            <p:nvPr/>
          </p:nvSpPr>
          <p:spPr>
            <a:xfrm flipH="1">
              <a:off x="2305218" y="2497976"/>
              <a:ext cx="45333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</a:rPr>
                <a:t>설계 클래스 다이어그램</a:t>
              </a:r>
              <a:endParaRPr lang="ko-KR" altLang="en-US" sz="3000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1F802FF-9271-43FB-83FD-C53C8728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25" y="2235218"/>
            <a:ext cx="3438525" cy="32480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CE73B-F7F4-462C-9142-C6866B1B7EAF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4369050" y="3859230"/>
            <a:ext cx="173044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1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D420D08-0ED6-4901-95EA-62996F1F0B0D}"/>
              </a:ext>
            </a:extLst>
          </p:cNvPr>
          <p:cNvGrpSpPr/>
          <p:nvPr/>
        </p:nvGrpSpPr>
        <p:grpSpPr>
          <a:xfrm>
            <a:off x="455747" y="545351"/>
            <a:ext cx="4954453" cy="707886"/>
            <a:chOff x="1603177" y="2497976"/>
            <a:chExt cx="5205371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D725E34-0791-43BB-B5DB-BBB4658C604E}"/>
                </a:ext>
              </a:extLst>
            </p:cNvPr>
            <p:cNvSpPr txBox="1"/>
            <p:nvPr/>
          </p:nvSpPr>
          <p:spPr>
            <a:xfrm>
              <a:off x="1603177" y="2497976"/>
              <a:ext cx="702044" cy="70788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4000" spc="-300" dirty="0">
                  <a:solidFill>
                    <a:schemeClr val="bg1">
                      <a:lumMod val="6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endParaRPr lang="ko-KR" altLang="en-US" sz="4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361A5C-637B-446F-A7D5-B3039A56EB0D}"/>
                </a:ext>
              </a:extLst>
            </p:cNvPr>
            <p:cNvSpPr txBox="1"/>
            <p:nvPr/>
          </p:nvSpPr>
          <p:spPr>
            <a:xfrm flipH="1">
              <a:off x="2305219" y="2497976"/>
              <a:ext cx="45033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</a:rPr>
                <a:t>설계 시퀀스 다이어그램</a:t>
              </a:r>
              <a:endParaRPr lang="ko-KR" altLang="en-US" sz="3000" dirty="0"/>
            </a:p>
          </p:txBody>
        </p:sp>
      </p:grpSp>
      <p:pic>
        <p:nvPicPr>
          <p:cNvPr id="5" name="_x209606224" descr="EMB00000f3c7e86">
            <a:extLst>
              <a:ext uri="{FF2B5EF4-FFF2-40B4-BE49-F238E27FC236}">
                <a16:creationId xmlns:a16="http://schemas.microsoft.com/office/drawing/2014/main" id="{D79ECE0C-E59A-44A6-A64B-F21C5936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1253237"/>
            <a:ext cx="7781925" cy="466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55A5A-EF87-413A-8C31-2382A15D1A60}"/>
              </a:ext>
            </a:extLst>
          </p:cNvPr>
          <p:cNvSpPr txBox="1"/>
          <p:nvPr/>
        </p:nvSpPr>
        <p:spPr>
          <a:xfrm>
            <a:off x="8293870" y="592193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점수기록자 등록</a:t>
            </a:r>
          </a:p>
        </p:txBody>
      </p:sp>
    </p:spTree>
    <p:extLst>
      <p:ext uri="{BB962C8B-B14F-4D97-AF65-F5344CB8AC3E}">
        <p14:creationId xmlns:p14="http://schemas.microsoft.com/office/powerpoint/2010/main" val="9017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499616384" descr="EMB00004d40454a">
            <a:extLst>
              <a:ext uri="{FF2B5EF4-FFF2-40B4-BE49-F238E27FC236}">
                <a16:creationId xmlns:a16="http://schemas.microsoft.com/office/drawing/2014/main" id="{C51AF4E3-09AE-4BF0-86CD-4A5A1F2EC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94" b="66702"/>
          <a:stretch>
            <a:fillRect/>
          </a:stretch>
        </p:blipFill>
        <p:spPr bwMode="auto">
          <a:xfrm>
            <a:off x="1452562" y="1340760"/>
            <a:ext cx="3343624" cy="129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BD863AC-4E05-4C13-A71F-574F2F74FB28}"/>
              </a:ext>
            </a:extLst>
          </p:cNvPr>
          <p:cNvGrpSpPr/>
          <p:nvPr/>
        </p:nvGrpSpPr>
        <p:grpSpPr>
          <a:xfrm>
            <a:off x="455747" y="545351"/>
            <a:ext cx="4954453" cy="707886"/>
            <a:chOff x="1603177" y="2497976"/>
            <a:chExt cx="5205371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9BBB18-C5DD-4537-9468-F1A9A3970BFE}"/>
                </a:ext>
              </a:extLst>
            </p:cNvPr>
            <p:cNvSpPr txBox="1"/>
            <p:nvPr/>
          </p:nvSpPr>
          <p:spPr>
            <a:xfrm>
              <a:off x="1603177" y="2497976"/>
              <a:ext cx="702044" cy="70788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4000" spc="-300" dirty="0">
                  <a:solidFill>
                    <a:schemeClr val="bg1">
                      <a:lumMod val="6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endParaRPr lang="ko-KR" altLang="en-US" sz="4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E53C8C-6E0F-46D0-B61E-AF26D3C99F05}"/>
                </a:ext>
              </a:extLst>
            </p:cNvPr>
            <p:cNvSpPr txBox="1"/>
            <p:nvPr/>
          </p:nvSpPr>
          <p:spPr>
            <a:xfrm flipH="1">
              <a:off x="2305219" y="2497976"/>
              <a:ext cx="45033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</a:rPr>
                <a:t>설계 시퀀스 다이어그램</a:t>
              </a:r>
              <a:endParaRPr lang="ko-KR" altLang="en-US" sz="3000" dirty="0"/>
            </a:p>
          </p:txBody>
        </p:sp>
      </p:grpSp>
      <p:pic>
        <p:nvPicPr>
          <p:cNvPr id="2051" name="_x457246296" descr="EMB00004d40454e">
            <a:extLst>
              <a:ext uri="{FF2B5EF4-FFF2-40B4-BE49-F238E27FC236}">
                <a16:creationId xmlns:a16="http://schemas.microsoft.com/office/drawing/2014/main" id="{0D78ED6F-E67B-4D2E-95B9-BBD1B0461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7"/>
          <a:stretch>
            <a:fillRect/>
          </a:stretch>
        </p:blipFill>
        <p:spPr bwMode="auto">
          <a:xfrm>
            <a:off x="1343025" y="2876778"/>
            <a:ext cx="3562699" cy="343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457241328" descr="EMB00004d4045be">
            <a:extLst>
              <a:ext uri="{FF2B5EF4-FFF2-40B4-BE49-F238E27FC236}">
                <a16:creationId xmlns:a16="http://schemas.microsoft.com/office/drawing/2014/main" id="{872574E2-E469-443B-9EB2-848EB7E55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5"/>
          <a:stretch>
            <a:fillRect/>
          </a:stretch>
        </p:blipFill>
        <p:spPr bwMode="auto">
          <a:xfrm>
            <a:off x="7019925" y="2974669"/>
            <a:ext cx="3027363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28329C5-00FE-4309-9079-2E94A6734488}"/>
              </a:ext>
            </a:extLst>
          </p:cNvPr>
          <p:cNvCxnSpPr>
            <a:stCxn id="2051" idx="3"/>
            <a:endCxn id="2053" idx="1"/>
          </p:cNvCxnSpPr>
          <p:nvPr/>
        </p:nvCxnSpPr>
        <p:spPr>
          <a:xfrm flipV="1">
            <a:off x="4905724" y="4594713"/>
            <a:ext cx="211420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69C0957-D7FD-464D-8E28-5F309C9E7E70}"/>
              </a:ext>
            </a:extLst>
          </p:cNvPr>
          <p:cNvCxnSpPr>
            <a:cxnSpLocks/>
            <a:stCxn id="2049" idx="3"/>
          </p:cNvCxnSpPr>
          <p:nvPr/>
        </p:nvCxnSpPr>
        <p:spPr>
          <a:xfrm>
            <a:off x="4796186" y="1988064"/>
            <a:ext cx="2223739" cy="93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800E6C-381F-4F8A-834D-35EDB1931A32}"/>
              </a:ext>
            </a:extLst>
          </p:cNvPr>
          <p:cNvSpPr txBox="1"/>
          <p:nvPr/>
        </p:nvSpPr>
        <p:spPr>
          <a:xfrm>
            <a:off x="7401276" y="18127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7788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D420D08-0ED6-4901-95EA-62996F1F0B0D}"/>
              </a:ext>
            </a:extLst>
          </p:cNvPr>
          <p:cNvGrpSpPr/>
          <p:nvPr/>
        </p:nvGrpSpPr>
        <p:grpSpPr>
          <a:xfrm>
            <a:off x="455747" y="545351"/>
            <a:ext cx="4954453" cy="707886"/>
            <a:chOff x="1603177" y="2497976"/>
            <a:chExt cx="5205371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D725E34-0791-43BB-B5DB-BBB4658C604E}"/>
                </a:ext>
              </a:extLst>
            </p:cNvPr>
            <p:cNvSpPr txBox="1"/>
            <p:nvPr/>
          </p:nvSpPr>
          <p:spPr>
            <a:xfrm>
              <a:off x="1603177" y="2497976"/>
              <a:ext cx="702044" cy="70788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4000" spc="-300" dirty="0">
                  <a:solidFill>
                    <a:schemeClr val="bg1">
                      <a:lumMod val="6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endParaRPr lang="ko-KR" altLang="en-US" sz="4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361A5C-637B-446F-A7D5-B3039A56EB0D}"/>
                </a:ext>
              </a:extLst>
            </p:cNvPr>
            <p:cNvSpPr txBox="1"/>
            <p:nvPr/>
          </p:nvSpPr>
          <p:spPr>
            <a:xfrm flipH="1">
              <a:off x="2305219" y="2497976"/>
              <a:ext cx="45033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</a:rPr>
                <a:t>설계 시퀀스 다이어그램</a:t>
              </a:r>
              <a:endParaRPr lang="ko-KR" altLang="en-US" sz="3000" dirty="0"/>
            </a:p>
          </p:txBody>
        </p:sp>
      </p:grpSp>
      <p:pic>
        <p:nvPicPr>
          <p:cNvPr id="3075" name="_x476157944" descr="EMB00000f3c7e89">
            <a:extLst>
              <a:ext uri="{FF2B5EF4-FFF2-40B4-BE49-F238E27FC236}">
                <a16:creationId xmlns:a16="http://schemas.microsoft.com/office/drawing/2014/main" id="{EEDD3583-2C19-40F0-B8EB-A43A5346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59" y="2224787"/>
            <a:ext cx="9888282" cy="32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FD9726-960D-460A-AAFE-8D9CC6659A7E}"/>
              </a:ext>
            </a:extLst>
          </p:cNvPr>
          <p:cNvSpPr txBox="1"/>
          <p:nvPr/>
        </p:nvSpPr>
        <p:spPr>
          <a:xfrm>
            <a:off x="9334500" y="5520881"/>
            <a:ext cx="170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점수기록자 조회</a:t>
            </a:r>
          </a:p>
        </p:txBody>
      </p:sp>
    </p:spTree>
    <p:extLst>
      <p:ext uri="{BB962C8B-B14F-4D97-AF65-F5344CB8AC3E}">
        <p14:creationId xmlns:p14="http://schemas.microsoft.com/office/powerpoint/2010/main" val="21926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D420D08-0ED6-4901-95EA-62996F1F0B0D}"/>
              </a:ext>
            </a:extLst>
          </p:cNvPr>
          <p:cNvGrpSpPr/>
          <p:nvPr/>
        </p:nvGrpSpPr>
        <p:grpSpPr>
          <a:xfrm>
            <a:off x="2894147" y="2497976"/>
            <a:ext cx="6403706" cy="1862048"/>
            <a:chOff x="1603177" y="2497976"/>
            <a:chExt cx="6728023" cy="18620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D725E34-0791-43BB-B5DB-BBB4658C604E}"/>
                </a:ext>
              </a:extLst>
            </p:cNvPr>
            <p:cNvSpPr txBox="1"/>
            <p:nvPr/>
          </p:nvSpPr>
          <p:spPr>
            <a:xfrm>
              <a:off x="1603177" y="2497976"/>
              <a:ext cx="1869784" cy="186204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1500" spc="-300" dirty="0">
                  <a:solidFill>
                    <a:schemeClr val="bg1">
                      <a:lumMod val="6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05</a:t>
              </a:r>
              <a:endParaRPr lang="ko-KR" altLang="en-US" sz="11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361A5C-637B-446F-A7D5-B3039A56EB0D}"/>
                </a:ext>
              </a:extLst>
            </p:cNvPr>
            <p:cNvSpPr txBox="1"/>
            <p:nvPr/>
          </p:nvSpPr>
          <p:spPr>
            <a:xfrm flipH="1">
              <a:off x="3798274" y="2828835"/>
              <a:ext cx="45329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200" b="1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</a:rPr>
                <a:t>개략 설계</a:t>
              </a:r>
              <a:endParaRPr lang="ko-KR" alt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907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022F51-DFF4-477A-BB0C-D08AF5870148}"/>
              </a:ext>
            </a:extLst>
          </p:cNvPr>
          <p:cNvSpPr txBox="1"/>
          <p:nvPr/>
        </p:nvSpPr>
        <p:spPr>
          <a:xfrm>
            <a:off x="5330536" y="743796"/>
            <a:ext cx="1530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en-US" altLang="ko-KR" sz="5400" spc="-300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9CE23BA-4C3A-4508-B06C-AE549D457712}"/>
              </a:ext>
            </a:extLst>
          </p:cNvPr>
          <p:cNvGrpSpPr/>
          <p:nvPr/>
        </p:nvGrpSpPr>
        <p:grpSpPr>
          <a:xfrm>
            <a:off x="2536205" y="2261160"/>
            <a:ext cx="7119590" cy="3351539"/>
            <a:chOff x="2536204" y="2291305"/>
            <a:chExt cx="7119590" cy="335153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7B09806-A320-456D-972D-1ECF79B54D63}"/>
                </a:ext>
              </a:extLst>
            </p:cNvPr>
            <p:cNvGrpSpPr/>
            <p:nvPr/>
          </p:nvGrpSpPr>
          <p:grpSpPr>
            <a:xfrm>
              <a:off x="2536204" y="4923195"/>
              <a:ext cx="7119590" cy="719649"/>
              <a:chOff x="2167718" y="4221830"/>
              <a:chExt cx="7119590" cy="71964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D3CCEA-60EA-4B19-B4AC-4B865C2A00C0}"/>
                  </a:ext>
                </a:extLst>
              </p:cNvPr>
              <p:cNvSpPr txBox="1"/>
              <p:nvPr/>
            </p:nvSpPr>
            <p:spPr>
              <a:xfrm>
                <a:off x="2904692" y="4233593"/>
                <a:ext cx="63826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spc="-300" dirty="0">
                    <a:pattFill prst="openDmnd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/>
                      </a:bgClr>
                    </a:patt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설계 시퀀스 다이어그램</a:t>
                </a:r>
                <a:endParaRPr lang="en-US" altLang="ko-KR" sz="4000" spc="-300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64953B-FC85-49F5-82D7-274F5295CE30}"/>
                  </a:ext>
                </a:extLst>
              </p:cNvPr>
              <p:cNvSpPr txBox="1"/>
              <p:nvPr/>
            </p:nvSpPr>
            <p:spPr>
              <a:xfrm>
                <a:off x="2167718" y="4221830"/>
                <a:ext cx="736973" cy="70788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ko-KR" sz="4000" spc="-300" dirty="0">
                    <a:solidFill>
                      <a:schemeClr val="bg1">
                        <a:lumMod val="6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04</a:t>
                </a:r>
                <a:endParaRPr lang="ko-KR" altLang="en-US" sz="40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24D8FA5-8115-4D65-A646-3F4277D6A966}"/>
                </a:ext>
              </a:extLst>
            </p:cNvPr>
            <p:cNvGrpSpPr/>
            <p:nvPr/>
          </p:nvGrpSpPr>
          <p:grpSpPr>
            <a:xfrm>
              <a:off x="2536204" y="4046037"/>
              <a:ext cx="7119590" cy="711950"/>
              <a:chOff x="2167718" y="3344672"/>
              <a:chExt cx="7119590" cy="71195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3FA31A-729C-4CDD-96FE-4254662858B1}"/>
                  </a:ext>
                </a:extLst>
              </p:cNvPr>
              <p:cNvSpPr txBox="1"/>
              <p:nvPr/>
            </p:nvSpPr>
            <p:spPr>
              <a:xfrm>
                <a:off x="2904692" y="3348736"/>
                <a:ext cx="63826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spc="-300" dirty="0">
                    <a:pattFill prst="openDmnd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/>
                      </a:bgClr>
                    </a:patt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설계 클래스 다이어그램</a:t>
                </a:r>
                <a:endParaRPr lang="en-US" altLang="ko-KR" sz="4000" spc="-300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557756-8F20-4F28-9C02-AEBC6AD8F8DD}"/>
                  </a:ext>
                </a:extLst>
              </p:cNvPr>
              <p:cNvSpPr txBox="1"/>
              <p:nvPr/>
            </p:nvSpPr>
            <p:spPr>
              <a:xfrm>
                <a:off x="2167718" y="3344672"/>
                <a:ext cx="736973" cy="70788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ko-KR" sz="4000" spc="-300" dirty="0">
                    <a:solidFill>
                      <a:schemeClr val="bg1">
                        <a:lumMod val="6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03</a:t>
                </a:r>
                <a:endParaRPr lang="ko-KR" altLang="en-US" sz="40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5454125-6856-4C4D-A5A8-7A9D40E5198E}"/>
                </a:ext>
              </a:extLst>
            </p:cNvPr>
            <p:cNvGrpSpPr/>
            <p:nvPr/>
          </p:nvGrpSpPr>
          <p:grpSpPr>
            <a:xfrm>
              <a:off x="2536205" y="2291305"/>
              <a:ext cx="7119589" cy="707886"/>
              <a:chOff x="2536206" y="1911429"/>
              <a:chExt cx="7119589" cy="7078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882CA7-384F-409E-AA28-F16862BACA65}"/>
                  </a:ext>
                </a:extLst>
              </p:cNvPr>
              <p:cNvSpPr txBox="1"/>
              <p:nvPr/>
            </p:nvSpPr>
            <p:spPr>
              <a:xfrm>
                <a:off x="3273179" y="1911429"/>
                <a:ext cx="63826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spc="-300" dirty="0">
                    <a:pattFill prst="openDmnd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/>
                      </a:bgClr>
                    </a:patt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플랫폼 및 프레임워크 소개</a:t>
                </a:r>
                <a:endParaRPr lang="en-US" altLang="ko-KR" sz="4000" spc="-300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7156CD-DCED-4440-8676-D6D1E4E0607C}"/>
                  </a:ext>
                </a:extLst>
              </p:cNvPr>
              <p:cNvSpPr txBox="1"/>
              <p:nvPr/>
            </p:nvSpPr>
            <p:spPr>
              <a:xfrm>
                <a:off x="2536206" y="1911429"/>
                <a:ext cx="736973" cy="70788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ko-KR" sz="4000" spc="-300" dirty="0">
                    <a:solidFill>
                      <a:schemeClr val="bg1">
                        <a:lumMod val="6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01</a:t>
                </a:r>
                <a:endParaRPr lang="ko-KR" altLang="en-US" sz="40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0D5485D-B342-4F12-9020-F678A845E2F1}"/>
                </a:ext>
              </a:extLst>
            </p:cNvPr>
            <p:cNvGrpSpPr/>
            <p:nvPr/>
          </p:nvGrpSpPr>
          <p:grpSpPr>
            <a:xfrm>
              <a:off x="2536204" y="3171373"/>
              <a:ext cx="7119589" cy="707886"/>
              <a:chOff x="2536206" y="1911429"/>
              <a:chExt cx="7119589" cy="70788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894671-C5C5-4E00-A480-444928CFA3DC}"/>
                  </a:ext>
                </a:extLst>
              </p:cNvPr>
              <p:cNvSpPr txBox="1"/>
              <p:nvPr/>
            </p:nvSpPr>
            <p:spPr>
              <a:xfrm>
                <a:off x="3273179" y="1911429"/>
                <a:ext cx="63826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spc="-300" dirty="0">
                    <a:pattFill prst="openDmnd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/>
                      </a:bgClr>
                    </a:patt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개발 환경</a:t>
                </a:r>
                <a:endParaRPr lang="en-US" altLang="ko-KR" sz="4000" spc="-300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4349-777B-46FB-B107-2DFCCB3DB5BE}"/>
                  </a:ext>
                </a:extLst>
              </p:cNvPr>
              <p:cNvSpPr txBox="1"/>
              <p:nvPr/>
            </p:nvSpPr>
            <p:spPr>
              <a:xfrm>
                <a:off x="2536206" y="1911429"/>
                <a:ext cx="736973" cy="70788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ko-KR" sz="4000" spc="-300" dirty="0">
                    <a:solidFill>
                      <a:schemeClr val="bg1">
                        <a:lumMod val="6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02</a:t>
                </a:r>
                <a:endParaRPr lang="ko-KR" altLang="en-US" sz="40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20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D420D08-0ED6-4901-95EA-62996F1F0B0D}"/>
              </a:ext>
            </a:extLst>
          </p:cNvPr>
          <p:cNvGrpSpPr/>
          <p:nvPr/>
        </p:nvGrpSpPr>
        <p:grpSpPr>
          <a:xfrm>
            <a:off x="455747" y="545351"/>
            <a:ext cx="5525952" cy="707886"/>
            <a:chOff x="1603177" y="2497976"/>
            <a:chExt cx="5805814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D725E34-0791-43BB-B5DB-BBB4658C604E}"/>
                </a:ext>
              </a:extLst>
            </p:cNvPr>
            <p:cNvSpPr txBox="1"/>
            <p:nvPr/>
          </p:nvSpPr>
          <p:spPr>
            <a:xfrm>
              <a:off x="1603177" y="2497976"/>
              <a:ext cx="702044" cy="70788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4000" spc="-300" dirty="0">
                  <a:solidFill>
                    <a:schemeClr val="bg1">
                      <a:lumMod val="6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361A5C-637B-446F-A7D5-B3039A56EB0D}"/>
                </a:ext>
              </a:extLst>
            </p:cNvPr>
            <p:cNvSpPr txBox="1"/>
            <p:nvPr/>
          </p:nvSpPr>
          <p:spPr>
            <a:xfrm flipH="1">
              <a:off x="2305219" y="2497976"/>
              <a:ext cx="51037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</a:rPr>
                <a:t>플랫폼 및 프레임워크 소개</a:t>
              </a:r>
              <a:endParaRPr lang="ko-KR" altLang="en-US" sz="3000" dirty="0"/>
            </a:p>
          </p:txBody>
        </p:sp>
      </p:grpSp>
      <p:pic>
        <p:nvPicPr>
          <p:cNvPr id="1026" name="Picture 2" descr="Microsoft .NET logo.png">
            <a:extLst>
              <a:ext uri="{FF2B5EF4-FFF2-40B4-BE49-F238E27FC236}">
                <a16:creationId xmlns:a16="http://schemas.microsoft.com/office/drawing/2014/main" id="{9E6C7019-0AAA-4281-907E-2B042762D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341905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318971-5998-40CB-BEA8-8D225854C42C}"/>
              </a:ext>
            </a:extLst>
          </p:cNvPr>
          <p:cNvSpPr txBox="1"/>
          <p:nvPr/>
        </p:nvSpPr>
        <p:spPr>
          <a:xfrm flipH="1">
            <a:off x="2257424" y="2170576"/>
            <a:ext cx="2295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플랫폼 소개</a:t>
            </a:r>
            <a:endParaRPr lang="ko-KR" alt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E317F-E8A4-400C-8D8A-C2F644F7E7E9}"/>
              </a:ext>
            </a:extLst>
          </p:cNvPr>
          <p:cNvSpPr txBox="1"/>
          <p:nvPr/>
        </p:nvSpPr>
        <p:spPr>
          <a:xfrm flipH="1">
            <a:off x="6974681" y="2170576"/>
            <a:ext cx="30622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프레임워크 소개</a:t>
            </a:r>
            <a:endParaRPr lang="ko-KR" altLang="en-US" sz="3000" dirty="0"/>
          </a:p>
        </p:txBody>
      </p:sp>
      <p:pic>
        <p:nvPicPr>
          <p:cNvPr id="1028" name="Picture 4" descr="Microsoft .NET logo.png">
            <a:extLst>
              <a:ext uri="{FF2B5EF4-FFF2-40B4-BE49-F238E27FC236}">
                <a16:creationId xmlns:a16="http://schemas.microsoft.com/office/drawing/2014/main" id="{303EAF08-F386-4D17-9866-C574B1A65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90" y="3429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ìëì°ì ëí ì´ë¯¸ì§ ê²ìê²°ê³¼">
            <a:extLst>
              <a:ext uri="{FF2B5EF4-FFF2-40B4-BE49-F238E27FC236}">
                <a16:creationId xmlns:a16="http://schemas.microsoft.com/office/drawing/2014/main" id="{2B81087B-31B9-4B63-A2FB-2961B066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49" y="3429000"/>
            <a:ext cx="1428751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DF9455-A0CF-4E45-9657-33674CB35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826" y="278563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3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8BD8A3C-93F5-4796-B586-818367416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889435"/>
              </p:ext>
            </p:extLst>
          </p:nvPr>
        </p:nvGraphicFramePr>
        <p:xfrm>
          <a:off x="1501367" y="1892352"/>
          <a:ext cx="9189265" cy="3732589"/>
        </p:xfrm>
        <a:graphic>
          <a:graphicData uri="http://schemas.openxmlformats.org/drawingml/2006/table">
            <a:tbl>
              <a:tblPr/>
              <a:tblGrid>
                <a:gridCol w="2588786">
                  <a:extLst>
                    <a:ext uri="{9D8B030D-6E8A-4147-A177-3AD203B41FA5}">
                      <a16:colId xmlns:a16="http://schemas.microsoft.com/office/drawing/2014/main" val="917223632"/>
                    </a:ext>
                  </a:extLst>
                </a:gridCol>
                <a:gridCol w="3063281">
                  <a:extLst>
                    <a:ext uri="{9D8B030D-6E8A-4147-A177-3AD203B41FA5}">
                      <a16:colId xmlns:a16="http://schemas.microsoft.com/office/drawing/2014/main" val="2292826790"/>
                    </a:ext>
                  </a:extLst>
                </a:gridCol>
                <a:gridCol w="3537198">
                  <a:extLst>
                    <a:ext uri="{9D8B030D-6E8A-4147-A177-3AD203B41FA5}">
                      <a16:colId xmlns:a16="http://schemas.microsoft.com/office/drawing/2014/main" val="999125824"/>
                    </a:ext>
                  </a:extLst>
                </a:gridCol>
              </a:tblGrid>
              <a:tr h="3632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8411" marR="98411" marT="27207" marB="2720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환경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8411" marR="98411" marT="27207" marB="272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싱크로나이즈드</a:t>
                      </a:r>
                      <a:r>
                        <a:rPr lang="ko-KR" altLang="en-US" sz="15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수영 경기 관리 시스템 운영환경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8411" marR="98411" marT="27207" marB="272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98659"/>
                  </a:ext>
                </a:extLst>
              </a:tr>
              <a:tr h="556117">
                <a:tc>
                  <a:txBody>
                    <a:bodyPr/>
                    <a:lstStyle/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8411" marR="98411" marT="27207" marB="2720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8411" marR="98411" marT="27207" marB="2720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8411" marR="98411" marT="27207" marB="2720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420794"/>
                  </a:ext>
                </a:extLst>
              </a:tr>
              <a:tr h="556117">
                <a:tc>
                  <a:txBody>
                    <a:bodyPr/>
                    <a:lstStyle/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8411" marR="98411" marT="27207" marB="2720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8411" marR="98411" marT="27207" marB="2720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8411" marR="98411" marT="27207" marB="2720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37083"/>
                  </a:ext>
                </a:extLst>
              </a:tr>
              <a:tr h="556117">
                <a:tc>
                  <a:txBody>
                    <a:bodyPr/>
                    <a:lstStyle/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개발 언어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8411" marR="98411" marT="27207" marB="2720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C# 7.0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8411" marR="98411" marT="27207" marB="2720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C# 7.0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8411" marR="98411" marT="27207" marB="2720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514701"/>
                  </a:ext>
                </a:extLst>
              </a:tr>
              <a:tr h="556117">
                <a:tc>
                  <a:txBody>
                    <a:bodyPr/>
                    <a:lstStyle/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개발 언어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8411" marR="98411" marT="27207" marB="2720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C# 7.0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8411" marR="98411" marT="27207" marB="2720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C# 7.0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8411" marR="98411" marT="27207" marB="2720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164533"/>
                  </a:ext>
                </a:extLst>
              </a:tr>
              <a:tr h="765176">
                <a:tc>
                  <a:txBody>
                    <a:bodyPr/>
                    <a:lstStyle/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(Web Application Server)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8411" marR="98411" marT="27207" marB="2720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8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8411" marR="98411" marT="27207" marB="2720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8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8411" marR="98411" marT="27207" marB="2720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6280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A2D91BAC-ACB9-4BC5-950A-5D27C39461B7}"/>
              </a:ext>
            </a:extLst>
          </p:cNvPr>
          <p:cNvGrpSpPr/>
          <p:nvPr/>
        </p:nvGrpSpPr>
        <p:grpSpPr>
          <a:xfrm>
            <a:off x="455747" y="545351"/>
            <a:ext cx="5525952" cy="707886"/>
            <a:chOff x="1603177" y="2497976"/>
            <a:chExt cx="5805814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C3A4F4-670B-4EC3-91A3-8D3C51A917E9}"/>
                </a:ext>
              </a:extLst>
            </p:cNvPr>
            <p:cNvSpPr txBox="1"/>
            <p:nvPr/>
          </p:nvSpPr>
          <p:spPr>
            <a:xfrm>
              <a:off x="1603177" y="2497976"/>
              <a:ext cx="702044" cy="70788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4000" spc="-300" dirty="0">
                  <a:solidFill>
                    <a:schemeClr val="bg1">
                      <a:lumMod val="6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endParaRPr lang="ko-KR" altLang="en-US" sz="4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F62959-7B7B-488A-867C-E3DD9F51D947}"/>
                </a:ext>
              </a:extLst>
            </p:cNvPr>
            <p:cNvSpPr txBox="1"/>
            <p:nvPr/>
          </p:nvSpPr>
          <p:spPr>
            <a:xfrm flipH="1">
              <a:off x="2305219" y="2497976"/>
              <a:ext cx="51037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</a:rPr>
                <a:t>프로젝트 개발 환경</a:t>
              </a:r>
              <a:endParaRPr lang="en-US" altLang="ko-KR" sz="30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21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D420D08-0ED6-4901-95EA-62996F1F0B0D}"/>
              </a:ext>
            </a:extLst>
          </p:cNvPr>
          <p:cNvGrpSpPr/>
          <p:nvPr/>
        </p:nvGrpSpPr>
        <p:grpSpPr>
          <a:xfrm>
            <a:off x="455747" y="545351"/>
            <a:ext cx="4983027" cy="707886"/>
            <a:chOff x="1603177" y="2497976"/>
            <a:chExt cx="5235393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D725E34-0791-43BB-B5DB-BBB4658C604E}"/>
                </a:ext>
              </a:extLst>
            </p:cNvPr>
            <p:cNvSpPr txBox="1"/>
            <p:nvPr/>
          </p:nvSpPr>
          <p:spPr>
            <a:xfrm>
              <a:off x="1603177" y="2497976"/>
              <a:ext cx="702044" cy="70788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4000" spc="-300" dirty="0">
                  <a:solidFill>
                    <a:schemeClr val="bg1">
                      <a:lumMod val="6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endParaRPr lang="ko-KR" altLang="en-US" sz="4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361A5C-637B-446F-A7D5-B3039A56EB0D}"/>
                </a:ext>
              </a:extLst>
            </p:cNvPr>
            <p:cNvSpPr txBox="1"/>
            <p:nvPr/>
          </p:nvSpPr>
          <p:spPr>
            <a:xfrm flipH="1">
              <a:off x="2305218" y="2497976"/>
              <a:ext cx="45333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</a:rPr>
                <a:t>설계 클래스 다이어그램</a:t>
              </a:r>
              <a:endParaRPr lang="ko-KR" altLang="en-US" sz="3000" dirty="0"/>
            </a:p>
          </p:txBody>
        </p:sp>
      </p:grpSp>
      <p:pic>
        <p:nvPicPr>
          <p:cNvPr id="2053" name="_x209611912" descr="EMB00000f3c7e90">
            <a:extLst>
              <a:ext uri="{FF2B5EF4-FFF2-40B4-BE49-F238E27FC236}">
                <a16:creationId xmlns:a16="http://schemas.microsoft.com/office/drawing/2014/main" id="{5B0A970E-254B-4813-99FA-4090A4A0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47" y="2114550"/>
            <a:ext cx="10888528" cy="362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19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D420D08-0ED6-4901-95EA-62996F1F0B0D}"/>
              </a:ext>
            </a:extLst>
          </p:cNvPr>
          <p:cNvGrpSpPr/>
          <p:nvPr/>
        </p:nvGrpSpPr>
        <p:grpSpPr>
          <a:xfrm>
            <a:off x="455747" y="545351"/>
            <a:ext cx="4983027" cy="707886"/>
            <a:chOff x="1603177" y="2497976"/>
            <a:chExt cx="5235393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D725E34-0791-43BB-B5DB-BBB4658C604E}"/>
                </a:ext>
              </a:extLst>
            </p:cNvPr>
            <p:cNvSpPr txBox="1"/>
            <p:nvPr/>
          </p:nvSpPr>
          <p:spPr>
            <a:xfrm>
              <a:off x="1603177" y="2497976"/>
              <a:ext cx="702044" cy="70788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4000" spc="-300" dirty="0">
                  <a:solidFill>
                    <a:schemeClr val="bg1">
                      <a:lumMod val="6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endParaRPr lang="ko-KR" altLang="en-US" sz="4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361A5C-637B-446F-A7D5-B3039A56EB0D}"/>
                </a:ext>
              </a:extLst>
            </p:cNvPr>
            <p:cNvSpPr txBox="1"/>
            <p:nvPr/>
          </p:nvSpPr>
          <p:spPr>
            <a:xfrm flipH="1">
              <a:off x="2305218" y="2497976"/>
              <a:ext cx="45333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</a:rPr>
                <a:t>설계 클래스 다이어그램</a:t>
              </a:r>
              <a:endParaRPr lang="ko-KR" altLang="en-US" sz="3000" dirty="0"/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3241B0-5A60-4543-9510-4E31210BD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37753"/>
              </p:ext>
            </p:extLst>
          </p:nvPr>
        </p:nvGraphicFramePr>
        <p:xfrm>
          <a:off x="6238875" y="1431171"/>
          <a:ext cx="4966550" cy="4807703"/>
        </p:xfrm>
        <a:graphic>
          <a:graphicData uri="http://schemas.openxmlformats.org/drawingml/2006/table">
            <a:tbl>
              <a:tblPr/>
              <a:tblGrid>
                <a:gridCol w="890613">
                  <a:extLst>
                    <a:ext uri="{9D8B030D-6E8A-4147-A177-3AD203B41FA5}">
                      <a16:colId xmlns:a16="http://schemas.microsoft.com/office/drawing/2014/main" val="1698231912"/>
                    </a:ext>
                  </a:extLst>
                </a:gridCol>
                <a:gridCol w="1698985">
                  <a:extLst>
                    <a:ext uri="{9D8B030D-6E8A-4147-A177-3AD203B41FA5}">
                      <a16:colId xmlns:a16="http://schemas.microsoft.com/office/drawing/2014/main" val="1686424138"/>
                    </a:ext>
                  </a:extLst>
                </a:gridCol>
                <a:gridCol w="907535">
                  <a:extLst>
                    <a:ext uri="{9D8B030D-6E8A-4147-A177-3AD203B41FA5}">
                      <a16:colId xmlns:a16="http://schemas.microsoft.com/office/drawing/2014/main" val="33497374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499506432"/>
                    </a:ext>
                  </a:extLst>
                </a:gridCol>
              </a:tblGrid>
              <a:tr h="3682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6069" marR="86069" marT="43034" marB="4303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545829"/>
                  </a:ext>
                </a:extLst>
              </a:tr>
              <a:tr h="3682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명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6069" marR="86069" marT="43034" marB="4303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entity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514301"/>
                  </a:ext>
                </a:extLst>
              </a:tr>
              <a:tr h="3682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 값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dirty="0"/>
                    </a:p>
                  </a:txBody>
                  <a:tcPr marL="86069" marR="86069" marT="43034" marB="4303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72002"/>
                  </a:ext>
                </a:extLst>
              </a:tr>
              <a:tr h="4070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기록자의 고유코드</a:t>
                      </a:r>
                      <a:endParaRPr lang="ko-KR" altLang="en-US" dirty="0"/>
                    </a:p>
                  </a:txBody>
                  <a:tcPr marL="86069" marR="86069" marT="43034" marB="43034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415516"/>
                  </a:ext>
                </a:extLst>
              </a:tr>
              <a:tr h="3210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koreanName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기록자의 한글 성명</a:t>
                      </a:r>
                      <a:endParaRPr lang="ko-KR" altLang="en-US" dirty="0"/>
                    </a:p>
                  </a:txBody>
                  <a:tcPr marL="86069" marR="86069" marT="43034" marB="43034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65468"/>
                  </a:ext>
                </a:extLst>
              </a:tr>
              <a:tr h="3210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englishName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기록자의 영문 성명</a:t>
                      </a:r>
                      <a:endParaRPr lang="ko-KR" altLang="en-US" dirty="0"/>
                    </a:p>
                  </a:txBody>
                  <a:tcPr marL="86069" marR="86069" marT="43034" marB="43034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77980"/>
                  </a:ext>
                </a:extLst>
              </a:tr>
              <a:tr h="3210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RRN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기록자의 주민등록번호</a:t>
                      </a:r>
                      <a:endParaRPr lang="ko-KR" altLang="en-US" dirty="0"/>
                    </a:p>
                  </a:txBody>
                  <a:tcPr marL="86069" marR="86069" marT="43034" marB="43034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00216"/>
                  </a:ext>
                </a:extLst>
              </a:tr>
              <a:tr h="3210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address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기록자의 성별</a:t>
                      </a:r>
                      <a:endParaRPr lang="ko-KR" altLang="en-US" dirty="0"/>
                    </a:p>
                  </a:txBody>
                  <a:tcPr marL="86069" marR="86069" marT="43034" marB="43034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3286"/>
                  </a:ext>
                </a:extLst>
              </a:tr>
              <a:tr h="3210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telNo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기록자의 주소</a:t>
                      </a:r>
                      <a:endParaRPr lang="ko-KR" altLang="en-US" dirty="0"/>
                    </a:p>
                  </a:txBody>
                  <a:tcPr marL="86069" marR="86069" marT="43034" marB="43034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903448"/>
                  </a:ext>
                </a:extLst>
              </a:tr>
              <a:tr h="3210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phoneNo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기록자의 집 전화번호</a:t>
                      </a:r>
                      <a:endParaRPr lang="ko-KR" altLang="en-US" dirty="0"/>
                    </a:p>
                  </a:txBody>
                  <a:tcPr marL="86069" marR="86069" marT="43034" marB="43034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02620"/>
                  </a:ext>
                </a:extLst>
              </a:tr>
              <a:tr h="4070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emergency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TelNo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기록자의 핸드폰 번호</a:t>
                      </a:r>
                      <a:endParaRPr lang="ko-KR" altLang="en-US" dirty="0"/>
                    </a:p>
                  </a:txBody>
                  <a:tcPr marL="86069" marR="86069" marT="43034" marB="43034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786742"/>
                  </a:ext>
                </a:extLst>
              </a:tr>
              <a:tr h="3210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기록자의 비상 연락 전화번호</a:t>
                      </a:r>
                      <a:endParaRPr lang="ko-KR" altLang="en-US" dirty="0"/>
                    </a:p>
                  </a:txBody>
                  <a:tcPr marL="86069" marR="86069" marT="43034" marB="43034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734371"/>
                  </a:ext>
                </a:extLst>
              </a:tr>
              <a:tr h="3210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6069" marR="86069" marT="43034" marB="4303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71179"/>
                  </a:ext>
                </a:extLst>
              </a:tr>
              <a:tr h="3210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3274" marR="53274" marT="14729" marB="14729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6069" marR="86069" marT="43034" marB="4303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9927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85025C2-C7C5-46B6-88AA-058D46BF0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01" y="2361802"/>
            <a:ext cx="1943319" cy="294643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98B8CEF-B964-4767-9AD1-12385A2EFF7A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3819520" y="3835022"/>
            <a:ext cx="24193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2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D420D08-0ED6-4901-95EA-62996F1F0B0D}"/>
              </a:ext>
            </a:extLst>
          </p:cNvPr>
          <p:cNvGrpSpPr/>
          <p:nvPr/>
        </p:nvGrpSpPr>
        <p:grpSpPr>
          <a:xfrm>
            <a:off x="455747" y="545351"/>
            <a:ext cx="4983027" cy="707886"/>
            <a:chOff x="1603177" y="2497976"/>
            <a:chExt cx="5235393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D725E34-0791-43BB-B5DB-BBB4658C604E}"/>
                </a:ext>
              </a:extLst>
            </p:cNvPr>
            <p:cNvSpPr txBox="1"/>
            <p:nvPr/>
          </p:nvSpPr>
          <p:spPr>
            <a:xfrm>
              <a:off x="1603177" y="2497976"/>
              <a:ext cx="702044" cy="70788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4000" spc="-300" dirty="0">
                  <a:solidFill>
                    <a:schemeClr val="bg1">
                      <a:lumMod val="6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endParaRPr lang="ko-KR" altLang="en-US" sz="4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361A5C-637B-446F-A7D5-B3039A56EB0D}"/>
                </a:ext>
              </a:extLst>
            </p:cNvPr>
            <p:cNvSpPr txBox="1"/>
            <p:nvPr/>
          </p:nvSpPr>
          <p:spPr>
            <a:xfrm flipH="1">
              <a:off x="2305218" y="2497976"/>
              <a:ext cx="45333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</a:rPr>
                <a:t>설계 클래스 다이어그램</a:t>
              </a:r>
              <a:endParaRPr lang="ko-KR" altLang="en-US" sz="3000" dirty="0"/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F8CCF1D-4149-4101-A854-112B177AB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90181"/>
              </p:ext>
            </p:extLst>
          </p:nvPr>
        </p:nvGraphicFramePr>
        <p:xfrm>
          <a:off x="5945211" y="1904163"/>
          <a:ext cx="5630982" cy="3598959"/>
        </p:xfrm>
        <a:graphic>
          <a:graphicData uri="http://schemas.openxmlformats.org/drawingml/2006/table">
            <a:tbl>
              <a:tblPr/>
              <a:tblGrid>
                <a:gridCol w="1042896">
                  <a:extLst>
                    <a:ext uri="{9D8B030D-6E8A-4147-A177-3AD203B41FA5}">
                      <a16:colId xmlns:a16="http://schemas.microsoft.com/office/drawing/2014/main" val="594844413"/>
                    </a:ext>
                  </a:extLst>
                </a:gridCol>
                <a:gridCol w="2414354">
                  <a:extLst>
                    <a:ext uri="{9D8B030D-6E8A-4147-A177-3AD203B41FA5}">
                      <a16:colId xmlns:a16="http://schemas.microsoft.com/office/drawing/2014/main" val="1569250018"/>
                    </a:ext>
                  </a:extLst>
                </a:gridCol>
                <a:gridCol w="523177">
                  <a:extLst>
                    <a:ext uri="{9D8B030D-6E8A-4147-A177-3AD203B41FA5}">
                      <a16:colId xmlns:a16="http://schemas.microsoft.com/office/drawing/2014/main" val="923237816"/>
                    </a:ext>
                  </a:extLst>
                </a:gridCol>
                <a:gridCol w="584010">
                  <a:extLst>
                    <a:ext uri="{9D8B030D-6E8A-4147-A177-3AD203B41FA5}">
                      <a16:colId xmlns:a16="http://schemas.microsoft.com/office/drawing/2014/main" val="2021404640"/>
                    </a:ext>
                  </a:extLst>
                </a:gridCol>
                <a:gridCol w="1066545">
                  <a:extLst>
                    <a:ext uri="{9D8B030D-6E8A-4147-A177-3AD203B41FA5}">
                      <a16:colId xmlns:a16="http://schemas.microsoft.com/office/drawing/2014/main" val="4250983315"/>
                    </a:ext>
                  </a:extLst>
                </a:gridCol>
              </a:tblGrid>
              <a:tr h="252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5922" marR="85922" marT="42961" marB="42961" anchor="ctr">
                    <a:lnL w="63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96135"/>
                  </a:ext>
                </a:extLst>
              </a:tr>
              <a:tr h="258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명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ScoreWriterMngtPage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9FD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boundary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5922" marR="85922" marT="42961" marB="429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665761"/>
                  </a:ext>
                </a:extLst>
              </a:tr>
              <a:tr h="258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 값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600" dirty="0"/>
                    </a:p>
                  </a:txBody>
                  <a:tcPr marL="85922" marR="85922" marT="42961" marB="429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095442"/>
                  </a:ext>
                </a:extLst>
              </a:tr>
              <a:tr h="225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600" dirty="0"/>
                    </a:p>
                  </a:txBody>
                  <a:tcPr marL="85922" marR="85922" marT="42961" marB="42961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76200"/>
                  </a:ext>
                </a:extLst>
              </a:tr>
              <a:tr h="225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sz="1600"/>
                    </a:p>
                  </a:txBody>
                  <a:tcPr marL="85922" marR="85922" marT="42961" marB="4296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589505"/>
                  </a:ext>
                </a:extLst>
              </a:tr>
              <a:tr h="4531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reqInsertPage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 등록 화면을 </a:t>
                      </a:r>
                      <a:r>
                        <a:rPr lang="en-US" altLang="ko-KR" sz="7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ScoreWriterPageSelectMngr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클래스에 요청한다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endParaRPr lang="ko-KR" altLang="en-US" sz="1600"/>
                    </a:p>
                  </a:txBody>
                  <a:tcPr marL="85922" marR="85922" marT="42961" marB="42961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305657"/>
                  </a:ext>
                </a:extLst>
              </a:tr>
              <a:tr h="4531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reqUpdatePage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 수정 화면을 </a:t>
                      </a:r>
                      <a:r>
                        <a:rPr lang="en-US" altLang="ko-KR" sz="7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ScoreWriterPageSelectMngr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클래스에 요청한다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endParaRPr lang="ko-KR" altLang="en-US" sz="1600"/>
                    </a:p>
                  </a:txBody>
                  <a:tcPr marL="85922" marR="85922" marT="42961" marB="42961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711"/>
                  </a:ext>
                </a:extLst>
              </a:tr>
              <a:tr h="4531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reqDeletePage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 삭제 화면을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ScoreWriterPageSelectMngr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클래스에 요청한다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endParaRPr lang="ko-KR" altLang="en-US" sz="1600" dirty="0"/>
                    </a:p>
                  </a:txBody>
                  <a:tcPr marL="85922" marR="85922" marT="42961" marB="42961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76762"/>
                  </a:ext>
                </a:extLst>
              </a:tr>
              <a:tr h="5843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reqMngrPrintPage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점수 기록자 조회 화면을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ScoreWriterPageSelectMngr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클래스에 요청한다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endParaRPr lang="ko-KR" altLang="en-US" sz="1600" dirty="0"/>
                    </a:p>
                  </a:txBody>
                  <a:tcPr marL="85922" marR="85922" marT="42961" marB="42961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229815"/>
                  </a:ext>
                </a:extLst>
              </a:tr>
              <a:tr h="4343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reqPrintPage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점수 기록자 조회 화면을 </a:t>
                      </a:r>
                      <a:r>
                        <a:rPr lang="en-US" altLang="ko-KR" sz="7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ScoreWriterPageSelectMngr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클래스에 요청한다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endParaRPr lang="ko-KR" altLang="en-US" sz="1600" dirty="0"/>
                    </a:p>
                  </a:txBody>
                  <a:tcPr marL="85922" marR="85922" marT="42961" marB="42961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2382" marR="42382" marT="11718" marB="11718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43966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7C13562-FC08-4990-88C2-9E2CD82B5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47" y="2487865"/>
            <a:ext cx="3055395" cy="243155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9C5842-1F62-458D-988A-38A2E838086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179342" y="3703642"/>
            <a:ext cx="176586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17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7026E75-CF23-4FF0-BA73-9F60D1BB0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50197"/>
              </p:ext>
            </p:extLst>
          </p:nvPr>
        </p:nvGraphicFramePr>
        <p:xfrm>
          <a:off x="5026792" y="2664567"/>
          <a:ext cx="5868476" cy="1528863"/>
        </p:xfrm>
        <a:graphic>
          <a:graphicData uri="http://schemas.openxmlformats.org/drawingml/2006/table">
            <a:tbl>
              <a:tblPr/>
              <a:tblGrid>
                <a:gridCol w="1082802">
                  <a:extLst>
                    <a:ext uri="{9D8B030D-6E8A-4147-A177-3AD203B41FA5}">
                      <a16:colId xmlns:a16="http://schemas.microsoft.com/office/drawing/2014/main" val="277868879"/>
                    </a:ext>
                  </a:extLst>
                </a:gridCol>
                <a:gridCol w="2230668">
                  <a:extLst>
                    <a:ext uri="{9D8B030D-6E8A-4147-A177-3AD203B41FA5}">
                      <a16:colId xmlns:a16="http://schemas.microsoft.com/office/drawing/2014/main" val="1138777853"/>
                    </a:ext>
                  </a:extLst>
                </a:gridCol>
                <a:gridCol w="492379">
                  <a:extLst>
                    <a:ext uri="{9D8B030D-6E8A-4147-A177-3AD203B41FA5}">
                      <a16:colId xmlns:a16="http://schemas.microsoft.com/office/drawing/2014/main" val="482853617"/>
                    </a:ext>
                  </a:extLst>
                </a:gridCol>
                <a:gridCol w="747102">
                  <a:extLst>
                    <a:ext uri="{9D8B030D-6E8A-4147-A177-3AD203B41FA5}">
                      <a16:colId xmlns:a16="http://schemas.microsoft.com/office/drawing/2014/main" val="1962344812"/>
                    </a:ext>
                  </a:extLst>
                </a:gridCol>
                <a:gridCol w="1315525">
                  <a:extLst>
                    <a:ext uri="{9D8B030D-6E8A-4147-A177-3AD203B41FA5}">
                      <a16:colId xmlns:a16="http://schemas.microsoft.com/office/drawing/2014/main" val="990938865"/>
                    </a:ext>
                  </a:extLst>
                </a:gridCol>
              </a:tblGrid>
              <a:tr h="2586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1611"/>
                  </a:ext>
                </a:extLst>
              </a:tr>
              <a:tr h="2586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ScoreWriterInsertPage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boundary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12729"/>
                  </a:ext>
                </a:extLst>
              </a:tr>
              <a:tr h="2586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 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/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371990"/>
                  </a:ext>
                </a:extLst>
              </a:tr>
              <a:tr h="2254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dirty="0"/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09707"/>
                  </a:ext>
                </a:extLst>
              </a:tr>
              <a:tr h="2254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dirty="0"/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942694"/>
                  </a:ext>
                </a:extLst>
              </a:tr>
              <a:tr h="2254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reqInsertData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 등록 정보를 입력한다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endParaRPr lang="ko-KR" altLang="en-US" dirty="0"/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01996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B174BCE-110C-4E64-8391-C911882BAD26}"/>
              </a:ext>
            </a:extLst>
          </p:cNvPr>
          <p:cNvGrpSpPr/>
          <p:nvPr/>
        </p:nvGrpSpPr>
        <p:grpSpPr>
          <a:xfrm>
            <a:off x="455747" y="545351"/>
            <a:ext cx="4983027" cy="707886"/>
            <a:chOff x="1603177" y="2497976"/>
            <a:chExt cx="5235393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7025C3-08D9-49C9-B834-B3B2377EDB48}"/>
                </a:ext>
              </a:extLst>
            </p:cNvPr>
            <p:cNvSpPr txBox="1"/>
            <p:nvPr/>
          </p:nvSpPr>
          <p:spPr>
            <a:xfrm>
              <a:off x="1603177" y="2497976"/>
              <a:ext cx="702044" cy="70788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4000" spc="-300" dirty="0">
                  <a:solidFill>
                    <a:schemeClr val="bg1">
                      <a:lumMod val="6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endParaRPr lang="ko-KR" altLang="en-US" sz="4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43BAA9-CB8C-43AB-B41F-CC560E8F36A5}"/>
                </a:ext>
              </a:extLst>
            </p:cNvPr>
            <p:cNvSpPr txBox="1"/>
            <p:nvPr/>
          </p:nvSpPr>
          <p:spPr>
            <a:xfrm flipH="1">
              <a:off x="2305218" y="2497976"/>
              <a:ext cx="45333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</a:rPr>
                <a:t>설계 클래스 다이어그램</a:t>
              </a:r>
              <a:endParaRPr lang="ko-KR" altLang="en-US" sz="30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F8D0E56-307C-46CC-A1F1-D636A5F5B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91" y="2937068"/>
            <a:ext cx="2126785" cy="98385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5540E8-2557-4A1F-9C8B-B2FEB7F8464B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3592376" y="3428998"/>
            <a:ext cx="14344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95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505</Words>
  <Application>Microsoft Office PowerPoint</Application>
  <PresentationFormat>와이드스크린</PresentationFormat>
  <Paragraphs>242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나눔고딕 ExtraBold</vt:lpstr>
      <vt:lpstr>맑은 고딕</vt:lpstr>
      <vt:lpstr>한컴바탕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GuRuBooru</dc:creator>
  <cp:lastModifiedBy>GuRuBooru</cp:lastModifiedBy>
  <cp:revision>55</cp:revision>
  <dcterms:created xsi:type="dcterms:W3CDTF">2018-06-17T05:47:55Z</dcterms:created>
  <dcterms:modified xsi:type="dcterms:W3CDTF">2018-06-20T18:09:45Z</dcterms:modified>
</cp:coreProperties>
</file>