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6" r:id="rId2"/>
    <p:sldId id="289" r:id="rId3"/>
    <p:sldId id="297" r:id="rId4"/>
    <p:sldId id="298" r:id="rId5"/>
    <p:sldId id="299" r:id="rId6"/>
    <p:sldId id="300" r:id="rId7"/>
    <p:sldId id="301" r:id="rId8"/>
    <p:sldId id="303" r:id="rId9"/>
    <p:sldId id="308" r:id="rId10"/>
    <p:sldId id="309" r:id="rId11"/>
    <p:sldId id="310" r:id="rId12"/>
    <p:sldId id="311" r:id="rId13"/>
    <p:sldId id="312" r:id="rId14"/>
    <p:sldId id="29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9BB3"/>
    <a:srgbClr val="2596DB"/>
    <a:srgbClr val="E9EFFB"/>
    <a:srgbClr val="DCE1EC"/>
    <a:srgbClr val="1ECEBC"/>
    <a:srgbClr val="8895B5"/>
    <a:srgbClr val="B0A8E0"/>
    <a:srgbClr val="616A87"/>
    <a:srgbClr val="74D3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05762-DD52-4B47-A051-EC5B9EF44B05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8FBD9-BA63-4B9F-A608-4E99449CE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99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err="1">
                <a:solidFill>
                  <a:prstClr val="white"/>
                </a:solidFill>
                <a:latin typeface="Rix정굴림_Pro Bold" panose="02020603020101020101" pitchFamily="18" charset="-127"/>
                <a:ea typeface="Rix정굴림_Pro Bold" panose="02020603020101020101" pitchFamily="18" charset="-127"/>
              </a:rPr>
              <a:t>싱크로나이즈드</a:t>
            </a:r>
            <a:r>
              <a:rPr lang="ko-KR" altLang="en-US" sz="5400" dirty="0">
                <a:solidFill>
                  <a:prstClr val="white"/>
                </a:solidFill>
                <a:latin typeface="Rix정굴림_Pro Bold" panose="02020603020101020101" pitchFamily="18" charset="-127"/>
                <a:ea typeface="Rix정굴림_Pro Bold" panose="02020603020101020101" pitchFamily="18" charset="-127"/>
              </a:rPr>
              <a:t> 수영경기관리시스템 </a:t>
            </a:r>
            <a:endParaRPr lang="en-US" altLang="ko-KR" sz="5400" dirty="0">
              <a:solidFill>
                <a:prstClr val="white"/>
              </a:solidFill>
              <a:latin typeface="Rix정굴림_Pro Bold" panose="02020603020101020101" pitchFamily="18" charset="-127"/>
              <a:ea typeface="Rix정굴림_Pro Bold" panose="02020603020101020101" pitchFamily="18" charset="-127"/>
            </a:endParaRPr>
          </a:p>
          <a:p>
            <a:pPr algn="ctr"/>
            <a:r>
              <a:rPr lang="ko-KR" altLang="en-US" sz="5400" dirty="0">
                <a:solidFill>
                  <a:prstClr val="white"/>
                </a:solidFill>
                <a:latin typeface="Rix정굴림_Pro Bold" panose="02020603020101020101" pitchFamily="18" charset="-127"/>
                <a:ea typeface="Rix정굴림_Pro Bold" panose="02020603020101020101" pitchFamily="18" charset="-127"/>
              </a:rPr>
              <a:t>종료보고서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F9DCD7-A7FA-4247-835F-AEC8B67CE91C}"/>
              </a:ext>
            </a:extLst>
          </p:cNvPr>
          <p:cNvSpPr txBox="1"/>
          <p:nvPr/>
        </p:nvSpPr>
        <p:spPr>
          <a:xfrm>
            <a:off x="3121258" y="4629980"/>
            <a:ext cx="2066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- 본문3" panose="02020603020101020101" pitchFamily="18" charset="-127"/>
                <a:ea typeface="- 본문3" panose="02020603020101020101" pitchFamily="18" charset="-127"/>
              </a:rPr>
              <a:t>2</a:t>
            </a:r>
            <a:r>
              <a:rPr lang="ko-KR" altLang="en-US" sz="3600" dirty="0">
                <a:solidFill>
                  <a:schemeClr val="bg1"/>
                </a:solidFill>
                <a:latin typeface="- 본문3" panose="02020603020101020101" pitchFamily="18" charset="-127"/>
                <a:ea typeface="- 본문3" panose="02020603020101020101" pitchFamily="18" charset="-127"/>
              </a:rPr>
              <a:t>분반 </a:t>
            </a:r>
            <a:r>
              <a:rPr lang="en-US" altLang="ko-KR" sz="3600" dirty="0">
                <a:solidFill>
                  <a:schemeClr val="bg1"/>
                </a:solidFill>
                <a:latin typeface="- 본문3" panose="02020603020101020101" pitchFamily="18" charset="-127"/>
                <a:ea typeface="- 본문3" panose="02020603020101020101" pitchFamily="18" charset="-127"/>
              </a:rPr>
              <a:t>4</a:t>
            </a:r>
            <a:r>
              <a:rPr lang="ko-KR" altLang="en-US" sz="3600" dirty="0">
                <a:solidFill>
                  <a:schemeClr val="bg1"/>
                </a:solidFill>
                <a:latin typeface="- 본문3" panose="02020603020101020101" pitchFamily="18" charset="-127"/>
                <a:ea typeface="- 본문3" panose="02020603020101020101" pitchFamily="18" charset="-127"/>
              </a:rPr>
              <a:t>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D914D-05A1-4648-9A93-9E0568AB3529}"/>
              </a:ext>
            </a:extLst>
          </p:cNvPr>
          <p:cNvSpPr txBox="1"/>
          <p:nvPr/>
        </p:nvSpPr>
        <p:spPr>
          <a:xfrm>
            <a:off x="6474064" y="3741799"/>
            <a:ext cx="2365131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 본문1 OTF" panose="02020603020101020101" pitchFamily="18" charset="-127"/>
                <a:ea typeface="- 본문1 OTF" panose="02020603020101020101" pitchFamily="18" charset="-127"/>
              </a:rPr>
              <a:t>20131228 </a:t>
            </a:r>
            <a:r>
              <a:rPr lang="ko-KR" altLang="en-US" dirty="0" err="1">
                <a:latin typeface="- 본문1 OTF" panose="02020603020101020101" pitchFamily="18" charset="-127"/>
                <a:ea typeface="- 본문1 OTF" panose="02020603020101020101" pitchFamily="18" charset="-127"/>
              </a:rPr>
              <a:t>정학수</a:t>
            </a:r>
            <a:endParaRPr lang="ko-KR" altLang="en-US" dirty="0">
              <a:latin typeface="- 본문1 OTF" panose="02020603020101020101" pitchFamily="18" charset="-127"/>
              <a:ea typeface="- 본문1 OTF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F59E1-9775-418E-AC04-B97C8178A95A}"/>
              </a:ext>
            </a:extLst>
          </p:cNvPr>
          <p:cNvSpPr txBox="1"/>
          <p:nvPr/>
        </p:nvSpPr>
        <p:spPr>
          <a:xfrm>
            <a:off x="6474064" y="4164981"/>
            <a:ext cx="2365131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 본문1 OTF" panose="02020603020101020101" pitchFamily="18" charset="-127"/>
                <a:ea typeface="- 본문1 OTF" panose="02020603020101020101" pitchFamily="18" charset="-127"/>
              </a:rPr>
              <a:t>20131295 </a:t>
            </a:r>
            <a:r>
              <a:rPr lang="ko-KR" altLang="en-US" dirty="0" err="1">
                <a:latin typeface="- 본문1 OTF" panose="02020603020101020101" pitchFamily="18" charset="-127"/>
                <a:ea typeface="- 본문1 OTF" panose="02020603020101020101" pitchFamily="18" charset="-127"/>
              </a:rPr>
              <a:t>천예찬</a:t>
            </a:r>
            <a:endParaRPr lang="ko-KR" altLang="en-US" dirty="0">
              <a:latin typeface="- 본문1 OTF" panose="02020603020101020101" pitchFamily="18" charset="-127"/>
              <a:ea typeface="- 본문1 OTF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94AD8-E6FD-4F9B-A00F-C06A19D01C65}"/>
              </a:ext>
            </a:extLst>
          </p:cNvPr>
          <p:cNvSpPr txBox="1"/>
          <p:nvPr/>
        </p:nvSpPr>
        <p:spPr>
          <a:xfrm>
            <a:off x="6474064" y="4575077"/>
            <a:ext cx="2365131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 본문1 OTF" panose="02020603020101020101" pitchFamily="18" charset="-127"/>
                <a:ea typeface="- 본문1 OTF" panose="02020603020101020101" pitchFamily="18" charset="-127"/>
              </a:rPr>
              <a:t>20140623 </a:t>
            </a:r>
            <a:r>
              <a:rPr lang="ko-KR" altLang="en-US" dirty="0" err="1">
                <a:latin typeface="- 본문1 OTF" panose="02020603020101020101" pitchFamily="18" charset="-127"/>
                <a:ea typeface="- 본문1 OTF" panose="02020603020101020101" pitchFamily="18" charset="-127"/>
              </a:rPr>
              <a:t>부형돈</a:t>
            </a:r>
            <a:endParaRPr lang="ko-KR" altLang="en-US" dirty="0">
              <a:latin typeface="- 본문1 OTF" panose="02020603020101020101" pitchFamily="18" charset="-127"/>
              <a:ea typeface="- 본문1 OTF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B1E73-C4B8-4A83-8275-E0F02C7AB3A2}"/>
              </a:ext>
            </a:extLst>
          </p:cNvPr>
          <p:cNvSpPr txBox="1"/>
          <p:nvPr/>
        </p:nvSpPr>
        <p:spPr>
          <a:xfrm>
            <a:off x="6474064" y="5015131"/>
            <a:ext cx="2365131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 본문1 OTF" panose="02020603020101020101" pitchFamily="18" charset="-127"/>
                <a:ea typeface="- 본문1 OTF" panose="02020603020101020101" pitchFamily="18" charset="-127"/>
              </a:rPr>
              <a:t>20140855 </a:t>
            </a:r>
            <a:r>
              <a:rPr lang="ko-KR" altLang="en-US" dirty="0" err="1">
                <a:latin typeface="- 본문1 OTF" panose="02020603020101020101" pitchFamily="18" charset="-127"/>
                <a:ea typeface="- 본문1 OTF" panose="02020603020101020101" pitchFamily="18" charset="-127"/>
              </a:rPr>
              <a:t>윤형웅</a:t>
            </a:r>
            <a:endParaRPr lang="ko-KR" altLang="en-US" dirty="0">
              <a:latin typeface="- 본문1 OTF" panose="02020603020101020101" pitchFamily="18" charset="-127"/>
              <a:ea typeface="- 본문1 OTF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924DD7-48F8-4069-8FFE-7AC437C491BD}"/>
              </a:ext>
            </a:extLst>
          </p:cNvPr>
          <p:cNvSpPr txBox="1"/>
          <p:nvPr/>
        </p:nvSpPr>
        <p:spPr>
          <a:xfrm>
            <a:off x="6474064" y="5463372"/>
            <a:ext cx="2365131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 본문1 OTF" panose="02020603020101020101" pitchFamily="18" charset="-127"/>
                <a:ea typeface="- 본문1 OTF" panose="02020603020101020101" pitchFamily="18" charset="-127"/>
              </a:rPr>
              <a:t>20160461 </a:t>
            </a:r>
            <a:r>
              <a:rPr lang="ko-KR" altLang="en-US" dirty="0" err="1">
                <a:latin typeface="- 본문1 OTF" panose="02020603020101020101" pitchFamily="18" charset="-127"/>
                <a:ea typeface="- 본문1 OTF" panose="02020603020101020101" pitchFamily="18" charset="-127"/>
              </a:rPr>
              <a:t>박다운</a:t>
            </a:r>
            <a:endParaRPr lang="ko-KR" altLang="en-US" dirty="0">
              <a:latin typeface="- 본문1 OTF" panose="02020603020101020101" pitchFamily="18" charset="-127"/>
              <a:ea typeface="- 본문1 OTF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50E22-DF0C-46F6-9092-B2D714ED37E0}"/>
              </a:ext>
            </a:extLst>
          </p:cNvPr>
          <p:cNvSpPr txBox="1"/>
          <p:nvPr/>
        </p:nvSpPr>
        <p:spPr>
          <a:xfrm>
            <a:off x="6474064" y="5841441"/>
            <a:ext cx="2365131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 본문1 OTF" panose="02020603020101020101" pitchFamily="18" charset="-127"/>
                <a:ea typeface="- 본문1 OTF" panose="02020603020101020101" pitchFamily="18" charset="-127"/>
              </a:rPr>
              <a:t>20160522 </a:t>
            </a:r>
            <a:r>
              <a:rPr lang="ko-KR" altLang="en-US" dirty="0" err="1">
                <a:latin typeface="- 본문1 OTF" panose="02020603020101020101" pitchFamily="18" charset="-127"/>
                <a:ea typeface="- 본문1 OTF" panose="02020603020101020101" pitchFamily="18" charset="-127"/>
              </a:rPr>
              <a:t>박장훈</a:t>
            </a:r>
            <a:endParaRPr lang="ko-KR" altLang="en-US" dirty="0">
              <a:latin typeface="- 본문1 OTF" panose="02020603020101020101" pitchFamily="18" charset="-127"/>
              <a:ea typeface="- 본문1 OTF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AA8C20-1F1A-4ABE-938F-1C55B012168A}"/>
              </a:ext>
            </a:extLst>
          </p:cNvPr>
          <p:cNvSpPr txBox="1"/>
          <p:nvPr/>
        </p:nvSpPr>
        <p:spPr>
          <a:xfrm>
            <a:off x="6474064" y="6219510"/>
            <a:ext cx="2365131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 본문1 OTF" panose="02020603020101020101" pitchFamily="18" charset="-127"/>
                <a:ea typeface="- 본문1 OTF" panose="02020603020101020101" pitchFamily="18" charset="-127"/>
              </a:rPr>
              <a:t>20160949 </a:t>
            </a:r>
            <a:r>
              <a:rPr lang="ko-KR" altLang="en-US" dirty="0">
                <a:latin typeface="- 본문1 OTF" panose="02020603020101020101" pitchFamily="18" charset="-127"/>
                <a:ea typeface="- 본문1 OTF" panose="02020603020101020101" pitchFamily="18" charset="-127"/>
              </a:rPr>
              <a:t>이준규</a:t>
            </a: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1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5521 0.00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60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6" grpId="0" animBg="1"/>
      <p:bldP spid="3" grpId="0"/>
      <p:bldP spid="11" grpId="0"/>
      <p:bldP spid="12" grpId="0"/>
      <p:bldP spid="13" grpId="0"/>
      <p:bldP spid="14" grpId="0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cxnSpLocks/>
            <a:stCxn id="8" idx="4"/>
          </p:cNvCxnSpPr>
          <p:nvPr/>
        </p:nvCxnSpPr>
        <p:spPr>
          <a:xfrm>
            <a:off x="10757184" y="1258358"/>
            <a:ext cx="27611" cy="5266136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Aharoni" panose="02010803020104030203" pitchFamily="2" charset="-79"/>
              </a:rPr>
              <a:t>상세 문제 기술서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87639" y="994603"/>
            <a:ext cx="1212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상세문제기술서</a:t>
            </a:r>
            <a:endParaRPr lang="en-US" altLang="ko-KR" sz="8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41776" y="2651237"/>
            <a:ext cx="121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요구사항정의서</a:t>
            </a:r>
            <a:endParaRPr lang="en-US" altLang="ko-KR" sz="1000" dirty="0">
              <a:solidFill>
                <a:schemeClr val="bg1"/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44388" y="348074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요구사항명세서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08CE49-2D42-4F5E-BE04-C27C4A381BA4}"/>
              </a:ext>
            </a:extLst>
          </p:cNvPr>
          <p:cNvGrpSpPr/>
          <p:nvPr/>
        </p:nvGrpSpPr>
        <p:grpSpPr>
          <a:xfrm>
            <a:off x="10628570" y="1809460"/>
            <a:ext cx="1392694" cy="261610"/>
            <a:chOff x="10628570" y="1809460"/>
            <a:chExt cx="1392694" cy="261610"/>
          </a:xfrm>
        </p:grpSpPr>
        <p:sp>
          <p:nvSpPr>
            <p:cNvPr id="18" name="TextBox 17"/>
            <p:cNvSpPr txBox="1"/>
            <p:nvPr/>
          </p:nvSpPr>
          <p:spPr>
            <a:xfrm>
              <a:off x="10901446" y="1809460"/>
              <a:ext cx="1119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  <a:cs typeface="Aharoni" panose="02010803020104030203" pitchFamily="2" charset="-79"/>
                </a:rPr>
                <a:t>프로젝트 헌장</a:t>
              </a:r>
              <a:endParaRPr lang="ko-KR" altLang="en-US" sz="1100" i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0628570" y="1809460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10621434" y="2651237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628570" y="346914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8570" y="4229271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40529" y="5059468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8771131" y="1038605"/>
            <a:ext cx="1187894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 경기진행방식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449824" y="1043165"/>
            <a:ext cx="1179195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인원 관리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0412881-89F4-4D6E-835B-B89D6ED5AFFA}"/>
              </a:ext>
            </a:extLst>
          </p:cNvPr>
          <p:cNvSpPr/>
          <p:nvPr/>
        </p:nvSpPr>
        <p:spPr>
          <a:xfrm>
            <a:off x="10640530" y="5842220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153E37-7A23-4867-98B4-4D57CF8B0921}"/>
              </a:ext>
            </a:extLst>
          </p:cNvPr>
          <p:cNvSpPr txBox="1"/>
          <p:nvPr/>
        </p:nvSpPr>
        <p:spPr>
          <a:xfrm>
            <a:off x="10849875" y="422790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개략설계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A797C4-371C-4481-A6C3-9C1ABE4F7C40}"/>
              </a:ext>
            </a:extLst>
          </p:cNvPr>
          <p:cNvSpPr txBox="1"/>
          <p:nvPr/>
        </p:nvSpPr>
        <p:spPr>
          <a:xfrm>
            <a:off x="10836095" y="505912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39AEE7-89B4-41FF-9E1C-974789C472AA}"/>
              </a:ext>
            </a:extLst>
          </p:cNvPr>
          <p:cNvSpPr txBox="1"/>
          <p:nvPr/>
        </p:nvSpPr>
        <p:spPr>
          <a:xfrm>
            <a:off x="10836095" y="5860559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형상관리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2BD32B2-EF57-4EFA-B3A0-8BFFFF725B92}"/>
              </a:ext>
            </a:extLst>
          </p:cNvPr>
          <p:cNvSpPr/>
          <p:nvPr/>
        </p:nvSpPr>
        <p:spPr>
          <a:xfrm>
            <a:off x="1892331" y="3204531"/>
            <a:ext cx="7898214" cy="512335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3811E8C-731B-4969-8D3E-96482D46F6D9}"/>
              </a:ext>
            </a:extLst>
          </p:cNvPr>
          <p:cNvSpPr/>
          <p:nvPr/>
        </p:nvSpPr>
        <p:spPr>
          <a:xfrm>
            <a:off x="1892331" y="2459496"/>
            <a:ext cx="7898214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389FF9C6-A0B9-4495-859B-556B7BA7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2" y="4391647"/>
            <a:ext cx="2110159" cy="1913634"/>
          </a:xfrm>
          <a:prstGeom prst="rect">
            <a:avLst/>
          </a:prstGeom>
        </p:spPr>
      </p:pic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597F9555-3294-4218-AC5C-0F2B13E0B50C}"/>
              </a:ext>
            </a:extLst>
          </p:cNvPr>
          <p:cNvSpPr/>
          <p:nvPr/>
        </p:nvSpPr>
        <p:spPr>
          <a:xfrm>
            <a:off x="1892331" y="3977175"/>
            <a:ext cx="7547380" cy="512336"/>
          </a:xfrm>
          <a:prstGeom prst="wedgeRoundRectCallout">
            <a:avLst>
              <a:gd name="adj1" fmla="val -44377"/>
              <a:gd name="adj2" fmla="val 137357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44621FDF-0C4E-4711-AA34-31D4C492471D}"/>
              </a:ext>
            </a:extLst>
          </p:cNvPr>
          <p:cNvSpPr/>
          <p:nvPr/>
        </p:nvSpPr>
        <p:spPr>
          <a:xfrm>
            <a:off x="6161068" y="1043514"/>
            <a:ext cx="113272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통합경기관리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239149-62A5-4E31-BB13-D8EE33015B9D}"/>
              </a:ext>
            </a:extLst>
          </p:cNvPr>
          <p:cNvSpPr txBox="1"/>
          <p:nvPr/>
        </p:nvSpPr>
        <p:spPr>
          <a:xfrm>
            <a:off x="1095125" y="947922"/>
            <a:ext cx="312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실격 요인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D0BB38D-97BF-4253-A429-2028598A72EA}"/>
              </a:ext>
            </a:extLst>
          </p:cNvPr>
          <p:cNvCxnSpPr>
            <a:cxnSpLocks/>
          </p:cNvCxnSpPr>
          <p:nvPr/>
        </p:nvCxnSpPr>
        <p:spPr>
          <a:xfrm>
            <a:off x="785548" y="1352010"/>
            <a:ext cx="1671325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2C5C12E-5292-4F9E-A4C4-17AA87DD97F8}"/>
              </a:ext>
            </a:extLst>
          </p:cNvPr>
          <p:cNvSpPr/>
          <p:nvPr/>
        </p:nvSpPr>
        <p:spPr>
          <a:xfrm>
            <a:off x="1892331" y="1809040"/>
            <a:ext cx="7898214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84B350-D70D-45A0-A767-36C466F5C9AD}"/>
              </a:ext>
            </a:extLst>
          </p:cNvPr>
          <p:cNvSpPr txBox="1"/>
          <p:nvPr/>
        </p:nvSpPr>
        <p:spPr>
          <a:xfrm>
            <a:off x="1915352" y="1857515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연기 중에 어떠한 부분이라도 바닥에 접촉했을 시엔 실격이 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EB059B-94DF-4D27-8F35-2EB1DEBB8AC6}"/>
              </a:ext>
            </a:extLst>
          </p:cNvPr>
          <p:cNvSpPr txBox="1"/>
          <p:nvPr/>
        </p:nvSpPr>
        <p:spPr>
          <a:xfrm>
            <a:off x="1915352" y="2575195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경기 일정에 지장을 줄 정도로 과하게 항의하는 경우 역시 실격 처리 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7C50DC-6400-43DD-B485-F7403A09FBD1}"/>
              </a:ext>
            </a:extLst>
          </p:cNvPr>
          <p:cNvSpPr txBox="1"/>
          <p:nvPr/>
        </p:nvSpPr>
        <p:spPr>
          <a:xfrm>
            <a:off x="1915352" y="3302981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선수나 코치가 관중이나 타 선수들과 마찰을 빚는 경우도 실격처리 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97E327-05BE-4983-9F97-DB266709F580}"/>
              </a:ext>
            </a:extLst>
          </p:cNvPr>
          <p:cNvSpPr txBox="1"/>
          <p:nvPr/>
        </p:nvSpPr>
        <p:spPr>
          <a:xfrm>
            <a:off x="1904992" y="4064638"/>
            <a:ext cx="778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실격 처리된 선수의 총점은 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점이 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86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cxnSpLocks/>
            <a:stCxn id="8" idx="4"/>
          </p:cNvCxnSpPr>
          <p:nvPr/>
        </p:nvCxnSpPr>
        <p:spPr>
          <a:xfrm>
            <a:off x="10757184" y="1258358"/>
            <a:ext cx="27611" cy="5266136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Aharoni" panose="02010803020104030203" pitchFamily="2" charset="-79"/>
              </a:rPr>
              <a:t>상세 문제 기술서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87639" y="994603"/>
            <a:ext cx="1212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상세문제기술서</a:t>
            </a:r>
            <a:endParaRPr lang="en-US" altLang="ko-KR" sz="8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41776" y="2651237"/>
            <a:ext cx="121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요구사항정의서</a:t>
            </a:r>
            <a:endParaRPr lang="en-US" altLang="ko-KR" sz="1000" dirty="0">
              <a:solidFill>
                <a:schemeClr val="bg1"/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44388" y="348074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요구사항명세서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08CE49-2D42-4F5E-BE04-C27C4A381BA4}"/>
              </a:ext>
            </a:extLst>
          </p:cNvPr>
          <p:cNvGrpSpPr/>
          <p:nvPr/>
        </p:nvGrpSpPr>
        <p:grpSpPr>
          <a:xfrm>
            <a:off x="10628570" y="1809460"/>
            <a:ext cx="1392694" cy="261610"/>
            <a:chOff x="10628570" y="1809460"/>
            <a:chExt cx="1392694" cy="261610"/>
          </a:xfrm>
        </p:grpSpPr>
        <p:sp>
          <p:nvSpPr>
            <p:cNvPr id="18" name="TextBox 17"/>
            <p:cNvSpPr txBox="1"/>
            <p:nvPr/>
          </p:nvSpPr>
          <p:spPr>
            <a:xfrm>
              <a:off x="10901446" y="1809460"/>
              <a:ext cx="1119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  <a:cs typeface="Aharoni" panose="02010803020104030203" pitchFamily="2" charset="-79"/>
                </a:rPr>
                <a:t>프로젝트 헌장</a:t>
              </a:r>
              <a:endParaRPr lang="ko-KR" altLang="en-US" sz="1100" i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0628570" y="1809460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10621434" y="2651237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628570" y="346914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8570" y="4229271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40529" y="5059468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8771131" y="1038605"/>
            <a:ext cx="1187894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 경기진행방식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449824" y="1043165"/>
            <a:ext cx="1179195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인원 관리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0412881-89F4-4D6E-835B-B89D6ED5AFFA}"/>
              </a:ext>
            </a:extLst>
          </p:cNvPr>
          <p:cNvSpPr/>
          <p:nvPr/>
        </p:nvSpPr>
        <p:spPr>
          <a:xfrm>
            <a:off x="10640530" y="5842220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153E37-7A23-4867-98B4-4D57CF8B0921}"/>
              </a:ext>
            </a:extLst>
          </p:cNvPr>
          <p:cNvSpPr txBox="1"/>
          <p:nvPr/>
        </p:nvSpPr>
        <p:spPr>
          <a:xfrm>
            <a:off x="10849875" y="422790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개략설계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A797C4-371C-4481-A6C3-9C1ABE4F7C40}"/>
              </a:ext>
            </a:extLst>
          </p:cNvPr>
          <p:cNvSpPr txBox="1"/>
          <p:nvPr/>
        </p:nvSpPr>
        <p:spPr>
          <a:xfrm>
            <a:off x="10836095" y="505912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39AEE7-89B4-41FF-9E1C-974789C472AA}"/>
              </a:ext>
            </a:extLst>
          </p:cNvPr>
          <p:cNvSpPr txBox="1"/>
          <p:nvPr/>
        </p:nvSpPr>
        <p:spPr>
          <a:xfrm>
            <a:off x="10836095" y="5860559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형상관리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2BD32B2-EF57-4EFA-B3A0-8BFFFF725B92}"/>
              </a:ext>
            </a:extLst>
          </p:cNvPr>
          <p:cNvSpPr/>
          <p:nvPr/>
        </p:nvSpPr>
        <p:spPr>
          <a:xfrm>
            <a:off x="1892331" y="3204531"/>
            <a:ext cx="7898214" cy="512335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3811E8C-731B-4969-8D3E-96482D46F6D9}"/>
              </a:ext>
            </a:extLst>
          </p:cNvPr>
          <p:cNvSpPr/>
          <p:nvPr/>
        </p:nvSpPr>
        <p:spPr>
          <a:xfrm>
            <a:off x="1892331" y="2459496"/>
            <a:ext cx="7898214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389FF9C6-A0B9-4495-859B-556B7BA7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2" y="4391647"/>
            <a:ext cx="2110159" cy="1913634"/>
          </a:xfrm>
          <a:prstGeom prst="rect">
            <a:avLst/>
          </a:prstGeom>
        </p:spPr>
      </p:pic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597F9555-3294-4218-AC5C-0F2B13E0B50C}"/>
              </a:ext>
            </a:extLst>
          </p:cNvPr>
          <p:cNvSpPr/>
          <p:nvPr/>
        </p:nvSpPr>
        <p:spPr>
          <a:xfrm>
            <a:off x="1892331" y="4095642"/>
            <a:ext cx="7547380" cy="393869"/>
          </a:xfrm>
          <a:prstGeom prst="wedgeRoundRectCallout">
            <a:avLst>
              <a:gd name="adj1" fmla="val -44377"/>
              <a:gd name="adj2" fmla="val 137357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44621FDF-0C4E-4711-AA34-31D4C492471D}"/>
              </a:ext>
            </a:extLst>
          </p:cNvPr>
          <p:cNvSpPr/>
          <p:nvPr/>
        </p:nvSpPr>
        <p:spPr>
          <a:xfrm>
            <a:off x="6161068" y="1043514"/>
            <a:ext cx="113272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통합경기관리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239149-62A5-4E31-BB13-D8EE33015B9D}"/>
              </a:ext>
            </a:extLst>
          </p:cNvPr>
          <p:cNvSpPr txBox="1"/>
          <p:nvPr/>
        </p:nvSpPr>
        <p:spPr>
          <a:xfrm>
            <a:off x="732553" y="965020"/>
            <a:ext cx="312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수영 경기의 진행방식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D0BB38D-97BF-4253-A429-2028598A72EA}"/>
              </a:ext>
            </a:extLst>
          </p:cNvPr>
          <p:cNvCxnSpPr>
            <a:cxnSpLocks/>
          </p:cNvCxnSpPr>
          <p:nvPr/>
        </p:nvCxnSpPr>
        <p:spPr>
          <a:xfrm>
            <a:off x="785548" y="1352010"/>
            <a:ext cx="2186252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2C5C12E-5292-4F9E-A4C4-17AA87DD97F8}"/>
              </a:ext>
            </a:extLst>
          </p:cNvPr>
          <p:cNvSpPr/>
          <p:nvPr/>
        </p:nvSpPr>
        <p:spPr>
          <a:xfrm>
            <a:off x="1892331" y="1809040"/>
            <a:ext cx="7898214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37FDE7-920F-470D-BBE2-80E2768D0ADD}"/>
              </a:ext>
            </a:extLst>
          </p:cNvPr>
          <p:cNvSpPr txBox="1"/>
          <p:nvPr/>
        </p:nvSpPr>
        <p:spPr>
          <a:xfrm>
            <a:off x="1899114" y="2490618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피겨 루틴은 그룹에서 연기할 규정 그룹에서 기본이 되는 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 동작을 연기합니다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51AA0F-A526-4163-94ED-E8DA56B7202B}"/>
              </a:ext>
            </a:extLst>
          </p:cNvPr>
          <p:cNvSpPr txBox="1"/>
          <p:nvPr/>
        </p:nvSpPr>
        <p:spPr>
          <a:xfrm>
            <a:off x="1913476" y="3272633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프리 루틴은 안무나 음악에 대한 제한없이 규정이 어긋나지 않는 내에서 자유롭게 연기합니다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CF6EB7-0788-4264-8D84-19A38D1F82C1}"/>
              </a:ext>
            </a:extLst>
          </p:cNvPr>
          <p:cNvSpPr txBox="1"/>
          <p:nvPr/>
        </p:nvSpPr>
        <p:spPr>
          <a:xfrm>
            <a:off x="1899114" y="1901100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싱크로나이즈드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수영 경기는 세 루틴으로 나누어 연기하게 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ECFE91-65C7-40A2-B181-AE14F89EF2D3}"/>
              </a:ext>
            </a:extLst>
          </p:cNvPr>
          <p:cNvSpPr txBox="1"/>
          <p:nvPr/>
        </p:nvSpPr>
        <p:spPr>
          <a:xfrm>
            <a:off x="1904992" y="4157841"/>
            <a:ext cx="778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테크니컬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루틴은 필수 요소를 꼭 포함해서 연기해야 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0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cxnSpLocks/>
            <a:stCxn id="8" idx="4"/>
          </p:cNvCxnSpPr>
          <p:nvPr/>
        </p:nvCxnSpPr>
        <p:spPr>
          <a:xfrm>
            <a:off x="10757184" y="1258358"/>
            <a:ext cx="27611" cy="5266136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Aharoni" panose="02010803020104030203" pitchFamily="2" charset="-79"/>
              </a:rPr>
              <a:t>상세 문제 기술서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87639" y="994603"/>
            <a:ext cx="1212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상세문제기술서</a:t>
            </a:r>
            <a:endParaRPr lang="en-US" altLang="ko-KR" sz="8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41776" y="2651237"/>
            <a:ext cx="121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요구사항정의서</a:t>
            </a:r>
            <a:endParaRPr lang="en-US" altLang="ko-KR" sz="1000" dirty="0">
              <a:solidFill>
                <a:schemeClr val="bg1"/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44388" y="348074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요구사항명세서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08CE49-2D42-4F5E-BE04-C27C4A381BA4}"/>
              </a:ext>
            </a:extLst>
          </p:cNvPr>
          <p:cNvGrpSpPr/>
          <p:nvPr/>
        </p:nvGrpSpPr>
        <p:grpSpPr>
          <a:xfrm>
            <a:off x="10628570" y="1809460"/>
            <a:ext cx="1392694" cy="261610"/>
            <a:chOff x="10628570" y="1809460"/>
            <a:chExt cx="1392694" cy="261610"/>
          </a:xfrm>
        </p:grpSpPr>
        <p:sp>
          <p:nvSpPr>
            <p:cNvPr id="18" name="TextBox 17"/>
            <p:cNvSpPr txBox="1"/>
            <p:nvPr/>
          </p:nvSpPr>
          <p:spPr>
            <a:xfrm>
              <a:off x="10901446" y="1809460"/>
              <a:ext cx="1119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  <a:cs typeface="Aharoni" panose="02010803020104030203" pitchFamily="2" charset="-79"/>
                </a:rPr>
                <a:t>프로젝트 헌장</a:t>
              </a:r>
              <a:endParaRPr lang="ko-KR" altLang="en-US" sz="1100" i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0628570" y="1809460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10621434" y="2651237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628570" y="346914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8570" y="4229271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40529" y="5059468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8771131" y="1038605"/>
            <a:ext cx="1187894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 경기진행방식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449824" y="1043165"/>
            <a:ext cx="1179195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인원 관리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0412881-89F4-4D6E-835B-B89D6ED5AFFA}"/>
              </a:ext>
            </a:extLst>
          </p:cNvPr>
          <p:cNvSpPr/>
          <p:nvPr/>
        </p:nvSpPr>
        <p:spPr>
          <a:xfrm>
            <a:off x="10640530" y="5842220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153E37-7A23-4867-98B4-4D57CF8B0921}"/>
              </a:ext>
            </a:extLst>
          </p:cNvPr>
          <p:cNvSpPr txBox="1"/>
          <p:nvPr/>
        </p:nvSpPr>
        <p:spPr>
          <a:xfrm>
            <a:off x="10849875" y="422790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개략설계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A797C4-371C-4481-A6C3-9C1ABE4F7C40}"/>
              </a:ext>
            </a:extLst>
          </p:cNvPr>
          <p:cNvSpPr txBox="1"/>
          <p:nvPr/>
        </p:nvSpPr>
        <p:spPr>
          <a:xfrm>
            <a:off x="10836095" y="505912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39AEE7-89B4-41FF-9E1C-974789C472AA}"/>
              </a:ext>
            </a:extLst>
          </p:cNvPr>
          <p:cNvSpPr txBox="1"/>
          <p:nvPr/>
        </p:nvSpPr>
        <p:spPr>
          <a:xfrm>
            <a:off x="10836095" y="5860559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형상관리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2BD32B2-EF57-4EFA-B3A0-8BFFFF725B92}"/>
              </a:ext>
            </a:extLst>
          </p:cNvPr>
          <p:cNvSpPr/>
          <p:nvPr/>
        </p:nvSpPr>
        <p:spPr>
          <a:xfrm>
            <a:off x="1892331" y="3204531"/>
            <a:ext cx="7898214" cy="512335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3811E8C-731B-4969-8D3E-96482D46F6D9}"/>
              </a:ext>
            </a:extLst>
          </p:cNvPr>
          <p:cNvSpPr/>
          <p:nvPr/>
        </p:nvSpPr>
        <p:spPr>
          <a:xfrm>
            <a:off x="1892331" y="2459496"/>
            <a:ext cx="7898214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389FF9C6-A0B9-4495-859B-556B7BA7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2" y="4391647"/>
            <a:ext cx="2110159" cy="1913634"/>
          </a:xfrm>
          <a:prstGeom prst="rect">
            <a:avLst/>
          </a:prstGeom>
        </p:spPr>
      </p:pic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597F9555-3294-4218-AC5C-0F2B13E0B50C}"/>
              </a:ext>
            </a:extLst>
          </p:cNvPr>
          <p:cNvSpPr/>
          <p:nvPr/>
        </p:nvSpPr>
        <p:spPr>
          <a:xfrm>
            <a:off x="1892331" y="3977175"/>
            <a:ext cx="7547380" cy="512336"/>
          </a:xfrm>
          <a:prstGeom prst="wedgeRoundRectCallout">
            <a:avLst>
              <a:gd name="adj1" fmla="val -44377"/>
              <a:gd name="adj2" fmla="val 137357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44621FDF-0C4E-4711-AA34-31D4C492471D}"/>
              </a:ext>
            </a:extLst>
          </p:cNvPr>
          <p:cNvSpPr/>
          <p:nvPr/>
        </p:nvSpPr>
        <p:spPr>
          <a:xfrm>
            <a:off x="6161068" y="1043514"/>
            <a:ext cx="113272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통합경기관리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239149-62A5-4E31-BB13-D8EE33015B9D}"/>
              </a:ext>
            </a:extLst>
          </p:cNvPr>
          <p:cNvSpPr txBox="1"/>
          <p:nvPr/>
        </p:nvSpPr>
        <p:spPr>
          <a:xfrm>
            <a:off x="1095125" y="947922"/>
            <a:ext cx="312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수상 관리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D0BB38D-97BF-4253-A429-2028598A72EA}"/>
              </a:ext>
            </a:extLst>
          </p:cNvPr>
          <p:cNvCxnSpPr>
            <a:cxnSpLocks/>
          </p:cNvCxnSpPr>
          <p:nvPr/>
        </p:nvCxnSpPr>
        <p:spPr>
          <a:xfrm>
            <a:off x="785548" y="1352010"/>
            <a:ext cx="1671325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2C5C12E-5292-4F9E-A4C4-17AA87DD97F8}"/>
              </a:ext>
            </a:extLst>
          </p:cNvPr>
          <p:cNvSpPr/>
          <p:nvPr/>
        </p:nvSpPr>
        <p:spPr>
          <a:xfrm>
            <a:off x="1892331" y="1809040"/>
            <a:ext cx="7898214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6ECE45-2DD3-476A-A38D-28018A5DC317}"/>
              </a:ext>
            </a:extLst>
          </p:cNvPr>
          <p:cNvSpPr txBox="1"/>
          <p:nvPr/>
        </p:nvSpPr>
        <p:spPr>
          <a:xfrm>
            <a:off x="1934122" y="1865819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수상에는 개인상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단체상이 있습니다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BE9604-EAA6-457D-B546-359FB0049456}"/>
              </a:ext>
            </a:extLst>
          </p:cNvPr>
          <p:cNvSpPr txBox="1"/>
          <p:nvPr/>
        </p:nvSpPr>
        <p:spPr>
          <a:xfrm>
            <a:off x="1934122" y="2583499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단체상은 출전 팀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지역 팀 등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 수여합니다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755C6-6974-4510-B3AF-76B7C4E9A8F7}"/>
              </a:ext>
            </a:extLst>
          </p:cNvPr>
          <p:cNvSpPr txBox="1"/>
          <p:nvPr/>
        </p:nvSpPr>
        <p:spPr>
          <a:xfrm>
            <a:off x="1924899" y="3299035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대회 관계자에 의해 수상 내역이 수정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조회가 가능해야 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2E1907-74BC-42E7-9A67-74CF4DE522BE}"/>
              </a:ext>
            </a:extLst>
          </p:cNvPr>
          <p:cNvSpPr txBox="1"/>
          <p:nvPr/>
        </p:nvSpPr>
        <p:spPr>
          <a:xfrm>
            <a:off x="1904992" y="4058624"/>
            <a:ext cx="778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부정 행위가 적발 </a:t>
            </a:r>
            <a:r>
              <a:rPr lang="ko-KR" altLang="en-US" sz="16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됐을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경우 수상 기록이 삭제됩니다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2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cxnSpLocks/>
            <a:stCxn id="8" idx="4"/>
          </p:cNvCxnSpPr>
          <p:nvPr/>
        </p:nvCxnSpPr>
        <p:spPr>
          <a:xfrm>
            <a:off x="10757184" y="1258358"/>
            <a:ext cx="27611" cy="5266136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Aharoni" panose="02010803020104030203" pitchFamily="2" charset="-79"/>
              </a:rPr>
              <a:t>프로젝트 헌장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87639" y="994603"/>
            <a:ext cx="1212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상세문제기술서</a:t>
            </a:r>
            <a:endParaRPr lang="en-US" altLang="ko-KR" sz="8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41776" y="2651237"/>
            <a:ext cx="121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요구사항정의서</a:t>
            </a:r>
            <a:endParaRPr lang="en-US" altLang="ko-KR" sz="1000" dirty="0">
              <a:solidFill>
                <a:schemeClr val="bg1"/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44388" y="348074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요구사항명세서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08CE49-2D42-4F5E-BE04-C27C4A381BA4}"/>
              </a:ext>
            </a:extLst>
          </p:cNvPr>
          <p:cNvGrpSpPr/>
          <p:nvPr/>
        </p:nvGrpSpPr>
        <p:grpSpPr>
          <a:xfrm>
            <a:off x="10628570" y="1809460"/>
            <a:ext cx="1392694" cy="261610"/>
            <a:chOff x="10628570" y="1809460"/>
            <a:chExt cx="1392694" cy="261610"/>
          </a:xfrm>
        </p:grpSpPr>
        <p:sp>
          <p:nvSpPr>
            <p:cNvPr id="18" name="TextBox 17"/>
            <p:cNvSpPr txBox="1"/>
            <p:nvPr/>
          </p:nvSpPr>
          <p:spPr>
            <a:xfrm>
              <a:off x="10901446" y="1809460"/>
              <a:ext cx="1119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  <a:cs typeface="Aharoni" panose="02010803020104030203" pitchFamily="2" charset="-79"/>
                </a:rPr>
                <a:t>프로젝트 헌장</a:t>
              </a:r>
              <a:endParaRPr lang="ko-KR" altLang="en-US" sz="1100" i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0628570" y="1809460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10621434" y="2651237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628570" y="346914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8570" y="4229271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40529" y="5059468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8771131" y="1038605"/>
            <a:ext cx="1187894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 경기진행방식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449824" y="1043165"/>
            <a:ext cx="1179195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인원 관리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0412881-89F4-4D6E-835B-B89D6ED5AFFA}"/>
              </a:ext>
            </a:extLst>
          </p:cNvPr>
          <p:cNvSpPr/>
          <p:nvPr/>
        </p:nvSpPr>
        <p:spPr>
          <a:xfrm>
            <a:off x="10640530" y="5842220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153E37-7A23-4867-98B4-4D57CF8B0921}"/>
              </a:ext>
            </a:extLst>
          </p:cNvPr>
          <p:cNvSpPr txBox="1"/>
          <p:nvPr/>
        </p:nvSpPr>
        <p:spPr>
          <a:xfrm>
            <a:off x="10849875" y="422790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개략설계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A797C4-371C-4481-A6C3-9C1ABE4F7C40}"/>
              </a:ext>
            </a:extLst>
          </p:cNvPr>
          <p:cNvSpPr txBox="1"/>
          <p:nvPr/>
        </p:nvSpPr>
        <p:spPr>
          <a:xfrm>
            <a:off x="10836095" y="505912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39AEE7-89B4-41FF-9E1C-974789C472AA}"/>
              </a:ext>
            </a:extLst>
          </p:cNvPr>
          <p:cNvSpPr txBox="1"/>
          <p:nvPr/>
        </p:nvSpPr>
        <p:spPr>
          <a:xfrm>
            <a:off x="10836095" y="5860559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형상관리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2BD32B2-EF57-4EFA-B3A0-8BFFFF725B92}"/>
              </a:ext>
            </a:extLst>
          </p:cNvPr>
          <p:cNvSpPr/>
          <p:nvPr/>
        </p:nvSpPr>
        <p:spPr>
          <a:xfrm>
            <a:off x="1892331" y="3204531"/>
            <a:ext cx="7898214" cy="512335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3811E8C-731B-4969-8D3E-96482D46F6D9}"/>
              </a:ext>
            </a:extLst>
          </p:cNvPr>
          <p:cNvSpPr/>
          <p:nvPr/>
        </p:nvSpPr>
        <p:spPr>
          <a:xfrm>
            <a:off x="1892331" y="2459496"/>
            <a:ext cx="7898214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389FF9C6-A0B9-4495-859B-556B7BA7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2" y="4391647"/>
            <a:ext cx="2110159" cy="1913634"/>
          </a:xfrm>
          <a:prstGeom prst="rect">
            <a:avLst/>
          </a:prstGeom>
        </p:spPr>
      </p:pic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597F9555-3294-4218-AC5C-0F2B13E0B50C}"/>
              </a:ext>
            </a:extLst>
          </p:cNvPr>
          <p:cNvSpPr/>
          <p:nvPr/>
        </p:nvSpPr>
        <p:spPr>
          <a:xfrm>
            <a:off x="1892331" y="3977175"/>
            <a:ext cx="7547380" cy="512336"/>
          </a:xfrm>
          <a:prstGeom prst="wedgeRoundRectCallout">
            <a:avLst>
              <a:gd name="adj1" fmla="val -44377"/>
              <a:gd name="adj2" fmla="val 137357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44621FDF-0C4E-4711-AA34-31D4C492471D}"/>
              </a:ext>
            </a:extLst>
          </p:cNvPr>
          <p:cNvSpPr/>
          <p:nvPr/>
        </p:nvSpPr>
        <p:spPr>
          <a:xfrm>
            <a:off x="6161068" y="1043514"/>
            <a:ext cx="113272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통합경기관리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239149-62A5-4E31-BB13-D8EE33015B9D}"/>
              </a:ext>
            </a:extLst>
          </p:cNvPr>
          <p:cNvSpPr txBox="1"/>
          <p:nvPr/>
        </p:nvSpPr>
        <p:spPr>
          <a:xfrm>
            <a:off x="1095125" y="947922"/>
            <a:ext cx="312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수상 관리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D0BB38D-97BF-4253-A429-2028598A72EA}"/>
              </a:ext>
            </a:extLst>
          </p:cNvPr>
          <p:cNvCxnSpPr>
            <a:cxnSpLocks/>
          </p:cNvCxnSpPr>
          <p:nvPr/>
        </p:nvCxnSpPr>
        <p:spPr>
          <a:xfrm>
            <a:off x="785548" y="1352010"/>
            <a:ext cx="1671325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2C5C12E-5292-4F9E-A4C4-17AA87DD97F8}"/>
              </a:ext>
            </a:extLst>
          </p:cNvPr>
          <p:cNvSpPr/>
          <p:nvPr/>
        </p:nvSpPr>
        <p:spPr>
          <a:xfrm>
            <a:off x="1892331" y="1809040"/>
            <a:ext cx="7898214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6ECE45-2DD3-476A-A38D-28018A5DC317}"/>
              </a:ext>
            </a:extLst>
          </p:cNvPr>
          <p:cNvSpPr txBox="1"/>
          <p:nvPr/>
        </p:nvSpPr>
        <p:spPr>
          <a:xfrm>
            <a:off x="1934122" y="1865819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수상에는 개인상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단체상이 있습니다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BE9604-EAA6-457D-B546-359FB0049456}"/>
              </a:ext>
            </a:extLst>
          </p:cNvPr>
          <p:cNvSpPr txBox="1"/>
          <p:nvPr/>
        </p:nvSpPr>
        <p:spPr>
          <a:xfrm>
            <a:off x="1934122" y="2583499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단체상은 출전 팀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지역 팀 등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 수여합니다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755C6-6974-4510-B3AF-76B7C4E9A8F7}"/>
              </a:ext>
            </a:extLst>
          </p:cNvPr>
          <p:cNvSpPr txBox="1"/>
          <p:nvPr/>
        </p:nvSpPr>
        <p:spPr>
          <a:xfrm>
            <a:off x="1924899" y="3299035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대회 관계자에 의해 수상 내역이 수정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조회가 가능해야 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2E1907-74BC-42E7-9A67-74CF4DE522BE}"/>
              </a:ext>
            </a:extLst>
          </p:cNvPr>
          <p:cNvSpPr txBox="1"/>
          <p:nvPr/>
        </p:nvSpPr>
        <p:spPr>
          <a:xfrm>
            <a:off x="1904992" y="4058624"/>
            <a:ext cx="778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부정 행위가 적발 </a:t>
            </a:r>
            <a:r>
              <a:rPr lang="ko-KR" altLang="en-US" sz="16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됐을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경우 수상 기록이 삭제됩니다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22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>
            <a:stCxn id="8" idx="4"/>
          </p:cNvCxnSpPr>
          <p:nvPr/>
        </p:nvCxnSpPr>
        <p:spPr>
          <a:xfrm flipH="1">
            <a:off x="10757183" y="1258358"/>
            <a:ext cx="1" cy="4862113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9910" y="997441"/>
            <a:ext cx="121208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>
                <a:solidFill>
                  <a:prstClr val="white"/>
                </a:solidFill>
                <a:cs typeface="Aharoni" panose="02010803020104030203" pitchFamily="2" charset="-79"/>
              </a:rPr>
              <a:t>3C </a:t>
            </a:r>
            <a:r>
              <a:rPr lang="en-US" altLang="ko-KR" sz="1000" i="1" dirty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Company / Competitor / Customer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79910" y="1993161"/>
            <a:ext cx="11198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>
                <a:solidFill>
                  <a:prstClr val="white"/>
                </a:solidFill>
                <a:cs typeface="Aharoni" panose="02010803020104030203" pitchFamily="2" charset="-79"/>
              </a:rPr>
              <a:t>SWOT </a:t>
            </a:r>
            <a:r>
              <a:rPr lang="en-US" altLang="ko-KR" sz="1000" i="1" dirty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Strength / Weakness / Opportunity / Threat</a:t>
            </a:r>
          </a:p>
          <a:p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9910" y="3145458"/>
            <a:ext cx="121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>
                <a:solidFill>
                  <a:prstClr val="white"/>
                </a:solidFill>
                <a:cs typeface="Aharoni" panose="02010803020104030203" pitchFamily="2" charset="-79"/>
              </a:rPr>
              <a:t>4P </a:t>
            </a:r>
            <a:r>
              <a:rPr lang="en-US" altLang="ko-KR" sz="1000" i="1" dirty="0">
                <a:solidFill>
                  <a:prstClr val="white"/>
                </a:solidFill>
                <a:cs typeface="Aharoni" panose="02010803020104030203" pitchFamily="2" charset="-79"/>
              </a:rPr>
              <a:t>Mix</a:t>
            </a:r>
          </a:p>
          <a:p>
            <a:endParaRPr lang="en-US" altLang="ko-KR" sz="8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r>
              <a:rPr lang="en-US" altLang="ko-KR" sz="8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Product / Price / Place / Promotion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79910" y="4139199"/>
            <a:ext cx="11198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>
                <a:solidFill>
                  <a:prstClr val="white"/>
                </a:solidFill>
                <a:cs typeface="Aharoni" panose="02010803020104030203" pitchFamily="2" charset="-79"/>
              </a:rPr>
              <a:t>IMC</a:t>
            </a:r>
          </a:p>
          <a:p>
            <a:endParaRPr lang="en-US" altLang="ko-KR" sz="11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r>
              <a:rPr lang="en-US" altLang="ko-KR" sz="1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Integration Marketing Communication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79910" y="5368827"/>
            <a:ext cx="1119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>
                <a:solidFill>
                  <a:prstClr val="white"/>
                </a:solidFill>
                <a:cs typeface="Aharoni" panose="02010803020104030203" pitchFamily="2" charset="-79"/>
              </a:rPr>
              <a:t>Expected effect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9910" y="6064724"/>
            <a:ext cx="1119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>
                <a:solidFill>
                  <a:prstClr val="white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0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26725" y="2006807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626725" y="3130473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3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626725" y="4139839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4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6725" y="5415905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5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6725" y="6120471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6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6601683" y="1031307"/>
            <a:ext cx="929067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616A87"/>
                </a:solidFill>
              </a:rPr>
              <a:t>Company</a:t>
            </a:r>
            <a:endParaRPr lang="ko-KR" altLang="en-US" sz="1200" dirty="0">
              <a:solidFill>
                <a:srgbClr val="616A87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627209" y="1031307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616A87"/>
                </a:solidFill>
              </a:rPr>
              <a:t>Competitor</a:t>
            </a:r>
            <a:endParaRPr lang="ko-KR" altLang="en-US" sz="1200" dirty="0">
              <a:solidFill>
                <a:srgbClr val="616A87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91508" y="1031307"/>
            <a:ext cx="958567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Customer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1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cxnSpLocks/>
            <a:stCxn id="8" idx="4"/>
          </p:cNvCxnSpPr>
          <p:nvPr/>
        </p:nvCxnSpPr>
        <p:spPr>
          <a:xfrm>
            <a:off x="10757184" y="1258358"/>
            <a:ext cx="27611" cy="5266136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Aharoni" panose="02010803020104030203" pitchFamily="2" charset="-79"/>
              </a:rPr>
              <a:t>상세 문제 기술서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87639" y="994603"/>
            <a:ext cx="1212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상세문제기술서</a:t>
            </a:r>
            <a:endParaRPr lang="en-US" altLang="ko-KR" sz="8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41776" y="2651237"/>
            <a:ext cx="121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요구사항정의서</a:t>
            </a:r>
            <a:endParaRPr lang="en-US" altLang="ko-KR" sz="1000" dirty="0">
              <a:solidFill>
                <a:schemeClr val="bg1"/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44388" y="348074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요구사항명세서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08CE49-2D42-4F5E-BE04-C27C4A381BA4}"/>
              </a:ext>
            </a:extLst>
          </p:cNvPr>
          <p:cNvGrpSpPr/>
          <p:nvPr/>
        </p:nvGrpSpPr>
        <p:grpSpPr>
          <a:xfrm>
            <a:off x="10628570" y="1809460"/>
            <a:ext cx="1392694" cy="261610"/>
            <a:chOff x="10628570" y="1809460"/>
            <a:chExt cx="1392694" cy="261610"/>
          </a:xfrm>
        </p:grpSpPr>
        <p:sp>
          <p:nvSpPr>
            <p:cNvPr id="18" name="TextBox 17"/>
            <p:cNvSpPr txBox="1"/>
            <p:nvPr/>
          </p:nvSpPr>
          <p:spPr>
            <a:xfrm>
              <a:off x="10901446" y="1809460"/>
              <a:ext cx="1119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  <a:cs typeface="Aharoni" panose="02010803020104030203" pitchFamily="2" charset="-79"/>
                </a:rPr>
                <a:t>프로젝트 헌장</a:t>
              </a:r>
              <a:endParaRPr lang="ko-KR" altLang="en-US" sz="1100" i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0628570" y="1809460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10621434" y="2651237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628570" y="346914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8570" y="4229271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40529" y="5059468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6252124" y="1031307"/>
            <a:ext cx="1207899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통합경기관리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562867" y="1024265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인원 관리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55863" y="1031307"/>
            <a:ext cx="113272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경기진행방식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0412881-89F4-4D6E-835B-B89D6ED5AFFA}"/>
              </a:ext>
            </a:extLst>
          </p:cNvPr>
          <p:cNvSpPr/>
          <p:nvPr/>
        </p:nvSpPr>
        <p:spPr>
          <a:xfrm>
            <a:off x="10640530" y="5842220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153E37-7A23-4867-98B4-4D57CF8B0921}"/>
              </a:ext>
            </a:extLst>
          </p:cNvPr>
          <p:cNvSpPr txBox="1"/>
          <p:nvPr/>
        </p:nvSpPr>
        <p:spPr>
          <a:xfrm>
            <a:off x="10849875" y="422790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개략설계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A797C4-371C-4481-A6C3-9C1ABE4F7C40}"/>
              </a:ext>
            </a:extLst>
          </p:cNvPr>
          <p:cNvSpPr txBox="1"/>
          <p:nvPr/>
        </p:nvSpPr>
        <p:spPr>
          <a:xfrm>
            <a:off x="10836095" y="505912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39AEE7-89B4-41FF-9E1C-974789C472AA}"/>
              </a:ext>
            </a:extLst>
          </p:cNvPr>
          <p:cNvSpPr txBox="1"/>
          <p:nvPr/>
        </p:nvSpPr>
        <p:spPr>
          <a:xfrm>
            <a:off x="10836095" y="5860559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형상관리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2BD32B2-EF57-4EFA-B3A0-8BFFFF725B92}"/>
              </a:ext>
            </a:extLst>
          </p:cNvPr>
          <p:cNvSpPr/>
          <p:nvPr/>
        </p:nvSpPr>
        <p:spPr>
          <a:xfrm>
            <a:off x="1892331" y="3108978"/>
            <a:ext cx="7805851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3811E8C-731B-4969-8D3E-96482D46F6D9}"/>
              </a:ext>
            </a:extLst>
          </p:cNvPr>
          <p:cNvSpPr/>
          <p:nvPr/>
        </p:nvSpPr>
        <p:spPr>
          <a:xfrm>
            <a:off x="1892331" y="2394850"/>
            <a:ext cx="7805851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C553A0C-8B30-455D-9DA0-D10A3656DFC5}"/>
              </a:ext>
            </a:extLst>
          </p:cNvPr>
          <p:cNvSpPr/>
          <p:nvPr/>
        </p:nvSpPr>
        <p:spPr>
          <a:xfrm>
            <a:off x="1892331" y="1680722"/>
            <a:ext cx="7805851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389FF9C6-A0B9-4495-859B-556B7BA7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2" y="4391647"/>
            <a:ext cx="2110159" cy="191363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DF6FB57-CE03-4409-985C-3FEE7454FC29}"/>
              </a:ext>
            </a:extLst>
          </p:cNvPr>
          <p:cNvSpPr txBox="1"/>
          <p:nvPr/>
        </p:nvSpPr>
        <p:spPr>
          <a:xfrm>
            <a:off x="740133" y="947578"/>
            <a:ext cx="312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대회 </a:t>
            </a:r>
            <a:r>
              <a:rPr lang="ko-KR" altLang="en-US" dirty="0">
                <a:pattFill prst="openDmnd">
                  <a:fgClr>
                    <a:schemeClr val="bg1">
                      <a:lumMod val="50000"/>
                    </a:schemeClr>
                  </a:fgClr>
                  <a:bgClr>
                    <a:schemeClr val="tx1"/>
                  </a:bgClr>
                </a:patt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시즌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설명</a:t>
            </a:r>
          </a:p>
        </p:txBody>
      </p:sp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597F9555-3294-4218-AC5C-0F2B13E0B50C}"/>
              </a:ext>
            </a:extLst>
          </p:cNvPr>
          <p:cNvSpPr/>
          <p:nvPr/>
        </p:nvSpPr>
        <p:spPr>
          <a:xfrm>
            <a:off x="1892331" y="3861381"/>
            <a:ext cx="7547380" cy="497325"/>
          </a:xfrm>
          <a:prstGeom prst="wedgeRoundRectCallout">
            <a:avLst>
              <a:gd name="adj1" fmla="val -44377"/>
              <a:gd name="adj2" fmla="val 137357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ADAB3B-51F2-48CD-8F9C-2B6942F5EA63}"/>
              </a:ext>
            </a:extLst>
          </p:cNvPr>
          <p:cNvSpPr txBox="1"/>
          <p:nvPr/>
        </p:nvSpPr>
        <p:spPr>
          <a:xfrm>
            <a:off x="1941319" y="1760046"/>
            <a:ext cx="7789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대회는 봄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여름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가을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겨울 크게 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개의 시즌으로 나누어서 진행합니다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FD4918-9BAB-4D48-922F-A20C0F5EE985}"/>
              </a:ext>
            </a:extLst>
          </p:cNvPr>
          <p:cNvSpPr txBox="1"/>
          <p:nvPr/>
        </p:nvSpPr>
        <p:spPr>
          <a:xfrm>
            <a:off x="1932282" y="2495348"/>
            <a:ext cx="7789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시즌은 미트들로 미트들은 이벤트들로 이루어집니다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5294AC-2A0C-4B3C-AD16-34125AB7D38B}"/>
              </a:ext>
            </a:extLst>
          </p:cNvPr>
          <p:cNvSpPr txBox="1"/>
          <p:nvPr/>
        </p:nvSpPr>
        <p:spPr>
          <a:xfrm>
            <a:off x="1941065" y="3189422"/>
            <a:ext cx="7789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봄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여름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가을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겨울 </a:t>
            </a:r>
            <a:r>
              <a:rPr lang="ko-KR" altLang="en-US" sz="16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시즌는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순서대로 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3~5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월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6~8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월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9~11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월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12~2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월입니다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C9213A-7C2D-4455-8E33-4577F4D4FE9C}"/>
              </a:ext>
            </a:extLst>
          </p:cNvPr>
          <p:cNvSpPr txBox="1"/>
          <p:nvPr/>
        </p:nvSpPr>
        <p:spPr>
          <a:xfrm>
            <a:off x="1911473" y="3935201"/>
            <a:ext cx="746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미트가 시작하기 전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선수들은 선수 접수를 마감해야 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8467556-4637-4EB9-8D57-13B2B3C30C7F}"/>
              </a:ext>
            </a:extLst>
          </p:cNvPr>
          <p:cNvCxnSpPr/>
          <p:nvPr/>
        </p:nvCxnSpPr>
        <p:spPr>
          <a:xfrm>
            <a:off x="785548" y="1352010"/>
            <a:ext cx="1519296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cxnSpLocks/>
            <a:stCxn id="8" idx="4"/>
          </p:cNvCxnSpPr>
          <p:nvPr/>
        </p:nvCxnSpPr>
        <p:spPr>
          <a:xfrm>
            <a:off x="10757184" y="1258358"/>
            <a:ext cx="27611" cy="5266136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Aharoni" panose="02010803020104030203" pitchFamily="2" charset="-79"/>
              </a:rPr>
              <a:t>상세 문제 기술서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259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87639" y="994603"/>
            <a:ext cx="1212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상세문제기술서</a:t>
            </a:r>
            <a:endParaRPr lang="en-US" altLang="ko-KR" sz="8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41776" y="2651237"/>
            <a:ext cx="121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요구사항정의서</a:t>
            </a:r>
            <a:endParaRPr lang="en-US" altLang="ko-KR" sz="1000" dirty="0">
              <a:solidFill>
                <a:schemeClr val="bg1"/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44388" y="348074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요구사항명세서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08CE49-2D42-4F5E-BE04-C27C4A381BA4}"/>
              </a:ext>
            </a:extLst>
          </p:cNvPr>
          <p:cNvGrpSpPr/>
          <p:nvPr/>
        </p:nvGrpSpPr>
        <p:grpSpPr>
          <a:xfrm>
            <a:off x="10628570" y="1809460"/>
            <a:ext cx="1392694" cy="261610"/>
            <a:chOff x="10628570" y="1809460"/>
            <a:chExt cx="1392694" cy="261610"/>
          </a:xfrm>
        </p:grpSpPr>
        <p:sp>
          <p:nvSpPr>
            <p:cNvPr id="18" name="TextBox 17"/>
            <p:cNvSpPr txBox="1"/>
            <p:nvPr/>
          </p:nvSpPr>
          <p:spPr>
            <a:xfrm>
              <a:off x="10901446" y="1809460"/>
              <a:ext cx="1119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  <a:cs typeface="Aharoni" panose="02010803020104030203" pitchFamily="2" charset="-79"/>
                </a:rPr>
                <a:t>프로젝트 헌장</a:t>
              </a:r>
              <a:endParaRPr lang="ko-KR" altLang="en-US" sz="1100" i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0628570" y="1809460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10621434" y="2651237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628570" y="346914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8570" y="4229271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40529" y="5059468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6252124" y="1031307"/>
            <a:ext cx="1207899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통합경기관리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562867" y="1024265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인원 관리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55863" y="1031307"/>
            <a:ext cx="113272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경기진행방식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0412881-89F4-4D6E-835B-B89D6ED5AFFA}"/>
              </a:ext>
            </a:extLst>
          </p:cNvPr>
          <p:cNvSpPr/>
          <p:nvPr/>
        </p:nvSpPr>
        <p:spPr>
          <a:xfrm>
            <a:off x="10640530" y="5842220"/>
            <a:ext cx="260917" cy="260917"/>
          </a:xfrm>
          <a:prstGeom prst="ellipse">
            <a:avLst/>
          </a:prstGeom>
          <a:solidFill>
            <a:srgbClr val="B59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153E37-7A23-4867-98B4-4D57CF8B0921}"/>
              </a:ext>
            </a:extLst>
          </p:cNvPr>
          <p:cNvSpPr txBox="1"/>
          <p:nvPr/>
        </p:nvSpPr>
        <p:spPr>
          <a:xfrm>
            <a:off x="10849875" y="422790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개략설계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A797C4-371C-4481-A6C3-9C1ABE4F7C40}"/>
              </a:ext>
            </a:extLst>
          </p:cNvPr>
          <p:cNvSpPr txBox="1"/>
          <p:nvPr/>
        </p:nvSpPr>
        <p:spPr>
          <a:xfrm>
            <a:off x="10836095" y="505912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39AEE7-89B4-41FF-9E1C-974789C472AA}"/>
              </a:ext>
            </a:extLst>
          </p:cNvPr>
          <p:cNvSpPr txBox="1"/>
          <p:nvPr/>
        </p:nvSpPr>
        <p:spPr>
          <a:xfrm>
            <a:off x="10836095" y="5860559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형상관리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2BD32B2-EF57-4EFA-B3A0-8BFFFF725B92}"/>
              </a:ext>
            </a:extLst>
          </p:cNvPr>
          <p:cNvSpPr/>
          <p:nvPr/>
        </p:nvSpPr>
        <p:spPr>
          <a:xfrm>
            <a:off x="1892331" y="3100187"/>
            <a:ext cx="7805851" cy="58477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3811E8C-731B-4969-8D3E-96482D46F6D9}"/>
              </a:ext>
            </a:extLst>
          </p:cNvPr>
          <p:cNvSpPr/>
          <p:nvPr/>
        </p:nvSpPr>
        <p:spPr>
          <a:xfrm>
            <a:off x="1892331" y="2394850"/>
            <a:ext cx="7805851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C553A0C-8B30-455D-9DA0-D10A3656DFC5}"/>
              </a:ext>
            </a:extLst>
          </p:cNvPr>
          <p:cNvSpPr/>
          <p:nvPr/>
        </p:nvSpPr>
        <p:spPr>
          <a:xfrm>
            <a:off x="1892331" y="1680722"/>
            <a:ext cx="7805851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389FF9C6-A0B9-4495-859B-556B7BA7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2" y="4391647"/>
            <a:ext cx="2110159" cy="1913634"/>
          </a:xfrm>
          <a:prstGeom prst="rect">
            <a:avLst/>
          </a:prstGeom>
        </p:spPr>
      </p:pic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597F9555-3294-4218-AC5C-0F2B13E0B50C}"/>
              </a:ext>
            </a:extLst>
          </p:cNvPr>
          <p:cNvSpPr/>
          <p:nvPr/>
        </p:nvSpPr>
        <p:spPr>
          <a:xfrm>
            <a:off x="1892331" y="3861381"/>
            <a:ext cx="7547380" cy="497325"/>
          </a:xfrm>
          <a:prstGeom prst="wedgeRoundRectCallout">
            <a:avLst>
              <a:gd name="adj1" fmla="val -44377"/>
              <a:gd name="adj2" fmla="val 137357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79D889-21A9-4E3B-B0EF-0CDE85074C87}"/>
              </a:ext>
            </a:extLst>
          </p:cNvPr>
          <p:cNvSpPr txBox="1"/>
          <p:nvPr/>
        </p:nvSpPr>
        <p:spPr>
          <a:xfrm>
            <a:off x="1990647" y="1721231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미트 시작 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 전까지는 모든 참가 선수들이 참가 신청을 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1844B6-9BAB-44FD-9132-B8BBA7805DDB}"/>
              </a:ext>
            </a:extLst>
          </p:cNvPr>
          <p:cNvSpPr txBox="1"/>
          <p:nvPr/>
        </p:nvSpPr>
        <p:spPr>
          <a:xfrm>
            <a:off x="1990647" y="2438911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되도록이면 미트의 일정이 겹치지 않도록 일정을 짭니다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904DAC-FEA2-41D7-99D4-6654A1BDC9E7}"/>
              </a:ext>
            </a:extLst>
          </p:cNvPr>
          <p:cNvSpPr txBox="1"/>
          <p:nvPr/>
        </p:nvSpPr>
        <p:spPr>
          <a:xfrm>
            <a:off x="1980471" y="3145285"/>
            <a:ext cx="8122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미트 정보로는 미트 이름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경기 시간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상금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참가 제한 사항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등이 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이벤트 정보로는 이벤트 날짜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장소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선수 명단 등이 필요합니다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030DF6-4B1D-4E16-916E-8733D9AE44AB}"/>
              </a:ext>
            </a:extLst>
          </p:cNvPr>
          <p:cNvSpPr txBox="1"/>
          <p:nvPr/>
        </p:nvSpPr>
        <p:spPr>
          <a:xfrm>
            <a:off x="1976035" y="3940766"/>
            <a:ext cx="8323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미트와 이벤트의 일정은 수정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취소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일정 확인을 위해 조회도 가능해야 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883648-BCDF-43BD-BA96-B6FBA65DB734}"/>
              </a:ext>
            </a:extLst>
          </p:cNvPr>
          <p:cNvSpPr txBox="1"/>
          <p:nvPr/>
        </p:nvSpPr>
        <p:spPr>
          <a:xfrm>
            <a:off x="740133" y="947578"/>
            <a:ext cx="312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미트 설명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C844E05-6C2A-4D72-94D1-A08CB3732C56}"/>
              </a:ext>
            </a:extLst>
          </p:cNvPr>
          <p:cNvCxnSpPr/>
          <p:nvPr/>
        </p:nvCxnSpPr>
        <p:spPr>
          <a:xfrm>
            <a:off x="785548" y="1352010"/>
            <a:ext cx="1519296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67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cxnSpLocks/>
            <a:stCxn id="8" idx="4"/>
          </p:cNvCxnSpPr>
          <p:nvPr/>
        </p:nvCxnSpPr>
        <p:spPr>
          <a:xfrm>
            <a:off x="10757184" y="1258358"/>
            <a:ext cx="27611" cy="5266136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Aharoni" panose="02010803020104030203" pitchFamily="2" charset="-79"/>
              </a:rPr>
              <a:t>상세 문제 기술서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87639" y="994603"/>
            <a:ext cx="1212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상세문제기술서</a:t>
            </a:r>
            <a:endParaRPr lang="en-US" altLang="ko-KR" sz="8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41776" y="2651237"/>
            <a:ext cx="121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요구사항정의서</a:t>
            </a:r>
            <a:endParaRPr lang="en-US" altLang="ko-KR" sz="1000" dirty="0">
              <a:solidFill>
                <a:schemeClr val="bg1"/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44388" y="348074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요구사항명세서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08CE49-2D42-4F5E-BE04-C27C4A381BA4}"/>
              </a:ext>
            </a:extLst>
          </p:cNvPr>
          <p:cNvGrpSpPr/>
          <p:nvPr/>
        </p:nvGrpSpPr>
        <p:grpSpPr>
          <a:xfrm>
            <a:off x="10628570" y="1809460"/>
            <a:ext cx="1392694" cy="261610"/>
            <a:chOff x="10628570" y="1809460"/>
            <a:chExt cx="1392694" cy="261610"/>
          </a:xfrm>
        </p:grpSpPr>
        <p:sp>
          <p:nvSpPr>
            <p:cNvPr id="18" name="TextBox 17"/>
            <p:cNvSpPr txBox="1"/>
            <p:nvPr/>
          </p:nvSpPr>
          <p:spPr>
            <a:xfrm>
              <a:off x="10901446" y="1809460"/>
              <a:ext cx="1119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  <a:cs typeface="Aharoni" panose="02010803020104030203" pitchFamily="2" charset="-79"/>
                </a:rPr>
                <a:t>프로젝트 헌장</a:t>
              </a:r>
              <a:endParaRPr lang="ko-KR" altLang="en-US" sz="1100" i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0628570" y="1809460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10621434" y="2651237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628570" y="346914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8570" y="4229271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40529" y="5059468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6252124" y="1031307"/>
            <a:ext cx="1207899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통합경기관리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562867" y="1024265"/>
            <a:ext cx="106438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인원 관리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55863" y="1031307"/>
            <a:ext cx="113272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경기진행방식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0412881-89F4-4D6E-835B-B89D6ED5AFFA}"/>
              </a:ext>
            </a:extLst>
          </p:cNvPr>
          <p:cNvSpPr/>
          <p:nvPr/>
        </p:nvSpPr>
        <p:spPr>
          <a:xfrm>
            <a:off x="10640530" y="5842220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153E37-7A23-4867-98B4-4D57CF8B0921}"/>
              </a:ext>
            </a:extLst>
          </p:cNvPr>
          <p:cNvSpPr txBox="1"/>
          <p:nvPr/>
        </p:nvSpPr>
        <p:spPr>
          <a:xfrm>
            <a:off x="10849875" y="422790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개략설계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A797C4-371C-4481-A6C3-9C1ABE4F7C40}"/>
              </a:ext>
            </a:extLst>
          </p:cNvPr>
          <p:cNvSpPr txBox="1"/>
          <p:nvPr/>
        </p:nvSpPr>
        <p:spPr>
          <a:xfrm>
            <a:off x="10836095" y="505912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39AEE7-89B4-41FF-9E1C-974789C472AA}"/>
              </a:ext>
            </a:extLst>
          </p:cNvPr>
          <p:cNvSpPr txBox="1"/>
          <p:nvPr/>
        </p:nvSpPr>
        <p:spPr>
          <a:xfrm>
            <a:off x="10836095" y="5860559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형상관리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2BD32B2-EF57-4EFA-B3A0-8BFFFF725B92}"/>
              </a:ext>
            </a:extLst>
          </p:cNvPr>
          <p:cNvSpPr/>
          <p:nvPr/>
        </p:nvSpPr>
        <p:spPr>
          <a:xfrm>
            <a:off x="1892331" y="3100187"/>
            <a:ext cx="7805851" cy="58477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3811E8C-731B-4969-8D3E-96482D46F6D9}"/>
              </a:ext>
            </a:extLst>
          </p:cNvPr>
          <p:cNvSpPr/>
          <p:nvPr/>
        </p:nvSpPr>
        <p:spPr>
          <a:xfrm>
            <a:off x="1892331" y="2394850"/>
            <a:ext cx="7805851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C553A0C-8B30-455D-9DA0-D10A3656DFC5}"/>
              </a:ext>
            </a:extLst>
          </p:cNvPr>
          <p:cNvSpPr/>
          <p:nvPr/>
        </p:nvSpPr>
        <p:spPr>
          <a:xfrm>
            <a:off x="1892331" y="1680722"/>
            <a:ext cx="7805851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389FF9C6-A0B9-4495-859B-556B7BA7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2" y="4391647"/>
            <a:ext cx="2110159" cy="1913634"/>
          </a:xfrm>
          <a:prstGeom prst="rect">
            <a:avLst/>
          </a:prstGeom>
        </p:spPr>
      </p:pic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597F9555-3294-4218-AC5C-0F2B13E0B50C}"/>
              </a:ext>
            </a:extLst>
          </p:cNvPr>
          <p:cNvSpPr/>
          <p:nvPr/>
        </p:nvSpPr>
        <p:spPr>
          <a:xfrm>
            <a:off x="1892331" y="3861381"/>
            <a:ext cx="7547380" cy="628130"/>
          </a:xfrm>
          <a:prstGeom prst="wedgeRoundRectCallout">
            <a:avLst>
              <a:gd name="adj1" fmla="val -44377"/>
              <a:gd name="adj2" fmla="val 137357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63B084-1143-4D30-996F-8945E557BB98}"/>
              </a:ext>
            </a:extLst>
          </p:cNvPr>
          <p:cNvSpPr txBox="1"/>
          <p:nvPr/>
        </p:nvSpPr>
        <p:spPr>
          <a:xfrm>
            <a:off x="1915600" y="1721231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경기장의 정보로는 경기장 명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경기장 수용인원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지역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등이 필요합니다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939660-82DA-41E5-82F7-D429401F32C8}"/>
              </a:ext>
            </a:extLst>
          </p:cNvPr>
          <p:cNvSpPr txBox="1"/>
          <p:nvPr/>
        </p:nvSpPr>
        <p:spPr>
          <a:xfrm>
            <a:off x="1915600" y="2438911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경기장은 미트의 규모에 따른 배정을 위해 구별이 필요합니다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9C5BA0-FD84-4B9E-AEBE-8C32FAE40E07}"/>
              </a:ext>
            </a:extLst>
          </p:cNvPr>
          <p:cNvSpPr txBox="1"/>
          <p:nvPr/>
        </p:nvSpPr>
        <p:spPr>
          <a:xfrm>
            <a:off x="1915600" y="3166272"/>
            <a:ext cx="84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공사 등의 이유로 인해 경기장의 정보가 변경 될 수 있습니다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(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규모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이름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C401AE-9B62-4D9A-B1B7-73A11C54ACAF}"/>
              </a:ext>
            </a:extLst>
          </p:cNvPr>
          <p:cNvSpPr txBox="1"/>
          <p:nvPr/>
        </p:nvSpPr>
        <p:spPr>
          <a:xfrm>
            <a:off x="2191217" y="3881851"/>
            <a:ext cx="7846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경기장의 사정에 따라 배정된 경기장의 삭제가 이루어 질 수 있으며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</a:p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경기장의 정보의 조회 또한 가능해야 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F2287A-CE4A-40B3-B1AA-130FAC768D12}"/>
              </a:ext>
            </a:extLst>
          </p:cNvPr>
          <p:cNvSpPr txBox="1"/>
          <p:nvPr/>
        </p:nvSpPr>
        <p:spPr>
          <a:xfrm>
            <a:off x="740133" y="947578"/>
            <a:ext cx="312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경기장 설명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6AF07AB-331E-4A14-BCD3-31DBD608D51E}"/>
              </a:ext>
            </a:extLst>
          </p:cNvPr>
          <p:cNvCxnSpPr/>
          <p:nvPr/>
        </p:nvCxnSpPr>
        <p:spPr>
          <a:xfrm>
            <a:off x="785548" y="1352010"/>
            <a:ext cx="1519296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32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cxnSpLocks/>
            <a:stCxn id="8" idx="4"/>
          </p:cNvCxnSpPr>
          <p:nvPr/>
        </p:nvCxnSpPr>
        <p:spPr>
          <a:xfrm>
            <a:off x="10757184" y="1258358"/>
            <a:ext cx="27611" cy="5266136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Aharoni" panose="02010803020104030203" pitchFamily="2" charset="-79"/>
              </a:rPr>
              <a:t>상세 문제 기술서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87639" y="994603"/>
            <a:ext cx="1212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상세문제기술서</a:t>
            </a:r>
            <a:endParaRPr lang="en-US" altLang="ko-KR" sz="8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41776" y="2651237"/>
            <a:ext cx="121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요구사항정의서</a:t>
            </a:r>
            <a:endParaRPr lang="en-US" altLang="ko-KR" sz="1000" dirty="0">
              <a:solidFill>
                <a:schemeClr val="bg1"/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44388" y="348074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요구사항명세서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08CE49-2D42-4F5E-BE04-C27C4A381BA4}"/>
              </a:ext>
            </a:extLst>
          </p:cNvPr>
          <p:cNvGrpSpPr/>
          <p:nvPr/>
        </p:nvGrpSpPr>
        <p:grpSpPr>
          <a:xfrm>
            <a:off x="10628570" y="1809460"/>
            <a:ext cx="1392694" cy="261610"/>
            <a:chOff x="10628570" y="1809460"/>
            <a:chExt cx="1392694" cy="261610"/>
          </a:xfrm>
        </p:grpSpPr>
        <p:sp>
          <p:nvSpPr>
            <p:cNvPr id="18" name="TextBox 17"/>
            <p:cNvSpPr txBox="1"/>
            <p:nvPr/>
          </p:nvSpPr>
          <p:spPr>
            <a:xfrm>
              <a:off x="10901446" y="1809460"/>
              <a:ext cx="1119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  <a:cs typeface="Aharoni" panose="02010803020104030203" pitchFamily="2" charset="-79"/>
                </a:rPr>
                <a:t>프로젝트 헌장</a:t>
              </a:r>
              <a:endParaRPr lang="ko-KR" altLang="en-US" sz="1100" i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0628570" y="1809460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10621434" y="2651237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628570" y="346914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8570" y="4229271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40529" y="5059468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7535492" y="1026277"/>
            <a:ext cx="1064382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인원 관리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55863" y="1031307"/>
            <a:ext cx="113272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경기진행방식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0412881-89F4-4D6E-835B-B89D6ED5AFFA}"/>
              </a:ext>
            </a:extLst>
          </p:cNvPr>
          <p:cNvSpPr/>
          <p:nvPr/>
        </p:nvSpPr>
        <p:spPr>
          <a:xfrm>
            <a:off x="10640530" y="5842220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153E37-7A23-4867-98B4-4D57CF8B0921}"/>
              </a:ext>
            </a:extLst>
          </p:cNvPr>
          <p:cNvSpPr txBox="1"/>
          <p:nvPr/>
        </p:nvSpPr>
        <p:spPr>
          <a:xfrm>
            <a:off x="10849875" y="422790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개략설계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A797C4-371C-4481-A6C3-9C1ABE4F7C40}"/>
              </a:ext>
            </a:extLst>
          </p:cNvPr>
          <p:cNvSpPr txBox="1"/>
          <p:nvPr/>
        </p:nvSpPr>
        <p:spPr>
          <a:xfrm>
            <a:off x="10836095" y="505912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39AEE7-89B4-41FF-9E1C-974789C472AA}"/>
              </a:ext>
            </a:extLst>
          </p:cNvPr>
          <p:cNvSpPr txBox="1"/>
          <p:nvPr/>
        </p:nvSpPr>
        <p:spPr>
          <a:xfrm>
            <a:off x="10836095" y="5860559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형상관리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2BD32B2-EF57-4EFA-B3A0-8BFFFF725B92}"/>
              </a:ext>
            </a:extLst>
          </p:cNvPr>
          <p:cNvSpPr/>
          <p:nvPr/>
        </p:nvSpPr>
        <p:spPr>
          <a:xfrm>
            <a:off x="1892331" y="3100187"/>
            <a:ext cx="7805851" cy="58477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3811E8C-731B-4969-8D3E-96482D46F6D9}"/>
              </a:ext>
            </a:extLst>
          </p:cNvPr>
          <p:cNvSpPr/>
          <p:nvPr/>
        </p:nvSpPr>
        <p:spPr>
          <a:xfrm>
            <a:off x="1892331" y="2394850"/>
            <a:ext cx="7805851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C553A0C-8B30-455D-9DA0-D10A3656DFC5}"/>
              </a:ext>
            </a:extLst>
          </p:cNvPr>
          <p:cNvSpPr/>
          <p:nvPr/>
        </p:nvSpPr>
        <p:spPr>
          <a:xfrm>
            <a:off x="1892331" y="1680722"/>
            <a:ext cx="7805851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389FF9C6-A0B9-4495-859B-556B7BA7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2" y="4391647"/>
            <a:ext cx="2110159" cy="1913634"/>
          </a:xfrm>
          <a:prstGeom prst="rect">
            <a:avLst/>
          </a:prstGeom>
        </p:spPr>
      </p:pic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597F9555-3294-4218-AC5C-0F2B13E0B50C}"/>
              </a:ext>
            </a:extLst>
          </p:cNvPr>
          <p:cNvSpPr/>
          <p:nvPr/>
        </p:nvSpPr>
        <p:spPr>
          <a:xfrm>
            <a:off x="1892331" y="3861381"/>
            <a:ext cx="7547380" cy="484663"/>
          </a:xfrm>
          <a:prstGeom prst="wedgeRoundRectCallout">
            <a:avLst>
              <a:gd name="adj1" fmla="val -44377"/>
              <a:gd name="adj2" fmla="val 137357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44621FDF-0C4E-4711-AA34-31D4C492471D}"/>
              </a:ext>
            </a:extLst>
          </p:cNvPr>
          <p:cNvSpPr/>
          <p:nvPr/>
        </p:nvSpPr>
        <p:spPr>
          <a:xfrm>
            <a:off x="6267020" y="1037709"/>
            <a:ext cx="113272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통합경기관리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8AC72E-DA68-4949-8C2F-4350DA9639BF}"/>
              </a:ext>
            </a:extLst>
          </p:cNvPr>
          <p:cNvSpPr txBox="1"/>
          <p:nvPr/>
        </p:nvSpPr>
        <p:spPr>
          <a:xfrm>
            <a:off x="1917715" y="1762871"/>
            <a:ext cx="8323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선수 정보로는 개인 정보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연락처 정보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계좌 정보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프로필 사진 등이 필요합니다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E0919C-BCA8-4C49-A767-5DD57E17AA48}"/>
              </a:ext>
            </a:extLst>
          </p:cNvPr>
          <p:cNvSpPr txBox="1"/>
          <p:nvPr/>
        </p:nvSpPr>
        <p:spPr>
          <a:xfrm>
            <a:off x="1917715" y="2480551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선수 정보는 본인의 의사에 의해 관계자에게 신청하여 변경이 가능합니다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BEF0A4-37C1-4C42-B693-AD4DB81741D8}"/>
              </a:ext>
            </a:extLst>
          </p:cNvPr>
          <p:cNvSpPr txBox="1"/>
          <p:nvPr/>
        </p:nvSpPr>
        <p:spPr>
          <a:xfrm>
            <a:off x="1917715" y="3208337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부정행위가 적발되거나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본인의 의사로 선수의 정보가 삭제 될 수 있습니다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962C4F2-674D-4682-8B2E-42975EBD6DA0}"/>
              </a:ext>
            </a:extLst>
          </p:cNvPr>
          <p:cNvSpPr txBox="1"/>
          <p:nvPr/>
        </p:nvSpPr>
        <p:spPr>
          <a:xfrm>
            <a:off x="1927541" y="3904916"/>
            <a:ext cx="778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개인의 권한에 따라 조회가능 한 범위가 달라집니다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BF9FB1-9077-4AB0-B156-B1B65B96E576}"/>
              </a:ext>
            </a:extLst>
          </p:cNvPr>
          <p:cNvSpPr txBox="1"/>
          <p:nvPr/>
        </p:nvSpPr>
        <p:spPr>
          <a:xfrm>
            <a:off x="639549" y="984636"/>
            <a:ext cx="312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선수 관리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97446B4-015C-44AE-8DD9-E19D033DEA12}"/>
              </a:ext>
            </a:extLst>
          </p:cNvPr>
          <p:cNvCxnSpPr>
            <a:cxnSpLocks/>
          </p:cNvCxnSpPr>
          <p:nvPr/>
        </p:nvCxnSpPr>
        <p:spPr>
          <a:xfrm>
            <a:off x="684964" y="1389068"/>
            <a:ext cx="1207367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4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cxnSpLocks/>
            <a:stCxn id="8" idx="4"/>
          </p:cNvCxnSpPr>
          <p:nvPr/>
        </p:nvCxnSpPr>
        <p:spPr>
          <a:xfrm>
            <a:off x="10757184" y="1258358"/>
            <a:ext cx="27611" cy="5266136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Aharoni" panose="02010803020104030203" pitchFamily="2" charset="-79"/>
              </a:rPr>
              <a:t>상세 문제 기술서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87639" y="994603"/>
            <a:ext cx="1212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상세문제기술서</a:t>
            </a:r>
            <a:endParaRPr lang="en-US" altLang="ko-KR" sz="8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41776" y="2651237"/>
            <a:ext cx="121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요구사항정의서</a:t>
            </a:r>
            <a:endParaRPr lang="en-US" altLang="ko-KR" sz="1000" dirty="0">
              <a:solidFill>
                <a:schemeClr val="bg1"/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44388" y="348074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요구사항명세서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08CE49-2D42-4F5E-BE04-C27C4A381BA4}"/>
              </a:ext>
            </a:extLst>
          </p:cNvPr>
          <p:cNvGrpSpPr/>
          <p:nvPr/>
        </p:nvGrpSpPr>
        <p:grpSpPr>
          <a:xfrm>
            <a:off x="10628570" y="1809460"/>
            <a:ext cx="1392694" cy="261610"/>
            <a:chOff x="10628570" y="1809460"/>
            <a:chExt cx="1392694" cy="261610"/>
          </a:xfrm>
        </p:grpSpPr>
        <p:sp>
          <p:nvSpPr>
            <p:cNvPr id="18" name="TextBox 17"/>
            <p:cNvSpPr txBox="1"/>
            <p:nvPr/>
          </p:nvSpPr>
          <p:spPr>
            <a:xfrm>
              <a:off x="10901446" y="1809460"/>
              <a:ext cx="1119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  <a:cs typeface="Aharoni" panose="02010803020104030203" pitchFamily="2" charset="-79"/>
                </a:rPr>
                <a:t>프로젝트 헌장</a:t>
              </a:r>
              <a:endParaRPr lang="ko-KR" altLang="en-US" sz="1100" i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0628570" y="1809460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10621434" y="2651237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628570" y="346914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8570" y="4229271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40529" y="5059468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7535492" y="1026277"/>
            <a:ext cx="1064382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인원 관리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55863" y="1031307"/>
            <a:ext cx="113272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경기진행방식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0412881-89F4-4D6E-835B-B89D6ED5AFFA}"/>
              </a:ext>
            </a:extLst>
          </p:cNvPr>
          <p:cNvSpPr/>
          <p:nvPr/>
        </p:nvSpPr>
        <p:spPr>
          <a:xfrm>
            <a:off x="10640530" y="5842220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153E37-7A23-4867-98B4-4D57CF8B0921}"/>
              </a:ext>
            </a:extLst>
          </p:cNvPr>
          <p:cNvSpPr txBox="1"/>
          <p:nvPr/>
        </p:nvSpPr>
        <p:spPr>
          <a:xfrm>
            <a:off x="10849875" y="422790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개략설계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A797C4-371C-4481-A6C3-9C1ABE4F7C40}"/>
              </a:ext>
            </a:extLst>
          </p:cNvPr>
          <p:cNvSpPr txBox="1"/>
          <p:nvPr/>
        </p:nvSpPr>
        <p:spPr>
          <a:xfrm>
            <a:off x="10836095" y="505912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39AEE7-89B4-41FF-9E1C-974789C472AA}"/>
              </a:ext>
            </a:extLst>
          </p:cNvPr>
          <p:cNvSpPr txBox="1"/>
          <p:nvPr/>
        </p:nvSpPr>
        <p:spPr>
          <a:xfrm>
            <a:off x="10836095" y="5860559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형상관리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2BD32B2-EF57-4EFA-B3A0-8BFFFF725B92}"/>
              </a:ext>
            </a:extLst>
          </p:cNvPr>
          <p:cNvSpPr/>
          <p:nvPr/>
        </p:nvSpPr>
        <p:spPr>
          <a:xfrm>
            <a:off x="1892331" y="3100187"/>
            <a:ext cx="7805851" cy="691790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3811E8C-731B-4969-8D3E-96482D46F6D9}"/>
              </a:ext>
            </a:extLst>
          </p:cNvPr>
          <p:cNvSpPr/>
          <p:nvPr/>
        </p:nvSpPr>
        <p:spPr>
          <a:xfrm>
            <a:off x="1892331" y="2394850"/>
            <a:ext cx="7805851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C553A0C-8B30-455D-9DA0-D10A3656DFC5}"/>
              </a:ext>
            </a:extLst>
          </p:cNvPr>
          <p:cNvSpPr/>
          <p:nvPr/>
        </p:nvSpPr>
        <p:spPr>
          <a:xfrm>
            <a:off x="1892331" y="1680722"/>
            <a:ext cx="7805851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389FF9C6-A0B9-4495-859B-556B7BA7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2" y="4391647"/>
            <a:ext cx="2110159" cy="1913634"/>
          </a:xfrm>
          <a:prstGeom prst="rect">
            <a:avLst/>
          </a:prstGeom>
        </p:spPr>
      </p:pic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597F9555-3294-4218-AC5C-0F2B13E0B50C}"/>
              </a:ext>
            </a:extLst>
          </p:cNvPr>
          <p:cNvSpPr/>
          <p:nvPr/>
        </p:nvSpPr>
        <p:spPr>
          <a:xfrm>
            <a:off x="1892331" y="4070971"/>
            <a:ext cx="7547380" cy="418539"/>
          </a:xfrm>
          <a:prstGeom prst="wedgeRoundRectCallout">
            <a:avLst>
              <a:gd name="adj1" fmla="val -44377"/>
              <a:gd name="adj2" fmla="val 137357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44621FDF-0C4E-4711-AA34-31D4C492471D}"/>
              </a:ext>
            </a:extLst>
          </p:cNvPr>
          <p:cNvSpPr/>
          <p:nvPr/>
        </p:nvSpPr>
        <p:spPr>
          <a:xfrm>
            <a:off x="6267020" y="1037709"/>
            <a:ext cx="113272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통합경기관리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8F0FE6-AF6C-4471-A1CB-520AFD007581}"/>
              </a:ext>
            </a:extLst>
          </p:cNvPr>
          <p:cNvSpPr txBox="1"/>
          <p:nvPr/>
        </p:nvSpPr>
        <p:spPr>
          <a:xfrm>
            <a:off x="1924899" y="1761736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그룹 선정은 추첨을 통해서 이루어집니다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CF780B-D335-4ECE-918A-FFCE48DB124B}"/>
              </a:ext>
            </a:extLst>
          </p:cNvPr>
          <p:cNvSpPr txBox="1"/>
          <p:nvPr/>
        </p:nvSpPr>
        <p:spPr>
          <a:xfrm>
            <a:off x="1924899" y="2479416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참가 인원 수에 따라 유동적으로 그룹 인원 수를 정합니다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F42F60-527B-4403-BC41-6061C13231FE}"/>
              </a:ext>
            </a:extLst>
          </p:cNvPr>
          <p:cNvSpPr txBox="1"/>
          <p:nvPr/>
        </p:nvSpPr>
        <p:spPr>
          <a:xfrm>
            <a:off x="1924899" y="3188353"/>
            <a:ext cx="8122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그룹에 속한 선수의 출전 여부에 따라 그룹 정보의 수정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해체가 가능합니다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또한 대회 관계자 및 선수는 그룹의 조회가 가능해야 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27B715-82B3-403C-8578-26B187CDAF89}"/>
              </a:ext>
            </a:extLst>
          </p:cNvPr>
          <p:cNvSpPr txBox="1"/>
          <p:nvPr/>
        </p:nvSpPr>
        <p:spPr>
          <a:xfrm>
            <a:off x="1979063" y="4119174"/>
            <a:ext cx="778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출전 단체가 같은 선수들은 같은 그룹에 배정되지 않도록 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9187A8-3CB0-4926-A796-C8187EC3A2DB}"/>
              </a:ext>
            </a:extLst>
          </p:cNvPr>
          <p:cNvSpPr txBox="1"/>
          <p:nvPr/>
        </p:nvSpPr>
        <p:spPr>
          <a:xfrm>
            <a:off x="740133" y="947578"/>
            <a:ext cx="312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그룹 관리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709BF49-1D92-428D-9D2A-C83B08979F61}"/>
              </a:ext>
            </a:extLst>
          </p:cNvPr>
          <p:cNvCxnSpPr>
            <a:cxnSpLocks/>
          </p:cNvCxnSpPr>
          <p:nvPr/>
        </p:nvCxnSpPr>
        <p:spPr>
          <a:xfrm>
            <a:off x="785548" y="1352010"/>
            <a:ext cx="1106783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44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cxnSpLocks/>
            <a:stCxn id="8" idx="4"/>
          </p:cNvCxnSpPr>
          <p:nvPr/>
        </p:nvCxnSpPr>
        <p:spPr>
          <a:xfrm>
            <a:off x="10757184" y="1258358"/>
            <a:ext cx="27611" cy="5266136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Aharoni" panose="02010803020104030203" pitchFamily="2" charset="-79"/>
              </a:rPr>
              <a:t>상세 문제 기술서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87639" y="994603"/>
            <a:ext cx="1212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상세문제기술서</a:t>
            </a:r>
            <a:endParaRPr lang="en-US" altLang="ko-KR" sz="8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41776" y="2651237"/>
            <a:ext cx="121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요구사항정의서</a:t>
            </a:r>
            <a:endParaRPr lang="en-US" altLang="ko-KR" sz="1000" dirty="0">
              <a:solidFill>
                <a:schemeClr val="bg1"/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44388" y="348074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요구사항명세서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08CE49-2D42-4F5E-BE04-C27C4A381BA4}"/>
              </a:ext>
            </a:extLst>
          </p:cNvPr>
          <p:cNvGrpSpPr/>
          <p:nvPr/>
        </p:nvGrpSpPr>
        <p:grpSpPr>
          <a:xfrm>
            <a:off x="10628570" y="1809460"/>
            <a:ext cx="1392694" cy="261610"/>
            <a:chOff x="10628570" y="1809460"/>
            <a:chExt cx="1392694" cy="261610"/>
          </a:xfrm>
        </p:grpSpPr>
        <p:sp>
          <p:nvSpPr>
            <p:cNvPr id="18" name="TextBox 17"/>
            <p:cNvSpPr txBox="1"/>
            <p:nvPr/>
          </p:nvSpPr>
          <p:spPr>
            <a:xfrm>
              <a:off x="10901446" y="1809460"/>
              <a:ext cx="1119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  <a:cs typeface="Aharoni" panose="02010803020104030203" pitchFamily="2" charset="-79"/>
                </a:rPr>
                <a:t>프로젝트 헌장</a:t>
              </a:r>
              <a:endParaRPr lang="ko-KR" altLang="en-US" sz="1100" i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0628570" y="1809460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10621434" y="2651237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628570" y="346914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8570" y="4229271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40529" y="5059468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7535492" y="1026277"/>
            <a:ext cx="1064382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인원 관리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55863" y="1031307"/>
            <a:ext cx="113272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경기진행방식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0412881-89F4-4D6E-835B-B89D6ED5AFFA}"/>
              </a:ext>
            </a:extLst>
          </p:cNvPr>
          <p:cNvSpPr/>
          <p:nvPr/>
        </p:nvSpPr>
        <p:spPr>
          <a:xfrm>
            <a:off x="10640530" y="5842220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153E37-7A23-4867-98B4-4D57CF8B0921}"/>
              </a:ext>
            </a:extLst>
          </p:cNvPr>
          <p:cNvSpPr txBox="1"/>
          <p:nvPr/>
        </p:nvSpPr>
        <p:spPr>
          <a:xfrm>
            <a:off x="10849875" y="422790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개략설계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A797C4-371C-4481-A6C3-9C1ABE4F7C40}"/>
              </a:ext>
            </a:extLst>
          </p:cNvPr>
          <p:cNvSpPr txBox="1"/>
          <p:nvPr/>
        </p:nvSpPr>
        <p:spPr>
          <a:xfrm>
            <a:off x="10836095" y="505912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39AEE7-89B4-41FF-9E1C-974789C472AA}"/>
              </a:ext>
            </a:extLst>
          </p:cNvPr>
          <p:cNvSpPr txBox="1"/>
          <p:nvPr/>
        </p:nvSpPr>
        <p:spPr>
          <a:xfrm>
            <a:off x="10836095" y="5860559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형상관리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2BD32B2-EF57-4EFA-B3A0-8BFFFF725B92}"/>
              </a:ext>
            </a:extLst>
          </p:cNvPr>
          <p:cNvSpPr/>
          <p:nvPr/>
        </p:nvSpPr>
        <p:spPr>
          <a:xfrm>
            <a:off x="1892331" y="3204531"/>
            <a:ext cx="7805851" cy="512335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3811E8C-731B-4969-8D3E-96482D46F6D9}"/>
              </a:ext>
            </a:extLst>
          </p:cNvPr>
          <p:cNvSpPr/>
          <p:nvPr/>
        </p:nvSpPr>
        <p:spPr>
          <a:xfrm>
            <a:off x="1892331" y="2459496"/>
            <a:ext cx="7805851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389FF9C6-A0B9-4495-859B-556B7BA7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2" y="4391647"/>
            <a:ext cx="2110159" cy="1913634"/>
          </a:xfrm>
          <a:prstGeom prst="rect">
            <a:avLst/>
          </a:prstGeom>
        </p:spPr>
      </p:pic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597F9555-3294-4218-AC5C-0F2B13E0B50C}"/>
              </a:ext>
            </a:extLst>
          </p:cNvPr>
          <p:cNvSpPr/>
          <p:nvPr/>
        </p:nvSpPr>
        <p:spPr>
          <a:xfrm>
            <a:off x="1892331" y="3977175"/>
            <a:ext cx="7547380" cy="512336"/>
          </a:xfrm>
          <a:prstGeom prst="wedgeRoundRectCallout">
            <a:avLst>
              <a:gd name="adj1" fmla="val -44377"/>
              <a:gd name="adj2" fmla="val 137357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44621FDF-0C4E-4711-AA34-31D4C492471D}"/>
              </a:ext>
            </a:extLst>
          </p:cNvPr>
          <p:cNvSpPr/>
          <p:nvPr/>
        </p:nvSpPr>
        <p:spPr>
          <a:xfrm>
            <a:off x="6267020" y="1037709"/>
            <a:ext cx="113272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통합경기관리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EDAC77-FCBF-4A1B-BEDB-26A5E4DA3400}"/>
              </a:ext>
            </a:extLst>
          </p:cNvPr>
          <p:cNvSpPr txBox="1"/>
          <p:nvPr/>
        </p:nvSpPr>
        <p:spPr>
          <a:xfrm>
            <a:off x="1892331" y="2513136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점수 기록자 정보로는 개인 정보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연락처 정보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등이 필요합니다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6E6BFD-FD5D-4972-AF8F-FF464001CEC7}"/>
              </a:ext>
            </a:extLst>
          </p:cNvPr>
          <p:cNvSpPr txBox="1"/>
          <p:nvPr/>
        </p:nvSpPr>
        <p:spPr>
          <a:xfrm>
            <a:off x="1924899" y="3274044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본인 의사나 대회 관계자에 의해 점수 기록자의 정보가 수정 될 수 있습니다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F59AFF-877C-4D02-BEDE-0D79D8D74769}"/>
              </a:ext>
            </a:extLst>
          </p:cNvPr>
          <p:cNvSpPr txBox="1"/>
          <p:nvPr/>
        </p:nvSpPr>
        <p:spPr>
          <a:xfrm>
            <a:off x="1972888" y="4025147"/>
            <a:ext cx="7908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개인 사정에 의해 점수 기록자의 권한을 부여하거나 박탈 할 수 있습니다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</a:p>
          <a:p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239149-62A5-4E31-BB13-D8EE33015B9D}"/>
              </a:ext>
            </a:extLst>
          </p:cNvPr>
          <p:cNvSpPr txBox="1"/>
          <p:nvPr/>
        </p:nvSpPr>
        <p:spPr>
          <a:xfrm>
            <a:off x="756744" y="928168"/>
            <a:ext cx="312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점수 기록자 관리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D0BB38D-97BF-4253-A429-2028598A72EA}"/>
              </a:ext>
            </a:extLst>
          </p:cNvPr>
          <p:cNvCxnSpPr>
            <a:cxnSpLocks/>
          </p:cNvCxnSpPr>
          <p:nvPr/>
        </p:nvCxnSpPr>
        <p:spPr>
          <a:xfrm>
            <a:off x="785548" y="1352010"/>
            <a:ext cx="1671325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2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cxnSpLocks/>
            <a:stCxn id="8" idx="4"/>
          </p:cNvCxnSpPr>
          <p:nvPr/>
        </p:nvCxnSpPr>
        <p:spPr>
          <a:xfrm>
            <a:off x="10757184" y="1258358"/>
            <a:ext cx="27611" cy="5266136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Aharoni" panose="02010803020104030203" pitchFamily="2" charset="-79"/>
              </a:rPr>
              <a:t>상세 문제 기술서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87639" y="994603"/>
            <a:ext cx="1212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상세문제기술서</a:t>
            </a:r>
            <a:endParaRPr lang="en-US" altLang="ko-KR" sz="8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41776" y="2651237"/>
            <a:ext cx="121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요구사항정의서</a:t>
            </a:r>
            <a:endParaRPr lang="en-US" altLang="ko-KR" sz="1000" dirty="0">
              <a:solidFill>
                <a:schemeClr val="bg1"/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44388" y="348074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요구사항명세서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08CE49-2D42-4F5E-BE04-C27C4A381BA4}"/>
              </a:ext>
            </a:extLst>
          </p:cNvPr>
          <p:cNvGrpSpPr/>
          <p:nvPr/>
        </p:nvGrpSpPr>
        <p:grpSpPr>
          <a:xfrm>
            <a:off x="10628570" y="1809460"/>
            <a:ext cx="1392694" cy="261610"/>
            <a:chOff x="10628570" y="1809460"/>
            <a:chExt cx="1392694" cy="261610"/>
          </a:xfrm>
        </p:grpSpPr>
        <p:sp>
          <p:nvSpPr>
            <p:cNvPr id="18" name="TextBox 17"/>
            <p:cNvSpPr txBox="1"/>
            <p:nvPr/>
          </p:nvSpPr>
          <p:spPr>
            <a:xfrm>
              <a:off x="10901446" y="1809460"/>
              <a:ext cx="1119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  <a:cs typeface="Aharoni" panose="02010803020104030203" pitchFamily="2" charset="-79"/>
                </a:rPr>
                <a:t>프로젝트 헌장</a:t>
              </a:r>
              <a:endParaRPr lang="ko-KR" altLang="en-US" sz="1100" i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0628570" y="1809460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10621434" y="2651237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628570" y="346914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8570" y="4229271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40529" y="5059468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8771131" y="1038605"/>
            <a:ext cx="1187894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 경기진행방식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449824" y="1043165"/>
            <a:ext cx="1179195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인원 관리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0412881-89F4-4D6E-835B-B89D6ED5AFFA}"/>
              </a:ext>
            </a:extLst>
          </p:cNvPr>
          <p:cNvSpPr/>
          <p:nvPr/>
        </p:nvSpPr>
        <p:spPr>
          <a:xfrm>
            <a:off x="10640530" y="5842220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153E37-7A23-4867-98B4-4D57CF8B0921}"/>
              </a:ext>
            </a:extLst>
          </p:cNvPr>
          <p:cNvSpPr txBox="1"/>
          <p:nvPr/>
        </p:nvSpPr>
        <p:spPr>
          <a:xfrm>
            <a:off x="10849875" y="422790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개략설계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A797C4-371C-4481-A6C3-9C1ABE4F7C40}"/>
              </a:ext>
            </a:extLst>
          </p:cNvPr>
          <p:cNvSpPr txBox="1"/>
          <p:nvPr/>
        </p:nvSpPr>
        <p:spPr>
          <a:xfrm>
            <a:off x="10836095" y="505912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39AEE7-89B4-41FF-9E1C-974789C472AA}"/>
              </a:ext>
            </a:extLst>
          </p:cNvPr>
          <p:cNvSpPr txBox="1"/>
          <p:nvPr/>
        </p:nvSpPr>
        <p:spPr>
          <a:xfrm>
            <a:off x="10836095" y="5860559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형상관리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2BD32B2-EF57-4EFA-B3A0-8BFFFF725B92}"/>
              </a:ext>
            </a:extLst>
          </p:cNvPr>
          <p:cNvSpPr/>
          <p:nvPr/>
        </p:nvSpPr>
        <p:spPr>
          <a:xfrm>
            <a:off x="1892331" y="3610856"/>
            <a:ext cx="7898214" cy="40588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3811E8C-731B-4969-8D3E-96482D46F6D9}"/>
              </a:ext>
            </a:extLst>
          </p:cNvPr>
          <p:cNvSpPr/>
          <p:nvPr/>
        </p:nvSpPr>
        <p:spPr>
          <a:xfrm>
            <a:off x="1892331" y="3027771"/>
            <a:ext cx="7898214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389FF9C6-A0B9-4495-859B-556B7BA7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2" y="4391647"/>
            <a:ext cx="2110159" cy="1913634"/>
          </a:xfrm>
          <a:prstGeom prst="rect">
            <a:avLst/>
          </a:prstGeom>
        </p:spPr>
      </p:pic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597F9555-3294-4218-AC5C-0F2B13E0B50C}"/>
              </a:ext>
            </a:extLst>
          </p:cNvPr>
          <p:cNvSpPr/>
          <p:nvPr/>
        </p:nvSpPr>
        <p:spPr>
          <a:xfrm>
            <a:off x="1892331" y="4233343"/>
            <a:ext cx="7547380" cy="512336"/>
          </a:xfrm>
          <a:prstGeom prst="wedgeRoundRectCallout">
            <a:avLst>
              <a:gd name="adj1" fmla="val -44377"/>
              <a:gd name="adj2" fmla="val 137357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44621FDF-0C4E-4711-AA34-31D4C492471D}"/>
              </a:ext>
            </a:extLst>
          </p:cNvPr>
          <p:cNvSpPr/>
          <p:nvPr/>
        </p:nvSpPr>
        <p:spPr>
          <a:xfrm>
            <a:off x="6161068" y="1043514"/>
            <a:ext cx="113272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통합경기관리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239149-62A5-4E31-BB13-D8EE33015B9D}"/>
              </a:ext>
            </a:extLst>
          </p:cNvPr>
          <p:cNvSpPr txBox="1"/>
          <p:nvPr/>
        </p:nvSpPr>
        <p:spPr>
          <a:xfrm>
            <a:off x="1095125" y="947922"/>
            <a:ext cx="312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기술 관리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D0BB38D-97BF-4253-A429-2028598A72EA}"/>
              </a:ext>
            </a:extLst>
          </p:cNvPr>
          <p:cNvCxnSpPr>
            <a:cxnSpLocks/>
          </p:cNvCxnSpPr>
          <p:nvPr/>
        </p:nvCxnSpPr>
        <p:spPr>
          <a:xfrm>
            <a:off x="785548" y="1352010"/>
            <a:ext cx="1671325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2C5C12E-5292-4F9E-A4C4-17AA87DD97F8}"/>
              </a:ext>
            </a:extLst>
          </p:cNvPr>
          <p:cNvSpPr/>
          <p:nvPr/>
        </p:nvSpPr>
        <p:spPr>
          <a:xfrm>
            <a:off x="1892331" y="2178310"/>
            <a:ext cx="7898214" cy="687933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EFAEAB5-4A6D-4EEB-B15A-D58790F70610}"/>
              </a:ext>
            </a:extLst>
          </p:cNvPr>
          <p:cNvSpPr/>
          <p:nvPr/>
        </p:nvSpPr>
        <p:spPr>
          <a:xfrm>
            <a:off x="1892331" y="1589460"/>
            <a:ext cx="7898214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A8A7A7-4572-4C7B-B28A-30BA70A016BC}"/>
              </a:ext>
            </a:extLst>
          </p:cNvPr>
          <p:cNvSpPr txBox="1"/>
          <p:nvPr/>
        </p:nvSpPr>
        <p:spPr>
          <a:xfrm>
            <a:off x="1899114" y="1654890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채점의 기준은 예술 점수와 기술 점수입니다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5C55AC-13B3-4189-A47C-F8E33879C02C}"/>
              </a:ext>
            </a:extLst>
          </p:cNvPr>
          <p:cNvSpPr txBox="1"/>
          <p:nvPr/>
        </p:nvSpPr>
        <p:spPr>
          <a:xfrm>
            <a:off x="1935641" y="2269080"/>
            <a:ext cx="8122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기술 점수는 기술들의 정확한 자세를 바탕으로 채점합니다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또한 예술 점수는 선수들의 복장</a:t>
            </a:r>
            <a:r>
              <a:rPr lang="en-US" altLang="ko-KR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메이크업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음악과 연기의 조화를 바탕으로 채점합니다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89E940-C870-4591-B914-DABF216F6596}"/>
              </a:ext>
            </a:extLst>
          </p:cNvPr>
          <p:cNvSpPr txBox="1"/>
          <p:nvPr/>
        </p:nvSpPr>
        <p:spPr>
          <a:xfrm>
            <a:off x="1866574" y="3662643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시간의 초과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미달은 감점의 요인이 될 수 있습니다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650293-630D-4EBD-B988-BBC7F7C368A8}"/>
              </a:ext>
            </a:extLst>
          </p:cNvPr>
          <p:cNvSpPr txBox="1"/>
          <p:nvPr/>
        </p:nvSpPr>
        <p:spPr>
          <a:xfrm>
            <a:off x="1947988" y="4211915"/>
            <a:ext cx="7786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위험하거나 부적절한 기술은 수정되거나 삭제 될 수 있습니다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또한 기술에 대한 채점을 위해 점수를 조회 할 수 있어야 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8C9946-EAD3-4E59-846E-582EE5A7D85B}"/>
              </a:ext>
            </a:extLst>
          </p:cNvPr>
          <p:cNvSpPr txBox="1"/>
          <p:nvPr/>
        </p:nvSpPr>
        <p:spPr>
          <a:xfrm>
            <a:off x="1882844" y="3110775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기술 정보로는 기술 이름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기술 점수가 필요합니다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90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0933" y="0"/>
            <a:ext cx="1761067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cxnSpLocks/>
            <a:stCxn id="8" idx="4"/>
          </p:cNvCxnSpPr>
          <p:nvPr/>
        </p:nvCxnSpPr>
        <p:spPr>
          <a:xfrm>
            <a:off x="10757184" y="1258358"/>
            <a:ext cx="27611" cy="5266136"/>
          </a:xfrm>
          <a:prstGeom prst="line">
            <a:avLst/>
          </a:prstGeom>
          <a:ln w="12700">
            <a:solidFill>
              <a:srgbClr val="778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575733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Aharoni" panose="02010803020104030203" pitchFamily="2" charset="-79"/>
              </a:rPr>
              <a:t>상세 문제 기술서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626725" y="997441"/>
            <a:ext cx="260917" cy="260917"/>
          </a:xfrm>
          <a:prstGeom prst="ellipse">
            <a:avLst/>
          </a:prstGeom>
          <a:solidFill>
            <a:srgbClr val="B0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87639" y="994603"/>
            <a:ext cx="1212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상세문제기술서</a:t>
            </a:r>
            <a:endParaRPr lang="en-US" altLang="ko-KR" sz="8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41776" y="2651237"/>
            <a:ext cx="121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요구사항정의서</a:t>
            </a:r>
            <a:endParaRPr lang="en-US" altLang="ko-KR" sz="1000" dirty="0">
              <a:solidFill>
                <a:schemeClr val="bg1"/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44388" y="348074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요구사항명세서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08CE49-2D42-4F5E-BE04-C27C4A381BA4}"/>
              </a:ext>
            </a:extLst>
          </p:cNvPr>
          <p:cNvGrpSpPr/>
          <p:nvPr/>
        </p:nvGrpSpPr>
        <p:grpSpPr>
          <a:xfrm>
            <a:off x="10628570" y="1809460"/>
            <a:ext cx="1392694" cy="261610"/>
            <a:chOff x="10628570" y="1809460"/>
            <a:chExt cx="1392694" cy="261610"/>
          </a:xfrm>
        </p:grpSpPr>
        <p:sp>
          <p:nvSpPr>
            <p:cNvPr id="18" name="TextBox 17"/>
            <p:cNvSpPr txBox="1"/>
            <p:nvPr/>
          </p:nvSpPr>
          <p:spPr>
            <a:xfrm>
              <a:off x="10901446" y="1809460"/>
              <a:ext cx="1119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  <a:cs typeface="Aharoni" panose="02010803020104030203" pitchFamily="2" charset="-79"/>
                </a:rPr>
                <a:t>프로젝트 헌장</a:t>
              </a:r>
              <a:endParaRPr lang="ko-KR" altLang="en-US" sz="1100" i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0628570" y="1809460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10621434" y="2651237"/>
            <a:ext cx="260917" cy="260917"/>
          </a:xfrm>
          <a:prstGeom prst="ellipse">
            <a:avLst/>
          </a:prstGeom>
          <a:solidFill>
            <a:srgbClr val="D6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628570" y="3469143"/>
            <a:ext cx="260917" cy="260917"/>
          </a:xfrm>
          <a:prstGeom prst="ellipse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28570" y="4229271"/>
            <a:ext cx="260917" cy="2609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40529" y="5059468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4501" y="822960"/>
            <a:ext cx="9734252" cy="5672651"/>
            <a:chOff x="444501" y="822960"/>
            <a:chExt cx="9734252" cy="5672651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822960"/>
              <a:ext cx="9544668" cy="567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9974155" y="1053761"/>
              <a:ext cx="219753" cy="189442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8771131" y="1038605"/>
            <a:ext cx="1187894" cy="298164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 경기진행방식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449824" y="1043165"/>
            <a:ext cx="1179195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인원 관리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0412881-89F4-4D6E-835B-B89D6ED5AFFA}"/>
              </a:ext>
            </a:extLst>
          </p:cNvPr>
          <p:cNvSpPr/>
          <p:nvPr/>
        </p:nvSpPr>
        <p:spPr>
          <a:xfrm>
            <a:off x="10640530" y="5842220"/>
            <a:ext cx="260917" cy="26091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153E37-7A23-4867-98B4-4D57CF8B0921}"/>
              </a:ext>
            </a:extLst>
          </p:cNvPr>
          <p:cNvSpPr txBox="1"/>
          <p:nvPr/>
        </p:nvSpPr>
        <p:spPr>
          <a:xfrm>
            <a:off x="10849875" y="422790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개략설계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A797C4-371C-4481-A6C3-9C1ABE4F7C40}"/>
              </a:ext>
            </a:extLst>
          </p:cNvPr>
          <p:cNvSpPr txBox="1"/>
          <p:nvPr/>
        </p:nvSpPr>
        <p:spPr>
          <a:xfrm>
            <a:off x="10836095" y="5059121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상세설계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39AEE7-89B4-41FF-9E1C-974789C472AA}"/>
              </a:ext>
            </a:extLst>
          </p:cNvPr>
          <p:cNvSpPr txBox="1"/>
          <p:nvPr/>
        </p:nvSpPr>
        <p:spPr>
          <a:xfrm>
            <a:off x="10836095" y="5860559"/>
            <a:ext cx="111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  <a:cs typeface="Aharoni" panose="02010803020104030203" pitchFamily="2" charset="-79"/>
              </a:rPr>
              <a:t>형상관리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2BD32B2-EF57-4EFA-B3A0-8BFFFF725B92}"/>
              </a:ext>
            </a:extLst>
          </p:cNvPr>
          <p:cNvSpPr/>
          <p:nvPr/>
        </p:nvSpPr>
        <p:spPr>
          <a:xfrm>
            <a:off x="1892331" y="3204531"/>
            <a:ext cx="7898214" cy="512335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3811E8C-731B-4969-8D3E-96482D46F6D9}"/>
              </a:ext>
            </a:extLst>
          </p:cNvPr>
          <p:cNvSpPr/>
          <p:nvPr/>
        </p:nvSpPr>
        <p:spPr>
          <a:xfrm>
            <a:off x="1892331" y="2459496"/>
            <a:ext cx="7898214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389FF9C6-A0B9-4495-859B-556B7BA7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2" y="4391647"/>
            <a:ext cx="2110159" cy="1913634"/>
          </a:xfrm>
          <a:prstGeom prst="rect">
            <a:avLst/>
          </a:prstGeom>
        </p:spPr>
      </p:pic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597F9555-3294-4218-AC5C-0F2B13E0B50C}"/>
              </a:ext>
            </a:extLst>
          </p:cNvPr>
          <p:cNvSpPr/>
          <p:nvPr/>
        </p:nvSpPr>
        <p:spPr>
          <a:xfrm>
            <a:off x="1892331" y="3977175"/>
            <a:ext cx="7547380" cy="512336"/>
          </a:xfrm>
          <a:prstGeom prst="wedgeRoundRectCallout">
            <a:avLst>
              <a:gd name="adj1" fmla="val -44377"/>
              <a:gd name="adj2" fmla="val 137357"/>
              <a:gd name="adj3" fmla="val 166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44621FDF-0C4E-4711-AA34-31D4C492471D}"/>
              </a:ext>
            </a:extLst>
          </p:cNvPr>
          <p:cNvSpPr/>
          <p:nvPr/>
        </p:nvSpPr>
        <p:spPr>
          <a:xfrm>
            <a:off x="6161068" y="1043514"/>
            <a:ext cx="1132722" cy="298164"/>
          </a:xfrm>
          <a:prstGeom prst="roundRect">
            <a:avLst/>
          </a:prstGeom>
          <a:solidFill>
            <a:srgbClr val="DC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616A87"/>
                </a:solidFill>
              </a:rPr>
              <a:t>통합경기관리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239149-62A5-4E31-BB13-D8EE33015B9D}"/>
              </a:ext>
            </a:extLst>
          </p:cNvPr>
          <p:cNvSpPr txBox="1"/>
          <p:nvPr/>
        </p:nvSpPr>
        <p:spPr>
          <a:xfrm>
            <a:off x="1095125" y="947922"/>
            <a:ext cx="312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점수 관리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D0BB38D-97BF-4253-A429-2028598A72EA}"/>
              </a:ext>
            </a:extLst>
          </p:cNvPr>
          <p:cNvCxnSpPr>
            <a:cxnSpLocks/>
          </p:cNvCxnSpPr>
          <p:nvPr/>
        </p:nvCxnSpPr>
        <p:spPr>
          <a:xfrm>
            <a:off x="785548" y="1352010"/>
            <a:ext cx="1671325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DE1685D-9082-4328-A326-B744D18197B3}"/>
              </a:ext>
            </a:extLst>
          </p:cNvPr>
          <p:cNvSpPr txBox="1"/>
          <p:nvPr/>
        </p:nvSpPr>
        <p:spPr>
          <a:xfrm>
            <a:off x="1877875" y="3283287"/>
            <a:ext cx="811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기록된 점수의 평균을 소수점 셋째 자리까지 구한 후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난이도 점수를 곱하여 총점을 계산합니다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2C5C12E-5292-4F9E-A4C4-17AA87DD97F8}"/>
              </a:ext>
            </a:extLst>
          </p:cNvPr>
          <p:cNvSpPr/>
          <p:nvPr/>
        </p:nvSpPr>
        <p:spPr>
          <a:xfrm>
            <a:off x="1892331" y="1809040"/>
            <a:ext cx="7898214" cy="46630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6A4AE3-3238-4E67-B174-52D09A0E7CF6}"/>
              </a:ext>
            </a:extLst>
          </p:cNvPr>
          <p:cNvSpPr txBox="1"/>
          <p:nvPr/>
        </p:nvSpPr>
        <p:spPr>
          <a:xfrm>
            <a:off x="1924899" y="4079859"/>
            <a:ext cx="778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계산된 총점은 대회 관계자에 의해 삭제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수정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조회가 가능합니다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2160C7-A1B3-4709-AED5-C1D3E9C7D65B}"/>
              </a:ext>
            </a:extLst>
          </p:cNvPr>
          <p:cNvSpPr txBox="1"/>
          <p:nvPr/>
        </p:nvSpPr>
        <p:spPr>
          <a:xfrm>
            <a:off x="1917996" y="2515178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점수 기록자는 심판이 채점한 점수를 최저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최고점을 제외하여 기록합니다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C6145A-34C4-4F59-B7B0-5347C23175BD}"/>
              </a:ext>
            </a:extLst>
          </p:cNvPr>
          <p:cNvSpPr txBox="1"/>
          <p:nvPr/>
        </p:nvSpPr>
        <p:spPr>
          <a:xfrm>
            <a:off x="1924899" y="1908177"/>
            <a:ext cx="81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각 심판은 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10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점을 만점으로 소수점 첫째 자리까지 채점을 합니다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71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940</Words>
  <Application>Microsoft Office PowerPoint</Application>
  <PresentationFormat>와이드스크린</PresentationFormat>
  <Paragraphs>314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- 본문1 OTF</vt:lpstr>
      <vt:lpstr>- 본문3</vt:lpstr>
      <vt:lpstr>Rix정굴림_Pro Bold</vt:lpstr>
      <vt:lpstr>나눔스퀘어OTF ExtraBold</vt:lpstr>
      <vt:lpstr>맑은 고딕</vt:lpstr>
      <vt:lpstr>서울남산체 B</vt:lpstr>
      <vt:lpstr>서울한강체 B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GuRuBooru</cp:lastModifiedBy>
  <cp:revision>134</cp:revision>
  <dcterms:created xsi:type="dcterms:W3CDTF">2018-03-06T08:13:05Z</dcterms:created>
  <dcterms:modified xsi:type="dcterms:W3CDTF">2018-06-20T17:41:47Z</dcterms:modified>
</cp:coreProperties>
</file>