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66" r:id="rId4"/>
    <p:sldId id="267" r:id="rId5"/>
    <p:sldId id="260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9" autoAdjust="0"/>
    <p:restoredTop sz="92226" autoAdjust="0"/>
  </p:normalViewPr>
  <p:slideViewPr>
    <p:cSldViewPr snapToGrid="0" snapToObjects="1">
      <p:cViewPr>
        <p:scale>
          <a:sx n="100" d="100"/>
          <a:sy n="100" d="100"/>
        </p:scale>
        <p:origin x="318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62F01-C513-0E4F-BBF9-FD0652DC28D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411B0-E15E-134D-BEBC-45C3D3E7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88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9A659-F25F-4592-B25E-95BEC70C0DFD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C9F4-12C2-47BB-9A31-72091543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55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minutes. Be brief!!!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C9F4-12C2-47BB-9A31-720915438E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is formed, an assignment is given. This project is due in several weeks, so the group will meet several times.</a:t>
            </a:r>
          </a:p>
          <a:p>
            <a:r>
              <a:rPr lang="en-US" dirty="0"/>
              <a:t>	In the first meeting, the group selects a topic/project and plans to discuss specific methods and ideas at the next meeting.</a:t>
            </a:r>
          </a:p>
          <a:p>
            <a:r>
              <a:rPr lang="en-US" dirty="0"/>
              <a:t>	In the second meeting, each member has different ideas. Student A has ideas similar to other students, but other group members ignore their opinions.</a:t>
            </a:r>
          </a:p>
          <a:p>
            <a:r>
              <a:rPr lang="en-US" dirty="0"/>
              <a:t>	In the third meeting, Student A is ignored. None of their feedback or ideas are considered.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do you think was the cause for this exclusion? What are some good reasons for excluding a team member?</a:t>
            </a:r>
          </a:p>
          <a:p>
            <a:r>
              <a:rPr lang="en-US" dirty="0"/>
              <a:t>	In the fourth meeting, Student A isn’t invited to the meeting.</a:t>
            </a:r>
          </a:p>
          <a:p>
            <a:r>
              <a:rPr lang="en-US" dirty="0"/>
              <a:t>Has this ever happened </a:t>
            </a:r>
            <a:r>
              <a:rPr lang="en-US" i="1" dirty="0"/>
              <a:t>to you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Include image of three white men and one white woman.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C9F4-12C2-47BB-9A31-720915438E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Yale graph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C9F4-12C2-47BB-9A31-720915438E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Women are present as classmates, faculty, staff, students, cashiers, joggers,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Process: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	Internally – reflect on the situation.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	Externally – speak with others about what happened.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Recognize bias: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Ignoring or interrupting women, discounting their contributions,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C9F4-12C2-47BB-9A31-720915438E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60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is formed, an assignment is given. This project is due in several weeks, so the group will meet several times.</a:t>
            </a:r>
          </a:p>
          <a:p>
            <a:r>
              <a:rPr lang="en-US" dirty="0"/>
              <a:t>	In the first meeting, the group selects a topic/project and plans to discuss specific methods and ideas at the next meeting.</a:t>
            </a:r>
          </a:p>
          <a:p>
            <a:r>
              <a:rPr lang="en-US" dirty="0"/>
              <a:t>	In the second meeting, each member has different ideas. Student A has ideas similar to other students, but other group members ignore their opinions.</a:t>
            </a:r>
          </a:p>
          <a:p>
            <a:r>
              <a:rPr lang="en-US" dirty="0"/>
              <a:t>	In the third meeting, Student A is ignored. None of their feedback or ideas are considered.</a:t>
            </a:r>
          </a:p>
          <a:p>
            <a:endParaRPr lang="en-US" dirty="0"/>
          </a:p>
          <a:p>
            <a:r>
              <a:rPr lang="en-US" dirty="0"/>
              <a:t>	In the fourth meeting, Student A isn’t invited to the meeting. Student B is conflicted. </a:t>
            </a:r>
          </a:p>
          <a:p>
            <a:r>
              <a:rPr lang="en-US" dirty="0"/>
              <a:t>When do you think this internal conflict for Student B start? When were they uncomfortable?</a:t>
            </a:r>
          </a:p>
          <a:p>
            <a:endParaRPr lang="en-US" dirty="0"/>
          </a:p>
          <a:p>
            <a:r>
              <a:rPr lang="en-US" dirty="0"/>
              <a:t>Include image of two white males, one Hispanic male, and one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C9F4-12C2-47BB-9A31-720915438E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337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191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3"/>
            <a:ext cx="2133600" cy="251417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3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10873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370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6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7670"/>
            <a:ext cx="8229600" cy="10799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45725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45725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3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3366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82963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682962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1573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606584"/>
            <a:ext cx="2133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06584"/>
            <a:ext cx="2895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606584"/>
            <a:ext cx="2133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6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734"/>
            <a:ext cx="3008313" cy="10313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3735"/>
            <a:ext cx="5111750" cy="5476124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099"/>
            <a:ext cx="3008313" cy="4444760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4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2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2867-4B84-3044-819A-BDD5809F0F3B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5241-12CB-C64D-AE38-6540AC6C648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roon-body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5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cs typeface="Frutiger LT Std 55 Roman"/>
              </a:rPr>
              <a:t>Mentors and Advocates for Non-Traditional Engineering Students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3635698"/>
            <a:ext cx="7772400" cy="536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Frutiger LT Std 55 Roman"/>
              </a:rPr>
              <a:t>Presentation for ENGR 111/112</a:t>
            </a:r>
          </a:p>
        </p:txBody>
      </p:sp>
    </p:spTree>
    <p:extLst>
      <p:ext uri="{BB962C8B-B14F-4D97-AF65-F5344CB8AC3E}">
        <p14:creationId xmlns:p14="http://schemas.microsoft.com/office/powerpoint/2010/main" val="422062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this ever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j-lt"/>
              </a:rPr>
              <a:t>First meeting – 		</a:t>
            </a:r>
            <a:r>
              <a:rPr lang="en-US" sz="2800" dirty="0"/>
              <a:t>No apparent problems.</a:t>
            </a: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800" dirty="0"/>
              <a:t>Second meeting – Students discussed ideas, </a:t>
            </a:r>
            <a:br>
              <a:rPr lang="en-US" sz="2800" dirty="0"/>
            </a:br>
            <a:r>
              <a:rPr lang="en-US" sz="2800" dirty="0"/>
              <a:t>						Student A has ideas but the group </a:t>
            </a:r>
            <a:br>
              <a:rPr lang="en-US" sz="2800" dirty="0"/>
            </a:br>
            <a:r>
              <a:rPr lang="en-US" sz="2800" dirty="0"/>
              <a:t>						isn’t listening.</a:t>
            </a: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Third meeting – 	Student A is sidelined.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Fourth meeting – 	Student A isn’t invited to the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						meeting.</a:t>
            </a:r>
          </a:p>
        </p:txBody>
      </p:sp>
      <p:grpSp>
        <p:nvGrpSpPr>
          <p:cNvPr id="6" name="&quot;Dude, not cool.&quot;"/>
          <p:cNvGrpSpPr/>
          <p:nvPr/>
        </p:nvGrpSpPr>
        <p:grpSpPr>
          <a:xfrm>
            <a:off x="352425" y="571500"/>
            <a:ext cx="8420100" cy="5352403"/>
            <a:chOff x="261435" y="514350"/>
            <a:chExt cx="8621130" cy="5829300"/>
          </a:xfrm>
        </p:grpSpPr>
        <p:sp>
          <p:nvSpPr>
            <p:cNvPr id="5" name="Rectangle 4"/>
            <p:cNvSpPr/>
            <p:nvPr/>
          </p:nvSpPr>
          <p:spPr>
            <a:xfrm>
              <a:off x="261435" y="514350"/>
              <a:ext cx="8621130" cy="58293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 rot="19871995">
              <a:off x="533923" y="2193842"/>
              <a:ext cx="8076154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000" dirty="0">
                  <a:ln w="0"/>
                  <a:solidFill>
                    <a:schemeClr val="accent6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“Dude, not cool.”</a:t>
              </a:r>
              <a:endParaRPr lang="en-US" sz="8000" b="0" cap="none" spc="0" dirty="0">
                <a:ln w="0"/>
                <a:solidFill>
                  <a:schemeClr val="accent6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14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 Some </a:t>
            </a:r>
            <a:r>
              <a:rPr lang="en-US" sz="2800" dirty="0"/>
              <a:t>“r</a:t>
            </a:r>
            <a:r>
              <a:rPr lang="en-US" sz="2800" dirty="0">
                <a:latin typeface="+mj-lt"/>
              </a:rPr>
              <a:t>eal-world” examples of implicit bias:</a:t>
            </a:r>
          </a:p>
          <a:p>
            <a:pPr lvl="1"/>
            <a:r>
              <a:rPr lang="en-US" sz="2400" dirty="0"/>
              <a:t>2013 Yale Study</a:t>
            </a:r>
          </a:p>
          <a:p>
            <a:pPr lvl="2"/>
            <a:r>
              <a:rPr lang="en-US" sz="2000" dirty="0"/>
              <a:t>Salary – Women don’t make as much as men.</a:t>
            </a:r>
          </a:p>
          <a:p>
            <a:pPr lvl="2"/>
            <a:r>
              <a:rPr lang="en-US" sz="2000" dirty="0"/>
              <a:t>Men </a:t>
            </a:r>
            <a:r>
              <a:rPr lang="en-US" sz="2000" b="1" i="1" dirty="0"/>
              <a:t>and women</a:t>
            </a:r>
            <a:r>
              <a:rPr lang="en-US" sz="2000" dirty="0"/>
              <a:t> are both implicitly biased toward women.</a:t>
            </a:r>
          </a:p>
        </p:txBody>
      </p:sp>
    </p:spTree>
    <p:extLst>
      <p:ext uri="{BB962C8B-B14F-4D97-AF65-F5344CB8AC3E}">
        <p14:creationId xmlns:p14="http://schemas.microsoft.com/office/powerpoint/2010/main" val="2738393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 Some </a:t>
            </a:r>
            <a:r>
              <a:rPr lang="en-US" sz="2800" dirty="0"/>
              <a:t>“r</a:t>
            </a:r>
            <a:r>
              <a:rPr lang="en-US" sz="2800" dirty="0">
                <a:latin typeface="+mj-lt"/>
              </a:rPr>
              <a:t>eal-world” examples of implicit bias:</a:t>
            </a:r>
          </a:p>
          <a:p>
            <a:pPr lvl="1"/>
            <a:r>
              <a:rPr lang="en-US" sz="2400" dirty="0"/>
              <a:t>2013 Yale Study</a:t>
            </a:r>
          </a:p>
          <a:p>
            <a:pPr lvl="2"/>
            <a:r>
              <a:rPr lang="en-US" sz="2000" dirty="0"/>
              <a:t>Salary – Women don’t make as much as men.</a:t>
            </a:r>
          </a:p>
          <a:p>
            <a:pPr lvl="2"/>
            <a:r>
              <a:rPr lang="en-US" sz="2000" dirty="0"/>
              <a:t>Men </a:t>
            </a:r>
            <a:r>
              <a:rPr lang="en-US" sz="2000" b="1" i="1" dirty="0"/>
              <a:t>and women</a:t>
            </a:r>
            <a:r>
              <a:rPr lang="en-US" sz="2000" dirty="0"/>
              <a:t> are both implicitly biased toward women.</a:t>
            </a:r>
          </a:p>
          <a:p>
            <a:pPr lvl="2"/>
            <a:endParaRPr lang="en-US" sz="2000" dirty="0"/>
          </a:p>
          <a:p>
            <a:pPr lvl="1"/>
            <a:r>
              <a:rPr lang="en-US" sz="2400" dirty="0"/>
              <a:t>“Women aren’t as technical as men.”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“Women aren’t as good at math as men.”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“Women don’t belong in engineering.”</a:t>
            </a:r>
            <a:endParaRPr lang="en-US" sz="2800" dirty="0"/>
          </a:p>
          <a:p>
            <a:pPr lvl="1"/>
            <a:endParaRPr lang="en-US" sz="2400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7200" y="647700"/>
            <a:ext cx="8229600" cy="5353050"/>
            <a:chOff x="261435" y="483121"/>
            <a:chExt cx="8621130" cy="5850119"/>
          </a:xfrm>
        </p:grpSpPr>
        <p:sp>
          <p:nvSpPr>
            <p:cNvPr id="5" name="Rectangle 4"/>
            <p:cNvSpPr/>
            <p:nvPr/>
          </p:nvSpPr>
          <p:spPr>
            <a:xfrm>
              <a:off x="261435" y="483121"/>
              <a:ext cx="8621130" cy="5850119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9871995">
              <a:off x="533923" y="2193842"/>
              <a:ext cx="8076154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000" dirty="0">
                  <a:ln w="0"/>
                  <a:solidFill>
                    <a:schemeClr val="accent6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“Dude, not cool.”</a:t>
              </a:r>
              <a:endParaRPr lang="en-US" sz="8000" b="0" cap="none" spc="0" dirty="0">
                <a:ln w="0"/>
                <a:solidFill>
                  <a:schemeClr val="accent6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257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+mj-lt"/>
              </a:rPr>
              <a:t>K-12</a:t>
            </a:r>
          </a:p>
          <a:p>
            <a:pPr lvl="1"/>
            <a:r>
              <a:rPr lang="en-US" sz="2400" dirty="0"/>
              <a:t>Young women don’t pursue AP/STEM courses.</a:t>
            </a:r>
          </a:p>
          <a:p>
            <a:pPr lvl="2"/>
            <a:r>
              <a:rPr lang="en-US" sz="2000" dirty="0"/>
              <a:t>Most don’t see themselves “belonging” in these fields.</a:t>
            </a:r>
          </a:p>
          <a:p>
            <a:pPr lvl="1"/>
            <a:r>
              <a:rPr lang="en-US" sz="2400" dirty="0"/>
              <a:t>For the few that do pursue these courses, only ____% use these courses in their college career.</a:t>
            </a:r>
          </a:p>
          <a:p>
            <a:r>
              <a:rPr lang="en-US" sz="2800" dirty="0"/>
              <a:t>22.1% current number of undergraduate and graduate women in engineering at TAMU.</a:t>
            </a:r>
          </a:p>
          <a:p>
            <a:pPr lvl="1"/>
            <a:r>
              <a:rPr lang="en-US" sz="2400" dirty="0">
                <a:latin typeface="+mj-lt"/>
              </a:rPr>
              <a:t>We have _____ women in M.S. and Ph.D. programs. </a:t>
            </a:r>
          </a:p>
          <a:p>
            <a:pPr lvl="2"/>
            <a:r>
              <a:rPr lang="en-US" sz="2000" dirty="0"/>
              <a:t>That’s</a:t>
            </a:r>
            <a:r>
              <a:rPr lang="en-US" sz="2000" dirty="0">
                <a:latin typeface="+mj-lt"/>
              </a:rPr>
              <a:t> _____ below national average.</a:t>
            </a:r>
          </a:p>
          <a:p>
            <a:pPr lvl="1"/>
            <a:r>
              <a:rPr lang="en-US" sz="2400" dirty="0">
                <a:latin typeface="+mj-lt"/>
              </a:rPr>
              <a:t>W</a:t>
            </a:r>
            <a:r>
              <a:rPr lang="en-US" sz="2400" dirty="0"/>
              <a:t>e have _____ women in faculty positions.</a:t>
            </a:r>
          </a:p>
          <a:p>
            <a:pPr lvl="2"/>
            <a:r>
              <a:rPr lang="en-US" sz="2000" dirty="0">
                <a:latin typeface="+mj-lt"/>
              </a:rPr>
              <a:t>That’s ____% below the national average!</a:t>
            </a:r>
          </a:p>
        </p:txBody>
      </p:sp>
      <p:sp>
        <p:nvSpPr>
          <p:cNvPr id="4" name="Rectangle 3"/>
          <p:cNvSpPr/>
          <p:nvPr/>
        </p:nvSpPr>
        <p:spPr>
          <a:xfrm>
            <a:off x="352425" y="514350"/>
            <a:ext cx="8334375" cy="540955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9871995">
            <a:off x="625232" y="2217484"/>
            <a:ext cx="780752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chemeClr val="accent6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“Dude, not cool.”</a:t>
            </a:r>
            <a:endParaRPr lang="en-US" sz="8000" b="0" cap="none" spc="0" dirty="0">
              <a:ln w="0"/>
              <a:solidFill>
                <a:schemeClr val="accent6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599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be an advocate?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Guidelines:</a:t>
            </a:r>
          </a:p>
          <a:p>
            <a:pPr lvl="1"/>
            <a:r>
              <a:rPr lang="en-US" sz="2400" u="sng" dirty="0"/>
              <a:t>Listen to women and their stories.</a:t>
            </a:r>
          </a:p>
          <a:p>
            <a:pPr lvl="2"/>
            <a:r>
              <a:rPr lang="en-US" sz="2000" dirty="0"/>
              <a:t>Seek to understand.</a:t>
            </a:r>
          </a:p>
          <a:p>
            <a:pPr lvl="2"/>
            <a:r>
              <a:rPr lang="en-US" sz="2000" dirty="0"/>
              <a:t>Respect, don’t invalidate, their experiences.</a:t>
            </a:r>
          </a:p>
          <a:p>
            <a:pPr lvl="1"/>
            <a:r>
              <a:rPr lang="en-US" sz="2400" dirty="0"/>
              <a:t> Notice bias, take action!</a:t>
            </a:r>
            <a:endParaRPr lang="en-US" sz="2000" dirty="0"/>
          </a:p>
          <a:p>
            <a:pPr lvl="2"/>
            <a:r>
              <a:rPr lang="en-US" sz="2000" dirty="0"/>
              <a:t>Post</a:t>
            </a:r>
          </a:p>
          <a:p>
            <a:pPr lvl="3"/>
            <a:r>
              <a:rPr lang="en-US" sz="1600" dirty="0"/>
              <a:t>#</a:t>
            </a:r>
            <a:r>
              <a:rPr lang="en-US" sz="1600" dirty="0" err="1"/>
              <a:t>DudeNotCoolTAMU</a:t>
            </a:r>
            <a:endParaRPr lang="en-US" sz="1600" dirty="0"/>
          </a:p>
          <a:p>
            <a:pPr lvl="2"/>
            <a:r>
              <a:rPr lang="en-US" sz="2000" dirty="0"/>
              <a:t>Privately.</a:t>
            </a:r>
          </a:p>
          <a:p>
            <a:pPr lvl="3"/>
            <a:r>
              <a:rPr lang="en-US" sz="1600" dirty="0"/>
              <a:t>Discuss the possible consequences of bias.</a:t>
            </a:r>
          </a:p>
          <a:p>
            <a:pPr lvl="2"/>
            <a:r>
              <a:rPr lang="en-US" sz="2000" dirty="0"/>
              <a:t>Publicly.</a:t>
            </a:r>
          </a:p>
          <a:p>
            <a:pPr lvl="3"/>
            <a:r>
              <a:rPr lang="en-US" sz="1600" dirty="0"/>
              <a:t>Speak out about bias.</a:t>
            </a:r>
          </a:p>
          <a:p>
            <a:pPr lvl="1"/>
            <a:r>
              <a:rPr lang="en-US" sz="2400" dirty="0"/>
              <a:t>Be a visible advocate in the College of Engineering.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200" y="666750"/>
            <a:ext cx="8229600" cy="5257153"/>
            <a:chOff x="261435" y="514350"/>
            <a:chExt cx="8621130" cy="5829300"/>
          </a:xfrm>
        </p:grpSpPr>
        <p:sp>
          <p:nvSpPr>
            <p:cNvPr id="4" name="Rectangle 3"/>
            <p:cNvSpPr/>
            <p:nvPr/>
          </p:nvSpPr>
          <p:spPr>
            <a:xfrm>
              <a:off x="261435" y="514350"/>
              <a:ext cx="8621130" cy="58293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9871995">
              <a:off x="533923" y="2255397"/>
              <a:ext cx="8076154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7200" dirty="0">
                  <a:ln w="0"/>
                  <a:solidFill>
                    <a:schemeClr val="accent6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“Dude, </a:t>
              </a:r>
              <a:r>
                <a:rPr lang="en-US" sz="7200" u="sng" dirty="0">
                  <a:ln w="0"/>
                  <a:solidFill>
                    <a:schemeClr val="accent6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that’s</a:t>
              </a:r>
              <a:r>
                <a:rPr lang="en-US" sz="7200" dirty="0">
                  <a:ln w="0"/>
                  <a:solidFill>
                    <a:schemeClr val="accent6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cool.”</a:t>
              </a:r>
              <a:endParaRPr lang="en-US" sz="7200" b="0" cap="none" spc="0" dirty="0">
                <a:ln w="0"/>
                <a:solidFill>
                  <a:schemeClr val="accent6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528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112 – Spring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+mj-lt"/>
              </a:rPr>
              <a:t>First meeting – 		</a:t>
            </a:r>
            <a:r>
              <a:rPr lang="en-US" sz="2800" dirty="0"/>
              <a:t>No apparent problems.</a:t>
            </a: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800" dirty="0"/>
              <a:t>Second meeting – 	Students discussed ideas, Student A has ideas but </a:t>
            </a:r>
            <a:br>
              <a:rPr lang="en-US" sz="2800" dirty="0"/>
            </a:br>
            <a:r>
              <a:rPr lang="en-US" sz="2800" dirty="0"/>
              <a:t>					the group isn’t listening.</a:t>
            </a: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Third meeting – 	Student A is sidelined.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Fourth meeting – 	Student A isn’t invited to the </a:t>
            </a:r>
            <a:r>
              <a:rPr lang="en-US" sz="2800" dirty="0"/>
              <a:t>meeting, and Student 					B is conflicted.</a:t>
            </a:r>
            <a:endParaRPr lang="en-US" sz="2800" dirty="0">
              <a:latin typeface="+mj-lt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Fifth meeting – 		Student A is considering dropping this major due to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					this treatment by their peers. What can Student B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					do?</a:t>
            </a:r>
          </a:p>
        </p:txBody>
      </p:sp>
    </p:spTree>
    <p:extLst>
      <p:ext uri="{BB962C8B-B14F-4D97-AF65-F5344CB8AC3E}">
        <p14:creationId xmlns:p14="http://schemas.microsoft.com/office/powerpoint/2010/main" val="307289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11739"/>
            <a:ext cx="7772400" cy="135743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Frutiger LT Std 55 Roman"/>
              </a:rPr>
              <a:t>Click to add your credits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3477058"/>
            <a:ext cx="7772400" cy="40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Frutiger LT Std 55 Roman"/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142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AMU Palette">
      <a:dk1>
        <a:srgbClr val="332C2C"/>
      </a:dk1>
      <a:lt1>
        <a:sysClr val="window" lastClr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394</Words>
  <Application>Microsoft Office PowerPoint</Application>
  <PresentationFormat>On-screen Show (4:3)</PresentationFormat>
  <Paragraphs>98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Frutiger LT Std 55 Roman</vt:lpstr>
      <vt:lpstr>Times New Roman</vt:lpstr>
      <vt:lpstr>Office Theme</vt:lpstr>
      <vt:lpstr>Mentors and Advocates for Non-Traditional Engineering Students</vt:lpstr>
      <vt:lpstr>Has this ever happened?</vt:lpstr>
      <vt:lpstr>Implicit Bias</vt:lpstr>
      <vt:lpstr>Implicit Bias</vt:lpstr>
      <vt:lpstr>Current Statistics</vt:lpstr>
      <vt:lpstr>How can you be an advocate?</vt:lpstr>
      <vt:lpstr>Engineering 112 – Spring 2017</vt:lpstr>
      <vt:lpstr>Click to add your 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Evan Prehn</cp:lastModifiedBy>
  <cp:revision>93</cp:revision>
  <dcterms:created xsi:type="dcterms:W3CDTF">2012-12-04T20:42:30Z</dcterms:created>
  <dcterms:modified xsi:type="dcterms:W3CDTF">2017-01-28T20:15:14Z</dcterms:modified>
</cp:coreProperties>
</file>