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6" r:id="rId4"/>
    <p:sldId id="267" r:id="rId5"/>
    <p:sldId id="260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9" autoAdjust="0"/>
    <p:restoredTop sz="69912" autoAdjust="0"/>
  </p:normalViewPr>
  <p:slideViewPr>
    <p:cSldViewPr snapToGrid="0" snapToObjects="1">
      <p:cViewPr>
        <p:scale>
          <a:sx n="50" d="100"/>
          <a:sy n="50" d="100"/>
        </p:scale>
        <p:origin x="-227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62F01-C513-0E4F-BBF9-FD0652DC28D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11B0-E15E-134D-BEBC-45C3D3E7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A659-F25F-4592-B25E-95BEC70C0D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C9F4-12C2-47BB-9A31-720915438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minutes. Be brief!!!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is formed, an assignment is given. This project is due in several weeks, so the group will meet several times.</a:t>
            </a:r>
          </a:p>
          <a:p>
            <a:r>
              <a:rPr lang="en-US" dirty="0"/>
              <a:t>	In the first meeting, the group selects a topic/project and plans to discuss specific methods and ideas at the next meeting.</a:t>
            </a:r>
          </a:p>
          <a:p>
            <a:r>
              <a:rPr lang="en-US" dirty="0"/>
              <a:t>	In the second meeting, each member has different ideas. Student A has ideas similar to other students, but other group members ignore their opinions.</a:t>
            </a:r>
          </a:p>
          <a:p>
            <a:r>
              <a:rPr lang="en-US" dirty="0"/>
              <a:t>	In the third meeting, Student A is ignored. None of their feedback or ideas are considered.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do you think was the cause for this exclusion? What are some good reasons for excluding a team member?</a:t>
            </a:r>
          </a:p>
          <a:p>
            <a:r>
              <a:rPr lang="en-US" dirty="0"/>
              <a:t>	In the fourth meeting, Student A isn’t invited to the meeting.</a:t>
            </a:r>
          </a:p>
          <a:p>
            <a:r>
              <a:rPr lang="en-US" dirty="0"/>
              <a:t>Has this ever happened </a:t>
            </a:r>
            <a:r>
              <a:rPr lang="en-US" i="1" dirty="0"/>
              <a:t>to you or someone you know?</a:t>
            </a:r>
            <a:endParaRPr lang="en-US" dirty="0"/>
          </a:p>
          <a:p>
            <a:r>
              <a:rPr lang="en-US" dirty="0"/>
              <a:t>By the way, this has happened SEVERAL times (even in the last year) </a:t>
            </a:r>
            <a:r>
              <a:rPr lang="en-US" b="0" i="0" dirty="0"/>
              <a:t>at TAMU.</a:t>
            </a:r>
          </a:p>
          <a:p>
            <a:endParaRPr lang="en-US" b="0" i="0" dirty="0"/>
          </a:p>
          <a:p>
            <a:r>
              <a:rPr lang="en-US" b="0" i="0" dirty="0"/>
              <a:t>GREG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Everybody</a:t>
            </a:r>
            <a:r>
              <a:rPr lang="en-US" dirty="0"/>
              <a:t> has implicit bias, even if they think they don’t. This doesn’t mean we are all sexist, but these biases </a:t>
            </a:r>
            <a:r>
              <a:rPr lang="en-US" b="1" dirty="0"/>
              <a:t>do have consequences.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a study.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What do you think?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How are you feeling?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Is this fair?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GABRIEL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Some “real-world” examples . . . GABRIEL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Challenge: . . . 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6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the red bar (it’s just the average of the blue and red).</a:t>
            </a:r>
          </a:p>
          <a:p>
            <a:endParaRPr lang="en-US" dirty="0"/>
          </a:p>
          <a:p>
            <a:r>
              <a:rPr lang="en-US" dirty="0"/>
              <a:t>Currently at TAMU, 21.9% of total students are women (3,266 women students).</a:t>
            </a:r>
          </a:p>
          <a:p>
            <a:r>
              <a:rPr lang="en-US" dirty="0"/>
              <a:t>The goal is to have 25,000 students by 2025, and 36% (9,000) should be women.</a:t>
            </a:r>
          </a:p>
          <a:p>
            <a:endParaRPr lang="en-US" dirty="0"/>
          </a:p>
          <a:p>
            <a:r>
              <a:rPr lang="en-US" dirty="0"/>
              <a:t>We are not sharing this to discourage anyone. This information is to show what the current culture is, </a:t>
            </a:r>
            <a:r>
              <a:rPr lang="en-US" b="1" dirty="0"/>
              <a:t>but</a:t>
            </a:r>
            <a:r>
              <a:rPr lang="en-US" b="0" dirty="0"/>
              <a:t> we can change the culture, starting with us.</a:t>
            </a:r>
          </a:p>
          <a:p>
            <a:endParaRPr lang="en-US" b="0" dirty="0"/>
          </a:p>
          <a:p>
            <a:r>
              <a:rPr lang="en-US" b="0" dirty="0"/>
              <a:t>GREG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Women are present as classmates, faculty, staff, students, cashiers, joggers,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Process: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Internally – reflect on the situation.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Externally – speak with others about what happened.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Recognize bias: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Ignoring or interrupting women, discounting their contributions,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GABRIEL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In the fourth meeting, Student A isn’t invited to the meeting, </a:t>
            </a:r>
            <a:r>
              <a:rPr lang="en-US" b="1" dirty="0"/>
              <a:t>but now you (Student B) notices! </a:t>
            </a:r>
            <a:r>
              <a:rPr lang="en-US" b="0" dirty="0"/>
              <a:t>(Student B </a:t>
            </a:r>
            <a:r>
              <a:rPr lang="en-US" b="1" dirty="0"/>
              <a:t>can</a:t>
            </a:r>
            <a:r>
              <a:rPr lang="en-US" b="0" dirty="0"/>
              <a:t> be a woman, too!)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do you think this internal conflict for Student B starts? When were they uncomfortable?</a:t>
            </a:r>
          </a:p>
          <a:p>
            <a:endParaRPr lang="en-US" dirty="0"/>
          </a:p>
          <a:p>
            <a:r>
              <a:rPr lang="en-US" dirty="0"/>
              <a:t>GREG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out our survey!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C9F4-12C2-47BB-9A31-720915438E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91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10873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370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70"/>
            <a:ext cx="8229600" cy="10799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82963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682962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57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06584"/>
            <a:ext cx="2895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34"/>
            <a:ext cx="3008313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476124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008313" cy="4444760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roon-body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plicit.harvard.edu/implicit/takeates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Frutiger LT Std 55 Roman"/>
              </a:rPr>
              <a:t>Mentors and Advocates for Non-Traditional Engineering Students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63569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Frutiger LT Std 55 Roman"/>
              </a:rPr>
              <a:t>Presentation for ENGR 111/112</a:t>
            </a: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this ever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First meeting – 		</a:t>
            </a:r>
            <a:r>
              <a:rPr lang="en-US" sz="2800" dirty="0"/>
              <a:t>No apparent problems.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/>
              <a:t>Second meeting – Students discuss ideas, </a:t>
            </a:r>
            <a:br>
              <a:rPr lang="en-US" sz="2800" dirty="0"/>
            </a:br>
            <a:r>
              <a:rPr lang="en-US" sz="2800" dirty="0"/>
              <a:t>						Student A has ideas but the group </a:t>
            </a:r>
            <a:br>
              <a:rPr lang="en-US" sz="2800" dirty="0"/>
            </a:br>
            <a:r>
              <a:rPr lang="en-US" sz="2800" dirty="0"/>
              <a:t>						isn’t listening.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Third meeting – 	Student A is sidelined.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Fourth meeting – 	Student A isn’t invited to the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						meeting.</a:t>
            </a:r>
          </a:p>
        </p:txBody>
      </p:sp>
    </p:spTree>
    <p:extLst>
      <p:ext uri="{BB962C8B-B14F-4D97-AF65-F5344CB8AC3E}">
        <p14:creationId xmlns:p14="http://schemas.microsoft.com/office/powerpoint/2010/main" val="22311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2013 Yale Study (Corinne Moss-</a:t>
            </a:r>
            <a:r>
              <a:rPr lang="en-US" sz="2800" dirty="0" err="1"/>
              <a:t>Racussin</a:t>
            </a:r>
            <a:r>
              <a:rPr lang="en-US" sz="2800" dirty="0"/>
              <a:t> </a:t>
            </a:r>
            <a:r>
              <a:rPr lang="en-US" sz="2800" i="1" dirty="0"/>
              <a:t>et al.</a:t>
            </a:r>
            <a:r>
              <a:rPr lang="en-US" sz="2800" dirty="0"/>
              <a:t>)</a:t>
            </a:r>
          </a:p>
          <a:p>
            <a:pPr lvl="2"/>
            <a:r>
              <a:rPr lang="en-US" sz="2000" dirty="0"/>
              <a:t>Identical (fictitious) resumes graded by male </a:t>
            </a:r>
            <a:r>
              <a:rPr lang="en-US" sz="2000" b="1" dirty="0"/>
              <a:t>and female </a:t>
            </a:r>
            <a:r>
              <a:rPr lang="en-US" sz="2000" dirty="0"/>
              <a:t>researchers and faculty</a:t>
            </a:r>
          </a:p>
          <a:p>
            <a:pPr lvl="2"/>
            <a:r>
              <a:rPr lang="en-US" sz="2000" dirty="0"/>
              <a:t>50% John, 50% Jennifer</a:t>
            </a:r>
          </a:p>
          <a:p>
            <a:pPr lvl="2"/>
            <a:r>
              <a:rPr lang="en-US" sz="2000" dirty="0"/>
              <a:t>50% John, 50% Juan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75" y="3554565"/>
            <a:ext cx="5069049" cy="29492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39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+mj-lt"/>
              </a:rPr>
              <a:t> Some </a:t>
            </a:r>
            <a:r>
              <a:rPr lang="en-US" sz="2800" dirty="0"/>
              <a:t>“r</a:t>
            </a:r>
            <a:r>
              <a:rPr lang="en-US" sz="2800" dirty="0">
                <a:latin typeface="+mj-lt"/>
              </a:rPr>
              <a:t>eal-world” examples of implicit bias:</a:t>
            </a:r>
          </a:p>
          <a:p>
            <a:endParaRPr lang="en-US" sz="2000" dirty="0"/>
          </a:p>
          <a:p>
            <a:pPr lvl="1"/>
            <a:r>
              <a:rPr lang="en-US" sz="2400" dirty="0"/>
              <a:t>“Women aren’t as technical as men.”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“Women aren’t as good at math as men.”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“Women don’t belong in engineering.”</a:t>
            </a:r>
          </a:p>
          <a:p>
            <a:pPr marL="457200" lvl="1" indent="0">
              <a:buNone/>
            </a:pPr>
            <a:endParaRPr lang="en-US" sz="2400" dirty="0"/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Challenge: 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	How much implicit bias do </a:t>
            </a:r>
            <a:r>
              <a:rPr lang="en-US" sz="2400" i="1" dirty="0"/>
              <a:t>you</a:t>
            </a:r>
            <a:r>
              <a:rPr lang="en-US" sz="2400" dirty="0"/>
              <a:t> have?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2400" dirty="0"/>
              <a:t>		</a:t>
            </a:r>
            <a:r>
              <a:rPr lang="en-US" sz="2400" dirty="0">
                <a:hlinkClick r:id="rId3"/>
              </a:rPr>
              <a:t>https://implicit.harvard.edu/implicit/takeatest.html</a:t>
            </a:r>
            <a:r>
              <a:rPr lang="en-US" sz="2400" dirty="0"/>
              <a:t> </a:t>
            </a:r>
            <a:endParaRPr lang="en-US" sz="2800" dirty="0"/>
          </a:p>
          <a:p>
            <a:pPr lvl="1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5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undergraduate engineering programs, 19.9% are women. (</a:t>
            </a:r>
            <a:r>
              <a:rPr lang="en-US" sz="2000" i="1" dirty="0"/>
              <a:t>Engineering by the Numbers</a:t>
            </a:r>
            <a:r>
              <a:rPr lang="en-US" sz="2000" dirty="0"/>
              <a:t>, Brian L. Yoder, 2015)</a:t>
            </a:r>
          </a:p>
          <a:p>
            <a:r>
              <a:rPr lang="en-US" sz="2000" dirty="0"/>
              <a:t>Of currently practicing engineers, 11% are women. (</a:t>
            </a:r>
            <a:r>
              <a:rPr lang="en-US" sz="2000" i="1" dirty="0" err="1"/>
              <a:t>STEMming</a:t>
            </a:r>
            <a:r>
              <a:rPr lang="en-US" sz="2000" i="1" dirty="0"/>
              <a:t> the Tide</a:t>
            </a:r>
            <a:r>
              <a:rPr lang="en-US" sz="2000" dirty="0"/>
              <a:t>, Fouad and Singh, 2011)</a:t>
            </a:r>
            <a:endParaRPr lang="en-US" sz="2000" i="1" dirty="0"/>
          </a:p>
          <a:p>
            <a:endParaRPr lang="en-US" sz="1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98" y="2959100"/>
            <a:ext cx="4937404" cy="3517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9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be an advocate?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Guidelines:</a:t>
            </a:r>
          </a:p>
          <a:p>
            <a:pPr lvl="1"/>
            <a:r>
              <a:rPr lang="en-US" sz="2400" u="sng" dirty="0"/>
              <a:t>Listen to women and their stories</a:t>
            </a:r>
          </a:p>
          <a:p>
            <a:pPr lvl="2"/>
            <a:r>
              <a:rPr lang="en-US" sz="2000" dirty="0"/>
              <a:t>Seek to understand</a:t>
            </a:r>
          </a:p>
          <a:p>
            <a:pPr lvl="2"/>
            <a:r>
              <a:rPr lang="en-US" sz="2000" dirty="0"/>
              <a:t>Respect and never invalidate personal experiences</a:t>
            </a:r>
          </a:p>
          <a:p>
            <a:pPr lvl="1"/>
            <a:r>
              <a:rPr lang="en-US" sz="2400" dirty="0"/>
              <a:t> Notice bias, take action!</a:t>
            </a:r>
            <a:endParaRPr lang="en-US" sz="2000" dirty="0"/>
          </a:p>
          <a:p>
            <a:pPr lvl="2"/>
            <a:r>
              <a:rPr lang="en-US" sz="2000" dirty="0"/>
              <a:t>Post</a:t>
            </a:r>
          </a:p>
          <a:p>
            <a:pPr lvl="3"/>
            <a:r>
              <a:rPr lang="en-US" sz="1600" dirty="0"/>
              <a:t>Tag @</a:t>
            </a:r>
            <a:r>
              <a:rPr lang="en-US" sz="1600" dirty="0" smtClean="0"/>
              <a:t>WE_TAMU, #</a:t>
            </a:r>
            <a:r>
              <a:rPr lang="en-US" sz="1600" dirty="0" err="1" smtClean="0"/>
              <a:t>WEincludeTAMU</a:t>
            </a:r>
            <a:endParaRPr lang="en-US" sz="1600" dirty="0"/>
          </a:p>
          <a:p>
            <a:pPr lvl="2"/>
            <a:r>
              <a:rPr lang="en-US" sz="2000" dirty="0"/>
              <a:t>Privately</a:t>
            </a:r>
          </a:p>
          <a:p>
            <a:pPr lvl="3"/>
            <a:r>
              <a:rPr lang="en-US" sz="1600" dirty="0"/>
              <a:t>Discuss the possible consequences of bias</a:t>
            </a:r>
          </a:p>
          <a:p>
            <a:pPr lvl="2"/>
            <a:r>
              <a:rPr lang="en-US" sz="2000" dirty="0"/>
              <a:t>Publicly</a:t>
            </a:r>
          </a:p>
          <a:p>
            <a:pPr lvl="3"/>
            <a:r>
              <a:rPr lang="en-US" sz="1600" dirty="0"/>
              <a:t>Speak out about bias</a:t>
            </a:r>
          </a:p>
          <a:p>
            <a:pPr lvl="1"/>
            <a:r>
              <a:rPr lang="en-US" sz="2400" dirty="0"/>
              <a:t>Be a visible advocate in the College of Engineering</a:t>
            </a:r>
          </a:p>
          <a:p>
            <a:pPr lvl="2"/>
            <a:r>
              <a:rPr lang="en-US" sz="2000" dirty="0"/>
              <a:t>tx.ag/</a:t>
            </a:r>
            <a:r>
              <a:rPr lang="en-US" sz="2000" dirty="0" err="1"/>
              <a:t>weprogram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52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112 – Spring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92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First meeting – 		</a:t>
            </a:r>
            <a:r>
              <a:rPr lang="en-US" sz="2400" dirty="0"/>
              <a:t>No apparent problems.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/>
              <a:t>Second meeting – 	Students discuss ideas, Student A has ideas but </a:t>
            </a:r>
            <a:br>
              <a:rPr lang="en-US" sz="2400" dirty="0"/>
            </a:br>
            <a:r>
              <a:rPr lang="en-US" sz="2400" dirty="0"/>
              <a:t>					the group isn’t listening.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Third meeting – 	Student A is sidelined.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Fourth meeting – 	Student A isn’t invited to the </a:t>
            </a:r>
            <a:r>
              <a:rPr lang="en-US" sz="2400" dirty="0"/>
              <a:t>meeting, and Student 					B is conflicted.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Fifth meeting – 		Student A is feeling isolated. What can Student B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				do to resolve this situation?</a:t>
            </a:r>
          </a:p>
        </p:txBody>
      </p:sp>
    </p:spTree>
    <p:extLst>
      <p:ext uri="{BB962C8B-B14F-4D97-AF65-F5344CB8AC3E}">
        <p14:creationId xmlns:p14="http://schemas.microsoft.com/office/powerpoint/2010/main" val="30728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739"/>
            <a:ext cx="7772400" cy="13574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Frutiger LT Std 55 Roman"/>
              </a:rPr>
              <a:t>Join MAGNETS!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545398"/>
            <a:ext cx="77724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  <a:cs typeface="Frutiger LT Std 55 Roman"/>
              </a:rPr>
              <a:t>For more information about Women in Engineering, email </a:t>
            </a:r>
            <a:r>
              <a:rPr lang="en-US" sz="1600" u="sng" dirty="0">
                <a:solidFill>
                  <a:schemeClr val="bg1"/>
                </a:solidFill>
                <a:cs typeface="Frutiger LT Std 55 Roman"/>
              </a:rPr>
              <a:t>WEoutreach@tamu.edu</a:t>
            </a:r>
            <a:r>
              <a:rPr lang="en-US" sz="1600" dirty="0">
                <a:solidFill>
                  <a:schemeClr val="bg1"/>
                </a:solidFill>
                <a:cs typeface="Frutiger LT Std 55 Roman"/>
              </a:rPr>
              <a:t>.</a:t>
            </a:r>
          </a:p>
          <a:p>
            <a:endParaRPr lang="en-US" sz="1600" dirty="0">
              <a:solidFill>
                <a:schemeClr val="bg1"/>
              </a:solidFill>
              <a:cs typeface="Frutiger LT Std 55 Roman"/>
            </a:endParaRPr>
          </a:p>
          <a:p>
            <a:r>
              <a:rPr lang="en-US" sz="1600" dirty="0">
                <a:solidFill>
                  <a:schemeClr val="bg1"/>
                </a:solidFill>
                <a:cs typeface="Frutiger LT Std 55 Roman"/>
              </a:rPr>
              <a:t>For more information about joining MAGNETS, email </a:t>
            </a:r>
            <a:r>
              <a:rPr lang="en-US" sz="1600" u="sng" dirty="0">
                <a:solidFill>
                  <a:schemeClr val="bg1"/>
                </a:solidFill>
                <a:cs typeface="Frutiger LT Std 55 Roman"/>
              </a:rPr>
              <a:t>gregbk@gmail.com</a:t>
            </a:r>
            <a:r>
              <a:rPr lang="en-US" sz="1600" dirty="0">
                <a:solidFill>
                  <a:schemeClr val="bg1"/>
                </a:solidFill>
                <a:cs typeface="Frutiger LT Std 55 Rom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450</Words>
  <Application>Microsoft Macintosh PowerPoint</Application>
  <PresentationFormat>On-screen Show (4:3)</PresentationFormat>
  <Paragraphs>112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Mentors and Advocates for Non-Traditional Engineering Students</vt:lpstr>
      <vt:lpstr>Has this ever happened?</vt:lpstr>
      <vt:lpstr>Implicit Bias</vt:lpstr>
      <vt:lpstr>Implicit Bias</vt:lpstr>
      <vt:lpstr>National Statistics</vt:lpstr>
      <vt:lpstr>How can you be an advocate?</vt:lpstr>
      <vt:lpstr>Engineering 112 – Spring 2017</vt:lpstr>
      <vt:lpstr>Join MAGNETS!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Greg Krupit</cp:lastModifiedBy>
  <cp:revision>149</cp:revision>
  <dcterms:created xsi:type="dcterms:W3CDTF">2012-12-04T20:42:30Z</dcterms:created>
  <dcterms:modified xsi:type="dcterms:W3CDTF">2017-02-16T12:13:30Z</dcterms:modified>
</cp:coreProperties>
</file>