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2"/>
  </p:notesMasterIdLst>
  <p:sldIdLst>
    <p:sldId id="256" r:id="rId2"/>
    <p:sldId id="265" r:id="rId3"/>
    <p:sldId id="264" r:id="rId4"/>
    <p:sldId id="257"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90D08-5026-48C5-A827-153D1F69BA72}"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3C3AF-DA10-471B-B2E6-C31646C914D9}" type="slidenum">
              <a:rPr lang="en-US" smtClean="0"/>
              <a:t>‹#›</a:t>
            </a:fld>
            <a:endParaRPr lang="en-US"/>
          </a:p>
        </p:txBody>
      </p:sp>
    </p:spTree>
    <p:extLst>
      <p:ext uri="{BB962C8B-B14F-4D97-AF65-F5344CB8AC3E}">
        <p14:creationId xmlns:p14="http://schemas.microsoft.com/office/powerpoint/2010/main" val="317240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CA90A-8C4E-43C4-A0FF-1981913189B3}" type="datetime1">
              <a:rPr lang="en-US" smtClean="0"/>
              <a:t>9/7/2020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305820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9B4CA-DD0A-44D6-80AE-9A3F58610864}"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60387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4732B-4DEE-42BE-8761-B218062B544E}"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280568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F0C5C-59F2-461A-AC55-BB681F579572}"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3664547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11705-D22E-4DB6-9F05-0DF30E57C439}"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210016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5EE04-25A3-484A-863F-17797DF6A4AB}"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375727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C851F-CDB8-47C2-8B41-AD7119D4B1D6}"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487791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CAF72-61D2-4A78-82FE-70AD34923F2E}"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2733338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47B31-DFA6-42DB-9073-283FD476F08A}"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274597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1601C-E58A-45FF-9714-A34C7C394011}"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333623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85909F-E382-4E80-A4A5-A409D362B4C5}" type="datetime1">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1190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D5667-56BF-44C1-9A17-5C992EB2C7CB}"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234449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EF1C5-1BA6-4D35-8760-E55F1EE5CF6B}" type="datetime1">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801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7FB5A0-DD8E-43B7-8DD9-426D8A8DE3EA}" type="datetime1">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92845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3B183-4498-4C17-A2F6-160B7612B4A8}" type="datetime1">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23907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6EF72-0333-4230-81F7-8DCC527C5012}"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379411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9D1F0-D19A-4DEE-A2CD-FE91F496CDAE}" type="datetime1">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94F21-BE80-458E-A35D-651278A94287}" type="slidenum">
              <a:rPr lang="en-US" smtClean="0"/>
              <a:t>‹#›</a:t>
            </a:fld>
            <a:endParaRPr lang="en-US"/>
          </a:p>
        </p:txBody>
      </p:sp>
    </p:spTree>
    <p:extLst>
      <p:ext uri="{BB962C8B-B14F-4D97-AF65-F5344CB8AC3E}">
        <p14:creationId xmlns:p14="http://schemas.microsoft.com/office/powerpoint/2010/main" val="154491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6AB2A8-3FB8-47C6-B5A3-57B0DAA0F81E}" type="datetime1">
              <a:rPr lang="en-US" smtClean="0"/>
              <a:t>9/7/2020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94F21-BE80-458E-A35D-651278A94287}" type="slidenum">
              <a:rPr lang="en-US" smtClean="0"/>
              <a:t>‹#›</a:t>
            </a:fld>
            <a:endParaRPr lang="en-US"/>
          </a:p>
        </p:txBody>
      </p:sp>
    </p:spTree>
    <p:extLst>
      <p:ext uri="{BB962C8B-B14F-4D97-AF65-F5344CB8AC3E}">
        <p14:creationId xmlns:p14="http://schemas.microsoft.com/office/powerpoint/2010/main" val="172367274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495E-DBFF-404F-AB30-BAC875CE540D}"/>
              </a:ext>
            </a:extLst>
          </p:cNvPr>
          <p:cNvSpPr>
            <a:spLocks noGrp="1"/>
          </p:cNvSpPr>
          <p:nvPr>
            <p:ph type="ctrTitle"/>
          </p:nvPr>
        </p:nvSpPr>
        <p:spPr>
          <a:xfrm>
            <a:off x="688978" y="1380068"/>
            <a:ext cx="10814045" cy="2616199"/>
          </a:xfrm>
        </p:spPr>
        <p:txBody>
          <a:bodyPr/>
          <a:lstStyle/>
          <a:p>
            <a:r>
              <a:rPr lang="en-US" dirty="0"/>
              <a:t>Object Oriented Analysis &amp; Design</a:t>
            </a:r>
          </a:p>
        </p:txBody>
      </p:sp>
      <p:sp>
        <p:nvSpPr>
          <p:cNvPr id="3" name="Subtitle 2">
            <a:extLst>
              <a:ext uri="{FF2B5EF4-FFF2-40B4-BE49-F238E27FC236}">
                <a16:creationId xmlns:a16="http://schemas.microsoft.com/office/drawing/2014/main" id="{89A625CC-90B7-4EDA-977D-4413074739E0}"/>
              </a:ext>
            </a:extLst>
          </p:cNvPr>
          <p:cNvSpPr>
            <a:spLocks noGrp="1"/>
          </p:cNvSpPr>
          <p:nvPr>
            <p:ph type="subTitle" idx="1"/>
          </p:nvPr>
        </p:nvSpPr>
        <p:spPr>
          <a:xfrm>
            <a:off x="4515378" y="4935380"/>
            <a:ext cx="6987645" cy="1388534"/>
          </a:xfrm>
        </p:spPr>
        <p:txBody>
          <a:bodyPr/>
          <a:lstStyle/>
          <a:p>
            <a:r>
              <a:rPr lang="en-US" dirty="0"/>
              <a:t>Ganesh Kumaar S.</a:t>
            </a:r>
          </a:p>
          <a:p>
            <a:r>
              <a:rPr lang="en-US" dirty="0"/>
              <a:t>2018503025</a:t>
            </a:r>
          </a:p>
          <a:p>
            <a:r>
              <a:rPr lang="en-US" dirty="0"/>
              <a:t>MN Batch</a:t>
            </a:r>
          </a:p>
        </p:txBody>
      </p:sp>
      <p:sp>
        <p:nvSpPr>
          <p:cNvPr id="6" name="Slide Number Placeholder 5">
            <a:extLst>
              <a:ext uri="{FF2B5EF4-FFF2-40B4-BE49-F238E27FC236}">
                <a16:creationId xmlns:a16="http://schemas.microsoft.com/office/drawing/2014/main" id="{CB8EE967-B1B8-433C-996A-97DE7D6C075E}"/>
              </a:ext>
            </a:extLst>
          </p:cNvPr>
          <p:cNvSpPr>
            <a:spLocks noGrp="1"/>
          </p:cNvSpPr>
          <p:nvPr>
            <p:ph type="sldNum" sz="quarter" idx="12"/>
          </p:nvPr>
        </p:nvSpPr>
        <p:spPr/>
        <p:txBody>
          <a:bodyPr/>
          <a:lstStyle/>
          <a:p>
            <a:fld id="{6A894F21-BE80-458E-A35D-651278A94287}" type="slidenum">
              <a:rPr lang="en-US" smtClean="0"/>
              <a:t>1</a:t>
            </a:fld>
            <a:endParaRPr lang="en-US"/>
          </a:p>
        </p:txBody>
      </p:sp>
    </p:spTree>
    <p:extLst>
      <p:ext uri="{BB962C8B-B14F-4D97-AF65-F5344CB8AC3E}">
        <p14:creationId xmlns:p14="http://schemas.microsoft.com/office/powerpoint/2010/main" val="279246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3046-CA56-431F-9CDC-2FB0B376CE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A87696-9192-4605-8C66-8E8CBC3BF4F2}"/>
              </a:ext>
            </a:extLst>
          </p:cNvPr>
          <p:cNvSpPr>
            <a:spLocks noGrp="1"/>
          </p:cNvSpPr>
          <p:nvPr>
            <p:ph idx="1"/>
          </p:nvPr>
        </p:nvSpPr>
        <p:spPr/>
        <p:txBody>
          <a:bodyPr>
            <a:normAutofit/>
          </a:bodyPr>
          <a:lstStyle/>
          <a:p>
            <a:r>
              <a:rPr lang="en-US" b="1" dirty="0"/>
              <a:t> </a:t>
            </a:r>
            <a:r>
              <a:rPr lang="en-US" sz="2200" b="1" dirty="0"/>
              <a:t>Generate report of defaulting residents of monthly maintenance dues</a:t>
            </a:r>
          </a:p>
          <a:p>
            <a:pPr marL="457200" lvl="1" indent="0">
              <a:buNone/>
            </a:pPr>
            <a:r>
              <a:rPr lang="en-US" sz="1900" dirty="0"/>
              <a:t>After the cut off date (5</a:t>
            </a:r>
            <a:r>
              <a:rPr lang="en-US" sz="1900" baseline="30000" dirty="0"/>
              <a:t>th</a:t>
            </a:r>
            <a:r>
              <a:rPr lang="en-US" sz="1900" dirty="0"/>
              <a:t> of the month), the manager will be able to use this function to generate the defaulting residents who have not paid their monthly maintenance dues.</a:t>
            </a:r>
          </a:p>
          <a:p>
            <a:r>
              <a:rPr lang="en-US" sz="2200" b="1" dirty="0"/>
              <a:t> Generate monthly report of receipts and expenses</a:t>
            </a:r>
          </a:p>
          <a:p>
            <a:pPr marL="457200" lvl="1" indent="0">
              <a:buNone/>
            </a:pPr>
            <a:r>
              <a:rPr lang="en-US" sz="1900" dirty="0"/>
              <a:t>At any point, the manager would be able to generate the monthly statement for any of the previous months for review.</a:t>
            </a:r>
          </a:p>
          <a:p>
            <a:endParaRPr lang="en-US" dirty="0"/>
          </a:p>
        </p:txBody>
      </p:sp>
      <p:sp>
        <p:nvSpPr>
          <p:cNvPr id="4" name="Slide Number Placeholder 3">
            <a:extLst>
              <a:ext uri="{FF2B5EF4-FFF2-40B4-BE49-F238E27FC236}">
                <a16:creationId xmlns:a16="http://schemas.microsoft.com/office/drawing/2014/main" id="{0A132F60-2492-4A59-813D-D3C0AEA49118}"/>
              </a:ext>
            </a:extLst>
          </p:cNvPr>
          <p:cNvSpPr>
            <a:spLocks noGrp="1"/>
          </p:cNvSpPr>
          <p:nvPr>
            <p:ph type="sldNum" sz="quarter" idx="12"/>
          </p:nvPr>
        </p:nvSpPr>
        <p:spPr/>
        <p:txBody>
          <a:bodyPr/>
          <a:lstStyle/>
          <a:p>
            <a:fld id="{6A894F21-BE80-458E-A35D-651278A94287}" type="slidenum">
              <a:rPr lang="en-US" smtClean="0"/>
              <a:t>10</a:t>
            </a:fld>
            <a:endParaRPr lang="en-US"/>
          </a:p>
        </p:txBody>
      </p:sp>
    </p:spTree>
    <p:extLst>
      <p:ext uri="{BB962C8B-B14F-4D97-AF65-F5344CB8AC3E}">
        <p14:creationId xmlns:p14="http://schemas.microsoft.com/office/powerpoint/2010/main" val="112797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0F0D-598D-4C53-B090-654A8A78D3C8}"/>
              </a:ext>
            </a:extLst>
          </p:cNvPr>
          <p:cNvSpPr>
            <a:spLocks noGrp="1"/>
          </p:cNvSpPr>
          <p:nvPr>
            <p:ph type="title"/>
          </p:nvPr>
        </p:nvSpPr>
        <p:spPr/>
        <p:txBody>
          <a:bodyPr/>
          <a:lstStyle/>
          <a:p>
            <a:pPr algn="l"/>
            <a:r>
              <a:rPr lang="en-US" dirty="0"/>
              <a:t>Tools Used	</a:t>
            </a:r>
          </a:p>
        </p:txBody>
      </p:sp>
      <p:sp>
        <p:nvSpPr>
          <p:cNvPr id="3" name="Content Placeholder 2">
            <a:extLst>
              <a:ext uri="{FF2B5EF4-FFF2-40B4-BE49-F238E27FC236}">
                <a16:creationId xmlns:a16="http://schemas.microsoft.com/office/drawing/2014/main" id="{00BC5FE8-9B2A-4FA5-887C-1825B2E1E7A2}"/>
              </a:ext>
            </a:extLst>
          </p:cNvPr>
          <p:cNvSpPr>
            <a:spLocks noGrp="1"/>
          </p:cNvSpPr>
          <p:nvPr>
            <p:ph idx="1"/>
          </p:nvPr>
        </p:nvSpPr>
        <p:spPr/>
        <p:txBody>
          <a:bodyPr/>
          <a:lstStyle/>
          <a:p>
            <a:r>
              <a:rPr lang="en-US" dirty="0"/>
              <a:t>Star UML</a:t>
            </a:r>
          </a:p>
          <a:p>
            <a:r>
              <a:rPr lang="en-US" dirty="0" err="1"/>
              <a:t>Planhammer</a:t>
            </a:r>
            <a:r>
              <a:rPr lang="en-US" dirty="0"/>
              <a:t> online tool for planning (https://planhammer.io/signin)</a:t>
            </a:r>
          </a:p>
        </p:txBody>
      </p:sp>
      <p:sp>
        <p:nvSpPr>
          <p:cNvPr id="6" name="Slide Number Placeholder 5">
            <a:extLst>
              <a:ext uri="{FF2B5EF4-FFF2-40B4-BE49-F238E27FC236}">
                <a16:creationId xmlns:a16="http://schemas.microsoft.com/office/drawing/2014/main" id="{3270BE46-0273-4C1E-80C9-CEAFA0CA6652}"/>
              </a:ext>
            </a:extLst>
          </p:cNvPr>
          <p:cNvSpPr>
            <a:spLocks noGrp="1"/>
          </p:cNvSpPr>
          <p:nvPr>
            <p:ph type="sldNum" sz="quarter" idx="12"/>
          </p:nvPr>
        </p:nvSpPr>
        <p:spPr/>
        <p:txBody>
          <a:bodyPr/>
          <a:lstStyle/>
          <a:p>
            <a:fld id="{6A894F21-BE80-458E-A35D-651278A94287}" type="slidenum">
              <a:rPr lang="en-US" smtClean="0"/>
              <a:t>2</a:t>
            </a:fld>
            <a:endParaRPr lang="en-US"/>
          </a:p>
        </p:txBody>
      </p:sp>
    </p:spTree>
    <p:extLst>
      <p:ext uri="{BB962C8B-B14F-4D97-AF65-F5344CB8AC3E}">
        <p14:creationId xmlns:p14="http://schemas.microsoft.com/office/powerpoint/2010/main" val="331785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2DA4-0974-446D-A2F0-EB19380B9471}"/>
              </a:ext>
            </a:extLst>
          </p:cNvPr>
          <p:cNvSpPr>
            <a:spLocks noGrp="1"/>
          </p:cNvSpPr>
          <p:nvPr>
            <p:ph type="title"/>
          </p:nvPr>
        </p:nvSpPr>
        <p:spPr/>
        <p:txBody>
          <a:bodyPr/>
          <a:lstStyle/>
          <a:p>
            <a:pPr algn="l"/>
            <a:r>
              <a:rPr lang="en-US" dirty="0"/>
              <a:t>Gannt Chart</a:t>
            </a:r>
          </a:p>
        </p:txBody>
      </p:sp>
      <p:pic>
        <p:nvPicPr>
          <p:cNvPr id="4" name="Content Placeholder 3">
            <a:extLst>
              <a:ext uri="{FF2B5EF4-FFF2-40B4-BE49-F238E27FC236}">
                <a16:creationId xmlns:a16="http://schemas.microsoft.com/office/drawing/2014/main" id="{94EAD4E3-DA13-4A30-9092-152455DE2061}"/>
              </a:ext>
            </a:extLst>
          </p:cNvPr>
          <p:cNvPicPr>
            <a:picLocks noGrp="1" noChangeAspect="1"/>
          </p:cNvPicPr>
          <p:nvPr>
            <p:ph idx="1"/>
          </p:nvPr>
        </p:nvPicPr>
        <p:blipFill>
          <a:blip r:embed="rId2"/>
          <a:stretch>
            <a:fillRect/>
          </a:stretch>
        </p:blipFill>
        <p:spPr>
          <a:xfrm>
            <a:off x="1559909" y="2194560"/>
            <a:ext cx="8629460" cy="3558540"/>
          </a:xfrm>
          <a:prstGeom prst="rect">
            <a:avLst/>
          </a:prstGeom>
        </p:spPr>
      </p:pic>
      <p:sp>
        <p:nvSpPr>
          <p:cNvPr id="6" name="Slide Number Placeholder 5">
            <a:extLst>
              <a:ext uri="{FF2B5EF4-FFF2-40B4-BE49-F238E27FC236}">
                <a16:creationId xmlns:a16="http://schemas.microsoft.com/office/drawing/2014/main" id="{19439E64-211E-426C-815C-E8B8B8DE4958}"/>
              </a:ext>
            </a:extLst>
          </p:cNvPr>
          <p:cNvSpPr>
            <a:spLocks noGrp="1"/>
          </p:cNvSpPr>
          <p:nvPr>
            <p:ph type="sldNum" sz="quarter" idx="12"/>
          </p:nvPr>
        </p:nvSpPr>
        <p:spPr/>
        <p:txBody>
          <a:bodyPr/>
          <a:lstStyle/>
          <a:p>
            <a:fld id="{6A894F21-BE80-458E-A35D-651278A94287}" type="slidenum">
              <a:rPr lang="en-US" smtClean="0"/>
              <a:t>3</a:t>
            </a:fld>
            <a:endParaRPr lang="en-US"/>
          </a:p>
        </p:txBody>
      </p:sp>
    </p:spTree>
    <p:extLst>
      <p:ext uri="{BB962C8B-B14F-4D97-AF65-F5344CB8AC3E}">
        <p14:creationId xmlns:p14="http://schemas.microsoft.com/office/powerpoint/2010/main" val="339200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A887-8331-409B-AB60-17C47C0FFB64}"/>
              </a:ext>
            </a:extLst>
          </p:cNvPr>
          <p:cNvSpPr>
            <a:spLocks noGrp="1"/>
          </p:cNvSpPr>
          <p:nvPr>
            <p:ph type="title"/>
          </p:nvPr>
        </p:nvSpPr>
        <p:spPr/>
        <p:txBody>
          <a:bodyPr/>
          <a:lstStyle/>
          <a:p>
            <a:pPr algn="l"/>
            <a:r>
              <a:rPr lang="en-US" dirty="0"/>
              <a:t>Problem Statement</a:t>
            </a:r>
          </a:p>
        </p:txBody>
      </p:sp>
      <p:sp>
        <p:nvSpPr>
          <p:cNvPr id="3" name="Content Placeholder 2">
            <a:extLst>
              <a:ext uri="{FF2B5EF4-FFF2-40B4-BE49-F238E27FC236}">
                <a16:creationId xmlns:a16="http://schemas.microsoft.com/office/drawing/2014/main" id="{99BDEDC3-29FA-477C-8391-6347679339CF}"/>
              </a:ext>
            </a:extLst>
          </p:cNvPr>
          <p:cNvSpPr>
            <a:spLocks noGrp="1"/>
          </p:cNvSpPr>
          <p:nvPr>
            <p:ph idx="1"/>
          </p:nvPr>
        </p:nvSpPr>
        <p:spPr/>
        <p:txBody>
          <a:bodyPr/>
          <a:lstStyle/>
          <a:p>
            <a:r>
              <a:rPr lang="en-US" dirty="0"/>
              <a:t>Problem: Apartment Management System</a:t>
            </a:r>
          </a:p>
          <a:p>
            <a:endParaRPr lang="en-US" dirty="0"/>
          </a:p>
          <a:p>
            <a:r>
              <a:rPr lang="en-US" dirty="0"/>
              <a:t>Aim: To develop an application for managing the books of small apartment complexes.</a:t>
            </a:r>
          </a:p>
        </p:txBody>
      </p:sp>
      <p:sp>
        <p:nvSpPr>
          <p:cNvPr id="6" name="Slide Number Placeholder 5">
            <a:extLst>
              <a:ext uri="{FF2B5EF4-FFF2-40B4-BE49-F238E27FC236}">
                <a16:creationId xmlns:a16="http://schemas.microsoft.com/office/drawing/2014/main" id="{B98EB65A-5480-4A2C-A297-889DACC6FEC4}"/>
              </a:ext>
            </a:extLst>
          </p:cNvPr>
          <p:cNvSpPr>
            <a:spLocks noGrp="1"/>
          </p:cNvSpPr>
          <p:nvPr>
            <p:ph type="sldNum" sz="quarter" idx="12"/>
          </p:nvPr>
        </p:nvSpPr>
        <p:spPr/>
        <p:txBody>
          <a:bodyPr/>
          <a:lstStyle/>
          <a:p>
            <a:fld id="{6A894F21-BE80-458E-A35D-651278A94287}" type="slidenum">
              <a:rPr lang="en-US" smtClean="0"/>
              <a:t>4</a:t>
            </a:fld>
            <a:endParaRPr lang="en-US"/>
          </a:p>
        </p:txBody>
      </p:sp>
    </p:spTree>
    <p:extLst>
      <p:ext uri="{BB962C8B-B14F-4D97-AF65-F5344CB8AC3E}">
        <p14:creationId xmlns:p14="http://schemas.microsoft.com/office/powerpoint/2010/main" val="100010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EBC8-3420-4F2E-A5BF-E83434A3801E}"/>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38FAE9C4-44DA-4E2B-ADCD-AAD77B9081CE}"/>
              </a:ext>
            </a:extLst>
          </p:cNvPr>
          <p:cNvSpPr>
            <a:spLocks noGrp="1"/>
          </p:cNvSpPr>
          <p:nvPr>
            <p:ph idx="1"/>
          </p:nvPr>
        </p:nvSpPr>
        <p:spPr/>
        <p:txBody>
          <a:bodyPr>
            <a:normAutofit/>
          </a:bodyPr>
          <a:lstStyle/>
          <a:p>
            <a:r>
              <a:rPr lang="en-US" dirty="0"/>
              <a:t>Currently smaller apartment complexes maintain their books in a ledger manually. This is not very efficient and it is tiresome to generate reports. </a:t>
            </a:r>
          </a:p>
          <a:p>
            <a:r>
              <a:rPr lang="en-US" dirty="0"/>
              <a:t>This system helps smaller apartment complexes manage their books efficiently by using an automated system. </a:t>
            </a:r>
          </a:p>
        </p:txBody>
      </p:sp>
      <p:sp>
        <p:nvSpPr>
          <p:cNvPr id="6" name="Slide Number Placeholder 5">
            <a:extLst>
              <a:ext uri="{FF2B5EF4-FFF2-40B4-BE49-F238E27FC236}">
                <a16:creationId xmlns:a16="http://schemas.microsoft.com/office/drawing/2014/main" id="{4098415B-23E4-4CC8-82A3-61D00DF57270}"/>
              </a:ext>
            </a:extLst>
          </p:cNvPr>
          <p:cNvSpPr>
            <a:spLocks noGrp="1"/>
          </p:cNvSpPr>
          <p:nvPr>
            <p:ph type="sldNum" sz="quarter" idx="12"/>
          </p:nvPr>
        </p:nvSpPr>
        <p:spPr/>
        <p:txBody>
          <a:bodyPr/>
          <a:lstStyle/>
          <a:p>
            <a:fld id="{6A894F21-BE80-458E-A35D-651278A94287}" type="slidenum">
              <a:rPr lang="en-US" smtClean="0"/>
              <a:t>5</a:t>
            </a:fld>
            <a:endParaRPr lang="en-US"/>
          </a:p>
        </p:txBody>
      </p:sp>
    </p:spTree>
    <p:extLst>
      <p:ext uri="{BB962C8B-B14F-4D97-AF65-F5344CB8AC3E}">
        <p14:creationId xmlns:p14="http://schemas.microsoft.com/office/powerpoint/2010/main" val="27528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87B6-9295-404C-BCBA-23479DDDA7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2631B04-B0EE-4639-8852-50424EC4BAC0}"/>
              </a:ext>
            </a:extLst>
          </p:cNvPr>
          <p:cNvSpPr>
            <a:spLocks noGrp="1"/>
          </p:cNvSpPr>
          <p:nvPr>
            <p:ph idx="1"/>
          </p:nvPr>
        </p:nvSpPr>
        <p:spPr/>
        <p:txBody>
          <a:bodyPr>
            <a:normAutofit lnSpcReduction="10000"/>
          </a:bodyPr>
          <a:lstStyle/>
          <a:p>
            <a:r>
              <a:rPr lang="en-US" dirty="0"/>
              <a:t>Apartment Management System will help the Apartment Management committee to track the monthly collection of subscription fees, track the expenses and provide an accurate statement of the books. </a:t>
            </a:r>
          </a:p>
          <a:p>
            <a:r>
              <a:rPr lang="en-US" dirty="0"/>
              <a:t>Therefore, the apartment management system can be used to generate the statements and provide an accurate statement of the books easily and without much of delay. </a:t>
            </a:r>
          </a:p>
          <a:p>
            <a:r>
              <a:rPr lang="en-US" dirty="0"/>
              <a:t>The use case descriptions and other documents are described in such a way that the user understand it and finds it easy to use.</a:t>
            </a:r>
          </a:p>
          <a:p>
            <a:endParaRPr lang="en-US" dirty="0"/>
          </a:p>
        </p:txBody>
      </p:sp>
      <p:sp>
        <p:nvSpPr>
          <p:cNvPr id="6" name="Slide Number Placeholder 5">
            <a:extLst>
              <a:ext uri="{FF2B5EF4-FFF2-40B4-BE49-F238E27FC236}">
                <a16:creationId xmlns:a16="http://schemas.microsoft.com/office/drawing/2014/main" id="{ED29DBD9-8BC2-4027-9A39-1E012581A767}"/>
              </a:ext>
            </a:extLst>
          </p:cNvPr>
          <p:cNvSpPr>
            <a:spLocks noGrp="1"/>
          </p:cNvSpPr>
          <p:nvPr>
            <p:ph type="sldNum" sz="quarter" idx="12"/>
          </p:nvPr>
        </p:nvSpPr>
        <p:spPr/>
        <p:txBody>
          <a:bodyPr/>
          <a:lstStyle/>
          <a:p>
            <a:fld id="{6A894F21-BE80-458E-A35D-651278A94287}" type="slidenum">
              <a:rPr lang="en-US" smtClean="0"/>
              <a:t>6</a:t>
            </a:fld>
            <a:endParaRPr lang="en-US"/>
          </a:p>
        </p:txBody>
      </p:sp>
    </p:spTree>
    <p:extLst>
      <p:ext uri="{BB962C8B-B14F-4D97-AF65-F5344CB8AC3E}">
        <p14:creationId xmlns:p14="http://schemas.microsoft.com/office/powerpoint/2010/main" val="27360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803A-3EF8-4385-A993-4D1594AC92E9}"/>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1858FFE5-87C5-4D2F-9AA0-20ED5511996A}"/>
              </a:ext>
            </a:extLst>
          </p:cNvPr>
          <p:cNvSpPr>
            <a:spLocks noGrp="1"/>
          </p:cNvSpPr>
          <p:nvPr>
            <p:ph idx="1"/>
          </p:nvPr>
        </p:nvSpPr>
        <p:spPr/>
        <p:txBody>
          <a:bodyPr/>
          <a:lstStyle/>
          <a:p>
            <a:r>
              <a:rPr lang="en-US" dirty="0"/>
              <a:t>The purpose of this document is to define the requirements of Apartment Management System. This system contains the details about the apartments with in the complex such as area, owner, contact details, monthly subscription. It also tracks the expenses carried out in maintaining the apartment complex. </a:t>
            </a:r>
          </a:p>
        </p:txBody>
      </p:sp>
      <p:sp>
        <p:nvSpPr>
          <p:cNvPr id="6" name="Slide Number Placeholder 5">
            <a:extLst>
              <a:ext uri="{FF2B5EF4-FFF2-40B4-BE49-F238E27FC236}">
                <a16:creationId xmlns:a16="http://schemas.microsoft.com/office/drawing/2014/main" id="{1FCE8BE9-5E96-4DC7-ABBE-8861F6F524E6}"/>
              </a:ext>
            </a:extLst>
          </p:cNvPr>
          <p:cNvSpPr>
            <a:spLocks noGrp="1"/>
          </p:cNvSpPr>
          <p:nvPr>
            <p:ph type="sldNum" sz="quarter" idx="12"/>
          </p:nvPr>
        </p:nvSpPr>
        <p:spPr/>
        <p:txBody>
          <a:bodyPr/>
          <a:lstStyle/>
          <a:p>
            <a:fld id="{6A894F21-BE80-458E-A35D-651278A94287}" type="slidenum">
              <a:rPr lang="en-US" smtClean="0"/>
              <a:t>7</a:t>
            </a:fld>
            <a:endParaRPr lang="en-US"/>
          </a:p>
        </p:txBody>
      </p:sp>
    </p:spTree>
    <p:extLst>
      <p:ext uri="{BB962C8B-B14F-4D97-AF65-F5344CB8AC3E}">
        <p14:creationId xmlns:p14="http://schemas.microsoft.com/office/powerpoint/2010/main" val="123231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4C71-FA24-433C-A8A0-E1323B859930}"/>
              </a:ext>
            </a:extLst>
          </p:cNvPr>
          <p:cNvSpPr>
            <a:spLocks noGrp="1"/>
          </p:cNvSpPr>
          <p:nvPr>
            <p:ph type="title"/>
          </p:nvPr>
        </p:nvSpPr>
        <p:spPr/>
        <p:txBody>
          <a:bodyPr/>
          <a:lstStyle/>
          <a:p>
            <a:pPr algn="l"/>
            <a:r>
              <a:rPr lang="en-US" dirty="0"/>
              <a:t>Scope</a:t>
            </a:r>
          </a:p>
        </p:txBody>
      </p:sp>
      <p:sp>
        <p:nvSpPr>
          <p:cNvPr id="3" name="Content Placeholder 2">
            <a:extLst>
              <a:ext uri="{FF2B5EF4-FFF2-40B4-BE49-F238E27FC236}">
                <a16:creationId xmlns:a16="http://schemas.microsoft.com/office/drawing/2014/main" id="{C0C2D383-962D-4CC2-8D39-287B0FEA3737}"/>
              </a:ext>
            </a:extLst>
          </p:cNvPr>
          <p:cNvSpPr>
            <a:spLocks noGrp="1"/>
          </p:cNvSpPr>
          <p:nvPr>
            <p:ph idx="1"/>
          </p:nvPr>
        </p:nvSpPr>
        <p:spPr/>
        <p:txBody>
          <a:bodyPr/>
          <a:lstStyle/>
          <a:p>
            <a:r>
              <a:rPr lang="en-US" dirty="0"/>
              <a:t>In the apartment management system, the clerk should enter their details of the subscriptions received for the month and any expenses incurred in maintaining the apartment complex. The manager will be able to generate MIS reports such as subscription overdue, monthly ledger, etc.</a:t>
            </a:r>
          </a:p>
        </p:txBody>
      </p:sp>
      <p:sp>
        <p:nvSpPr>
          <p:cNvPr id="6" name="Slide Number Placeholder 5">
            <a:extLst>
              <a:ext uri="{FF2B5EF4-FFF2-40B4-BE49-F238E27FC236}">
                <a16:creationId xmlns:a16="http://schemas.microsoft.com/office/drawing/2014/main" id="{2182DA1E-A477-46B1-8741-454A2D929091}"/>
              </a:ext>
            </a:extLst>
          </p:cNvPr>
          <p:cNvSpPr>
            <a:spLocks noGrp="1"/>
          </p:cNvSpPr>
          <p:nvPr>
            <p:ph type="sldNum" sz="quarter" idx="12"/>
          </p:nvPr>
        </p:nvSpPr>
        <p:spPr/>
        <p:txBody>
          <a:bodyPr/>
          <a:lstStyle/>
          <a:p>
            <a:fld id="{6A894F21-BE80-458E-A35D-651278A94287}" type="slidenum">
              <a:rPr lang="en-US" smtClean="0"/>
              <a:t>8</a:t>
            </a:fld>
            <a:endParaRPr lang="en-US"/>
          </a:p>
        </p:txBody>
      </p:sp>
    </p:spTree>
    <p:extLst>
      <p:ext uri="{BB962C8B-B14F-4D97-AF65-F5344CB8AC3E}">
        <p14:creationId xmlns:p14="http://schemas.microsoft.com/office/powerpoint/2010/main" val="405354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7329-684E-4AEC-B8E3-A5F6AF61E9D3}"/>
              </a:ext>
            </a:extLst>
          </p:cNvPr>
          <p:cNvSpPr>
            <a:spLocks noGrp="1"/>
          </p:cNvSpPr>
          <p:nvPr>
            <p:ph type="title"/>
          </p:nvPr>
        </p:nvSpPr>
        <p:spPr/>
        <p:txBody>
          <a:bodyPr/>
          <a:lstStyle/>
          <a:p>
            <a:pPr algn="l"/>
            <a:r>
              <a:rPr lang="en-US" dirty="0"/>
              <a:t>Detailed Problem Statement</a:t>
            </a:r>
          </a:p>
        </p:txBody>
      </p:sp>
      <p:sp>
        <p:nvSpPr>
          <p:cNvPr id="3" name="Content Placeholder 2">
            <a:extLst>
              <a:ext uri="{FF2B5EF4-FFF2-40B4-BE49-F238E27FC236}">
                <a16:creationId xmlns:a16="http://schemas.microsoft.com/office/drawing/2014/main" id="{1B729BAF-1928-4C47-947B-95D58E9E6F94}"/>
              </a:ext>
            </a:extLst>
          </p:cNvPr>
          <p:cNvSpPr>
            <a:spLocks noGrp="1"/>
          </p:cNvSpPr>
          <p:nvPr>
            <p:ph idx="1"/>
          </p:nvPr>
        </p:nvSpPr>
        <p:spPr>
          <a:xfrm>
            <a:off x="1484310" y="2666999"/>
            <a:ext cx="10018713" cy="3634947"/>
          </a:xfrm>
        </p:spPr>
        <p:txBody>
          <a:bodyPr>
            <a:normAutofit fontScale="92500" lnSpcReduction="10000"/>
          </a:bodyPr>
          <a:lstStyle/>
          <a:p>
            <a:r>
              <a:rPr lang="en-US" b="1" dirty="0"/>
              <a:t> Setup apartment details</a:t>
            </a:r>
          </a:p>
          <a:p>
            <a:pPr marL="457200" lvl="1" indent="0">
              <a:buNone/>
            </a:pPr>
            <a:r>
              <a:rPr lang="en-US" dirty="0"/>
              <a:t>This function will do the initial setup of the application at the apartment complex. This will include setting up users, setting up the number of apartments and their details such as apartment number, area, monthly maintenance dues, contact details.</a:t>
            </a:r>
            <a:endParaRPr lang="en-US" b="1" dirty="0"/>
          </a:p>
          <a:p>
            <a:r>
              <a:rPr lang="en-US" b="1" dirty="0"/>
              <a:t>Enter receipt of monthly maintenance dues</a:t>
            </a:r>
          </a:p>
          <a:p>
            <a:pPr marL="457200" lvl="1" indent="0">
              <a:buNone/>
            </a:pPr>
            <a:r>
              <a:rPr lang="en-US" dirty="0"/>
              <a:t>As residents pay the monthly maintenance dues, clerk will enter those details in the system.</a:t>
            </a:r>
            <a:endParaRPr lang="en-US" b="1" dirty="0"/>
          </a:p>
          <a:p>
            <a:r>
              <a:rPr lang="en-US" b="1" dirty="0"/>
              <a:t> Enter details of expenses incurred in running the apartment complex</a:t>
            </a:r>
          </a:p>
          <a:p>
            <a:pPr marL="457200" lvl="1" indent="0">
              <a:buNone/>
            </a:pPr>
            <a:r>
              <a:rPr lang="en-US" dirty="0"/>
              <a:t>This function will allow the clerk to enter the details of the expenses incurred for running the apartment complex such  as staff salary, electricity dues, diesel for genset and other routine maintenance and repairs.</a:t>
            </a:r>
          </a:p>
        </p:txBody>
      </p:sp>
      <p:sp>
        <p:nvSpPr>
          <p:cNvPr id="6" name="Slide Number Placeholder 5">
            <a:extLst>
              <a:ext uri="{FF2B5EF4-FFF2-40B4-BE49-F238E27FC236}">
                <a16:creationId xmlns:a16="http://schemas.microsoft.com/office/drawing/2014/main" id="{586C1C52-CAFB-452A-8902-B96F7AD43A98}"/>
              </a:ext>
            </a:extLst>
          </p:cNvPr>
          <p:cNvSpPr>
            <a:spLocks noGrp="1"/>
          </p:cNvSpPr>
          <p:nvPr>
            <p:ph type="sldNum" sz="quarter" idx="12"/>
          </p:nvPr>
        </p:nvSpPr>
        <p:spPr/>
        <p:txBody>
          <a:bodyPr/>
          <a:lstStyle/>
          <a:p>
            <a:fld id="{6A894F21-BE80-458E-A35D-651278A94287}" type="slidenum">
              <a:rPr lang="en-US" smtClean="0"/>
              <a:t>9</a:t>
            </a:fld>
            <a:endParaRPr lang="en-US"/>
          </a:p>
        </p:txBody>
      </p:sp>
    </p:spTree>
    <p:extLst>
      <p:ext uri="{BB962C8B-B14F-4D97-AF65-F5344CB8AC3E}">
        <p14:creationId xmlns:p14="http://schemas.microsoft.com/office/powerpoint/2010/main" val="3900900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6">
      <a:dk1>
        <a:srgbClr val="0B4183"/>
      </a:dk1>
      <a:lt1>
        <a:sysClr val="window" lastClr="FFFFFF"/>
      </a:lt1>
      <a:dk2>
        <a:srgbClr val="0F56AB"/>
      </a:dk2>
      <a:lt2>
        <a:srgbClr val="FFFFFF"/>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278</TotalTime>
  <Words>490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Object Oriented Analysis &amp; Design</vt:lpstr>
      <vt:lpstr>Tools Used </vt:lpstr>
      <vt:lpstr>Gannt Chart</vt:lpstr>
      <vt:lpstr>Problem Statement</vt:lpstr>
      <vt:lpstr>Introduction</vt:lpstr>
      <vt:lpstr>PowerPoint Presentation</vt:lpstr>
      <vt:lpstr>Objective</vt:lpstr>
      <vt:lpstr>Scope</vt:lpstr>
      <vt:lpstr>Detailed 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Somasundaram</dc:creator>
  <cp:lastModifiedBy>Ganesh Somasundaram</cp:lastModifiedBy>
  <cp:revision>16</cp:revision>
  <dcterms:created xsi:type="dcterms:W3CDTF">2020-08-25T09:10:55Z</dcterms:created>
  <dcterms:modified xsi:type="dcterms:W3CDTF">2020-09-07T11:14:55Z</dcterms:modified>
</cp:coreProperties>
</file>