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7" r:id="rId6"/>
    <p:sldId id="262" r:id="rId7"/>
    <p:sldId id="259" r:id="rId8"/>
    <p:sldId id="265" r:id="rId9"/>
    <p:sldId id="263" r:id="rId10"/>
    <p:sldId id="278" r:id="rId11"/>
    <p:sldId id="271" r:id="rId12"/>
    <p:sldId id="273" r:id="rId13"/>
    <p:sldId id="274" r:id="rId14"/>
    <p:sldId id="275" r:id="rId15"/>
    <p:sldId id="260" r:id="rId16"/>
  </p:sldIdLst>
  <p:sldSz cx="18288000" cy="10287000"/>
  <p:notesSz cx="6858000" cy="9144000"/>
  <p:embeddedFontLst>
    <p:embeddedFont>
      <p:font typeface="Aptos Display" panose="020B0004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나눔고딕 ExtraBold" panose="020D0904000000000000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C5A49-05AA-4C6D-874C-B0AF480D87C9}" v="2576" dt="2023-11-28T06:52:50.077"/>
    <p1510:client id="{DB92885E-CD56-45F1-8B48-799C9B359C8A}" v="430" dt="2023-11-28T02:07:07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29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A18A8-D504-424D-A142-6BC08436D4F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7324-7AE8-42A2-82F5-014924D31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67324-7AE8-42A2-82F5-014924D313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67324-7AE8-42A2-82F5-014924D313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67324-7AE8-42A2-82F5-014924D313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5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9.png"/><Relationship Id="rId5" Type="http://schemas.openxmlformats.org/officeDocument/2006/relationships/image" Target="../media/image3.png"/><Relationship Id="rId10" Type="http://schemas.openxmlformats.org/officeDocument/2006/relationships/image" Target="../media/image58.png"/><Relationship Id="rId4" Type="http://schemas.openxmlformats.org/officeDocument/2006/relationships/image" Target="../media/image2.sv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hyperlink" Target="https://www.babamba.lin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svg"/><Relationship Id="rId3" Type="http://schemas.openxmlformats.org/officeDocument/2006/relationships/image" Target="../media/image2.svg"/><Relationship Id="rId21" Type="http://schemas.openxmlformats.org/officeDocument/2006/relationships/image" Target="../media/image28.svg"/><Relationship Id="rId34" Type="http://schemas.openxmlformats.org/officeDocument/2006/relationships/image" Target="../media/image41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38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35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svg"/><Relationship Id="rId10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2.png"/><Relationship Id="rId5" Type="http://schemas.openxmlformats.org/officeDocument/2006/relationships/image" Target="../media/image3.png"/><Relationship Id="rId10" Type="http://schemas.openxmlformats.org/officeDocument/2006/relationships/image" Target="../media/image51.png"/><Relationship Id="rId4" Type="http://schemas.openxmlformats.org/officeDocument/2006/relationships/image" Target="../media/image2.sv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38800" y="3308985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463715" y="2784599"/>
            <a:ext cx="4046369" cy="1730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</a:t>
            </a:r>
            <a:r>
              <a:rPr lang="ko-KR" altLang="en-US" sz="104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중대 </a:t>
            </a:r>
            <a:endParaRPr lang="en-US" sz="104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4F448F6-3014-FB8F-D26E-716683F95E85}"/>
              </a:ext>
            </a:extLst>
          </p:cNvPr>
          <p:cNvSpPr txBox="1"/>
          <p:nvPr/>
        </p:nvSpPr>
        <p:spPr>
          <a:xfrm>
            <a:off x="1668631" y="5143500"/>
            <a:ext cx="14950738" cy="153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endParaRPr lang="en-US" sz="44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146D5-3725-91DE-3954-4B6FDF59F02E}"/>
              </a:ext>
            </a:extLst>
          </p:cNvPr>
          <p:cNvSpPr txBox="1"/>
          <p:nvPr/>
        </p:nvSpPr>
        <p:spPr>
          <a:xfrm>
            <a:off x="8494929" y="5168291"/>
            <a:ext cx="183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중대장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7A428-5215-F149-B7DC-99059B31EBC2}"/>
              </a:ext>
            </a:extLst>
          </p:cNvPr>
          <p:cNvSpPr txBox="1"/>
          <p:nvPr/>
        </p:nvSpPr>
        <p:spPr>
          <a:xfrm>
            <a:off x="8686800" y="589346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한찬희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7C443-7B92-2026-9497-CE75BE9D9A60}"/>
              </a:ext>
            </a:extLst>
          </p:cNvPr>
          <p:cNvSpPr txBox="1"/>
          <p:nvPr/>
        </p:nvSpPr>
        <p:spPr>
          <a:xfrm>
            <a:off x="15895469" y="8686855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9146C-722C-8312-CF0D-32E947C24A45}"/>
              </a:ext>
            </a:extLst>
          </p:cNvPr>
          <p:cNvSpPr txBox="1"/>
          <p:nvPr/>
        </p:nvSpPr>
        <p:spPr>
          <a:xfrm>
            <a:off x="15134305" y="9591735"/>
            <a:ext cx="294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임영환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문원선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FF9E9-E36C-0CC4-6DAD-BCD677D5BC40}"/>
              </a:ext>
            </a:extLst>
          </p:cNvPr>
          <p:cNvSpPr txBox="1"/>
          <p:nvPr/>
        </p:nvSpPr>
        <p:spPr>
          <a:xfrm>
            <a:off x="8229600" y="6934591"/>
            <a:ext cx="223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부중대장</a:t>
            </a:r>
            <a:endParaRPr lang="ko-KR" alt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561FA-DA23-5FD0-CC76-318D5CBC6424}"/>
              </a:ext>
            </a:extLst>
          </p:cNvPr>
          <p:cNvSpPr txBox="1"/>
          <p:nvPr/>
        </p:nvSpPr>
        <p:spPr>
          <a:xfrm>
            <a:off x="8613342" y="773034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진동녁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810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5593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B34F58-AE39-1B0F-F4EA-0D0BF2F8383D}"/>
              </a:ext>
            </a:extLst>
          </p:cNvPr>
          <p:cNvGrpSpPr/>
          <p:nvPr/>
        </p:nvGrpSpPr>
        <p:grpSpPr>
          <a:xfrm>
            <a:off x="4543721" y="687305"/>
            <a:ext cx="9200557" cy="1730229"/>
            <a:chOff x="4543721" y="687305"/>
            <a:chExt cx="9200557" cy="1730229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B556448D-339A-BB61-DAEB-9891E884E267}"/>
                </a:ext>
              </a:extLst>
            </p:cNvPr>
            <p:cNvGrpSpPr/>
            <p:nvPr/>
          </p:nvGrpSpPr>
          <p:grpSpPr>
            <a:xfrm>
              <a:off x="5035103" y="687305"/>
              <a:ext cx="8009976" cy="1730229"/>
              <a:chOff x="0" y="0"/>
              <a:chExt cx="2109623" cy="455698"/>
            </a:xfrm>
          </p:grpSpPr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443946F5-83F2-5C1E-00CF-5D681FF3706E}"/>
                  </a:ext>
                </a:extLst>
              </p:cNvPr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3C576E93-B247-41CF-0F01-9337ADD1EAF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35F4E764-22A3-B0A4-1B08-5E6D17CDA843}"/>
                </a:ext>
              </a:extLst>
            </p:cNvPr>
            <p:cNvSpPr txBox="1"/>
            <p:nvPr/>
          </p:nvSpPr>
          <p:spPr>
            <a:xfrm>
              <a:off x="4543721" y="904875"/>
              <a:ext cx="9200557" cy="1125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CI / CD 파이프</a:t>
              </a:r>
              <a:r>
                <a:rPr 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라인</a:t>
              </a:r>
              <a:r>
                <a:rPr lang="en-US" sz="6600" dirty="0">
                  <a:solidFill>
                    <a:srgbClr val="000000"/>
                  </a:solidFill>
                  <a:latin typeface="+mj-ea"/>
                  <a:ea typeface="+mj-ea"/>
                </a:rPr>
                <a:t> </a:t>
              </a:r>
              <a:endParaRPr lang="en-US" sz="6607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F364C79-4DD2-3A8F-D9AA-D7FDF19F6412}"/>
              </a:ext>
            </a:extLst>
          </p:cNvPr>
          <p:cNvGrpSpPr/>
          <p:nvPr/>
        </p:nvGrpSpPr>
        <p:grpSpPr>
          <a:xfrm>
            <a:off x="1876425" y="2562195"/>
            <a:ext cx="14535150" cy="3714750"/>
            <a:chOff x="457200" y="2576598"/>
            <a:chExt cx="14535150" cy="37147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8F3B63C-88F8-4200-36A3-A8333B02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00" y="2576598"/>
              <a:ext cx="14535150" cy="371475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5D4DA3-9C1F-FF65-152F-4211481694A3}"/>
                </a:ext>
              </a:extLst>
            </p:cNvPr>
            <p:cNvSpPr/>
            <p:nvPr/>
          </p:nvSpPr>
          <p:spPr>
            <a:xfrm>
              <a:off x="457200" y="4607254"/>
              <a:ext cx="7162800" cy="612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70A587-74E9-9362-4763-3437A1F3B127}"/>
                </a:ext>
              </a:extLst>
            </p:cNvPr>
            <p:cNvSpPr/>
            <p:nvPr/>
          </p:nvSpPr>
          <p:spPr>
            <a:xfrm>
              <a:off x="7738630" y="2915367"/>
              <a:ext cx="3889789" cy="612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301B09-7150-2561-3BBF-ED3366740AFE}"/>
                </a:ext>
              </a:extLst>
            </p:cNvPr>
            <p:cNvSpPr/>
            <p:nvPr/>
          </p:nvSpPr>
          <p:spPr>
            <a:xfrm>
              <a:off x="12725400" y="5905500"/>
              <a:ext cx="1380322" cy="3015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C0612B-9751-F5B7-ACFC-8DA53834432E}"/>
              </a:ext>
            </a:extLst>
          </p:cNvPr>
          <p:cNvGrpSpPr/>
          <p:nvPr/>
        </p:nvGrpSpPr>
        <p:grpSpPr>
          <a:xfrm>
            <a:off x="1876425" y="6802176"/>
            <a:ext cx="4715678" cy="3261918"/>
            <a:chOff x="457200" y="6816579"/>
            <a:chExt cx="4715678" cy="326191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CDC3B8-B468-60D6-AB33-F386EEB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00" y="6816579"/>
              <a:ext cx="4715678" cy="3261918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704E4C-36BD-FE53-419B-8785BF050486}"/>
                </a:ext>
              </a:extLst>
            </p:cNvPr>
            <p:cNvSpPr/>
            <p:nvPr/>
          </p:nvSpPr>
          <p:spPr>
            <a:xfrm>
              <a:off x="477982" y="7507880"/>
              <a:ext cx="4468058" cy="524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0739BF-A0EB-721E-E30E-66D5E186F0E5}"/>
              </a:ext>
            </a:extLst>
          </p:cNvPr>
          <p:cNvGrpSpPr/>
          <p:nvPr/>
        </p:nvGrpSpPr>
        <p:grpSpPr>
          <a:xfrm>
            <a:off x="7781925" y="6720819"/>
            <a:ext cx="8629650" cy="3362325"/>
            <a:chOff x="6362700" y="6735222"/>
            <a:chExt cx="8629650" cy="336232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91E8433-0CC2-CE74-B6C4-66BB01484A1E}"/>
                </a:ext>
              </a:extLst>
            </p:cNvPr>
            <p:cNvGrpSpPr/>
            <p:nvPr/>
          </p:nvGrpSpPr>
          <p:grpSpPr>
            <a:xfrm>
              <a:off x="6362700" y="6735222"/>
              <a:ext cx="8629650" cy="3362325"/>
              <a:chOff x="6362700" y="6735222"/>
              <a:chExt cx="8629650" cy="336232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427123F-0A4A-26F1-C52B-D0713F46B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2700" y="6735222"/>
                <a:ext cx="8629650" cy="336232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46719C6-1EC0-E4C6-D77D-AE075FB70F75}"/>
                  </a:ext>
                </a:extLst>
              </p:cNvPr>
              <p:cNvSpPr/>
              <p:nvPr/>
            </p:nvSpPr>
            <p:spPr>
              <a:xfrm>
                <a:off x="9259105" y="8867945"/>
                <a:ext cx="3237695" cy="2379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7627D6-12D6-5A8F-B20F-A6CB95878CC4}"/>
                </a:ext>
              </a:extLst>
            </p:cNvPr>
            <p:cNvSpPr/>
            <p:nvPr/>
          </p:nvSpPr>
          <p:spPr>
            <a:xfrm>
              <a:off x="7543801" y="6767297"/>
              <a:ext cx="609600" cy="357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0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1600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243E00-96ED-D403-7C3D-8A342F46D5B4}"/>
              </a:ext>
            </a:extLst>
          </p:cNvPr>
          <p:cNvGrpSpPr/>
          <p:nvPr/>
        </p:nvGrpSpPr>
        <p:grpSpPr>
          <a:xfrm>
            <a:off x="4543721" y="687305"/>
            <a:ext cx="9200557" cy="1730229"/>
            <a:chOff x="4543721" y="687305"/>
            <a:chExt cx="9200557" cy="1730229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3FEFF750-F448-B5DE-8DB7-B318B985DF88}"/>
                </a:ext>
              </a:extLst>
            </p:cNvPr>
            <p:cNvGrpSpPr/>
            <p:nvPr/>
          </p:nvGrpSpPr>
          <p:grpSpPr>
            <a:xfrm>
              <a:off x="5035103" y="687305"/>
              <a:ext cx="8009976" cy="1730229"/>
              <a:chOff x="0" y="0"/>
              <a:chExt cx="2109623" cy="455698"/>
            </a:xfrm>
          </p:grpSpPr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B6461340-E5AA-4B15-285F-4AC6780E12DC}"/>
                  </a:ext>
                </a:extLst>
              </p:cNvPr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C200CFFC-632C-446C-91B1-D6783BC922A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0087A92C-89DE-8503-6661-E5DA25E80E39}"/>
                </a:ext>
              </a:extLst>
            </p:cNvPr>
            <p:cNvSpPr txBox="1"/>
            <p:nvPr/>
          </p:nvSpPr>
          <p:spPr>
            <a:xfrm>
              <a:off x="4543721" y="904875"/>
              <a:ext cx="9200557" cy="1125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CI / CD 파이프</a:t>
              </a:r>
              <a:r>
                <a:rPr 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라인</a:t>
              </a:r>
              <a:r>
                <a:rPr lang="en-US" sz="6600" dirty="0">
                  <a:solidFill>
                    <a:srgbClr val="000000"/>
                  </a:solidFill>
                  <a:latin typeface="+mj-ea"/>
                  <a:ea typeface="+mj-ea"/>
                </a:rPr>
                <a:t> </a:t>
              </a:r>
              <a:endParaRPr lang="en-US" sz="6607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73501F-CB43-27A3-83BB-C17AA8AA7B30}"/>
              </a:ext>
            </a:extLst>
          </p:cNvPr>
          <p:cNvGrpSpPr/>
          <p:nvPr/>
        </p:nvGrpSpPr>
        <p:grpSpPr>
          <a:xfrm>
            <a:off x="6964807" y="2779765"/>
            <a:ext cx="6143625" cy="4962525"/>
            <a:chOff x="380519" y="2866832"/>
            <a:chExt cx="6143625" cy="496252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588C57C-0042-6882-9F35-6CCB00242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519" y="2866832"/>
              <a:ext cx="6143625" cy="496252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6E438B-0E8F-9C96-4B88-262B27D1E7C6}"/>
                </a:ext>
              </a:extLst>
            </p:cNvPr>
            <p:cNvSpPr/>
            <p:nvPr/>
          </p:nvSpPr>
          <p:spPr>
            <a:xfrm>
              <a:off x="380519" y="2866832"/>
              <a:ext cx="1981681" cy="15218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07B02F-BAD3-FF90-9579-FF6E01FE5534}"/>
                </a:ext>
              </a:extLst>
            </p:cNvPr>
            <p:cNvSpPr/>
            <p:nvPr/>
          </p:nvSpPr>
          <p:spPr>
            <a:xfrm>
              <a:off x="380519" y="5753101"/>
              <a:ext cx="6143625" cy="129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FA72346-3BF6-2EAD-5C84-1D7163FBF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32" y="2749653"/>
            <a:ext cx="6477000" cy="325755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324782-3117-ACFC-1036-4C6D761127CA}"/>
              </a:ext>
            </a:extLst>
          </p:cNvPr>
          <p:cNvGrpSpPr/>
          <p:nvPr/>
        </p:nvGrpSpPr>
        <p:grpSpPr>
          <a:xfrm>
            <a:off x="13695183" y="1236301"/>
            <a:ext cx="3838575" cy="9001364"/>
            <a:chOff x="13695183" y="1236301"/>
            <a:chExt cx="3838575" cy="90013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EA4F78C-D494-04E8-46F5-6F064BD10E93}"/>
                </a:ext>
              </a:extLst>
            </p:cNvPr>
            <p:cNvGrpSpPr/>
            <p:nvPr/>
          </p:nvGrpSpPr>
          <p:grpSpPr>
            <a:xfrm>
              <a:off x="13695183" y="1236301"/>
              <a:ext cx="3838575" cy="9001364"/>
              <a:chOff x="13695183" y="1238704"/>
              <a:chExt cx="3838575" cy="9001364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87A6289C-B75B-2D63-B2B3-6586AEE4A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95183" y="1238704"/>
                <a:ext cx="3838575" cy="630555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1726ADB-3559-C872-4726-211F0413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5574" r="2171"/>
              <a:stretch/>
            </p:blipFill>
            <p:spPr>
              <a:xfrm>
                <a:off x="13695183" y="7544254"/>
                <a:ext cx="3823460" cy="269581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B77795-C388-FD55-F355-74252E92AD41}"/>
                </a:ext>
              </a:extLst>
            </p:cNvPr>
            <p:cNvSpPr/>
            <p:nvPr/>
          </p:nvSpPr>
          <p:spPr>
            <a:xfrm>
              <a:off x="13806623" y="3448505"/>
              <a:ext cx="3615697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EBE31A-FB4C-EE3F-163A-ED7B76C31081}"/>
                </a:ext>
              </a:extLst>
            </p:cNvPr>
            <p:cNvSpPr/>
            <p:nvPr/>
          </p:nvSpPr>
          <p:spPr>
            <a:xfrm>
              <a:off x="13993322" y="2597253"/>
              <a:ext cx="9906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7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17480" y="44532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F01A85-7188-16B3-EC84-CD53AB21D750}"/>
              </a:ext>
            </a:extLst>
          </p:cNvPr>
          <p:cNvGrpSpPr/>
          <p:nvPr/>
        </p:nvGrpSpPr>
        <p:grpSpPr>
          <a:xfrm>
            <a:off x="4395279" y="613084"/>
            <a:ext cx="9200557" cy="1730229"/>
            <a:chOff x="4395279" y="613084"/>
            <a:chExt cx="9200557" cy="1730229"/>
          </a:xfrm>
        </p:grpSpPr>
        <p:grpSp>
          <p:nvGrpSpPr>
            <p:cNvPr id="8" name="Group 8"/>
            <p:cNvGrpSpPr/>
            <p:nvPr/>
          </p:nvGrpSpPr>
          <p:grpSpPr>
            <a:xfrm>
              <a:off x="4990570" y="613084"/>
              <a:ext cx="8009976" cy="1730229"/>
              <a:chOff x="0" y="0"/>
              <a:chExt cx="2109623" cy="4556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4395279" y="1008784"/>
              <a:ext cx="9200557" cy="1015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rgbClr val="000000"/>
                  </a:solidFill>
                  <a:latin typeface="+mj-ea"/>
                  <a:ea typeface="+mj-ea"/>
                  <a:cs typeface="+mn-lt"/>
                </a:rPr>
                <a:t>AWS S3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64A7E-2E5A-E891-7D12-7EBD49418E5F}"/>
              </a:ext>
            </a:extLst>
          </p:cNvPr>
          <p:cNvSpPr txBox="1"/>
          <p:nvPr/>
        </p:nvSpPr>
        <p:spPr>
          <a:xfrm>
            <a:off x="8786290" y="4305300"/>
            <a:ext cx="8428512" cy="2987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14171A"/>
                </a:solidFill>
                <a:latin typeface="+mj-ea"/>
                <a:ea typeface="+mj-ea"/>
              </a:rPr>
              <a:t>Simple Storage Service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약자로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파일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서버의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역할을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하는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서비스다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일반적인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파일서버는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트래픽이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증가함에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따라서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장비를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증설하는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작업을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해야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하는데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S3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이와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같은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것을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대행한다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트래픽에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따른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4171A"/>
                </a:solidFill>
                <a:latin typeface="+mj-ea"/>
                <a:ea typeface="+mj-ea"/>
              </a:rPr>
              <a:t>시스템적인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문제는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걱정할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필요가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없어진다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파일에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대한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접근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권한을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지정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있어서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서비스를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호스팅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용도로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사용하는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것을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방지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  <a:cs typeface="Calibri"/>
            </a:endParaRPr>
          </a:p>
        </p:txBody>
      </p:sp>
      <p:pic>
        <p:nvPicPr>
          <p:cNvPr id="6" name="그림 5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57364D06-9D6D-6D70-D32B-1A89C25AF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1747" y="3714874"/>
            <a:ext cx="6489741" cy="4876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15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810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52485-3C36-2A79-DB36-5B1F6680F7C2}"/>
              </a:ext>
            </a:extLst>
          </p:cNvPr>
          <p:cNvSpPr txBox="1"/>
          <p:nvPr/>
        </p:nvSpPr>
        <p:spPr>
          <a:xfrm>
            <a:off x="3838698" y="3074225"/>
            <a:ext cx="11842667" cy="53967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srgbClr val="14171A"/>
                </a:solidFill>
                <a:latin typeface="+mj-ea"/>
                <a:ea typeface="+mj-ea"/>
              </a:rPr>
              <a:t>S3의 장점</a:t>
            </a:r>
            <a:endParaRPr lang="ko-KR" dirty="0">
              <a:latin typeface="+mj-ea"/>
              <a:ea typeface="+mj-ea"/>
              <a:cs typeface="Calibri"/>
            </a:endParaRPr>
          </a:p>
          <a:p>
            <a:pPr>
              <a:lnSpc>
                <a:spcPct val="150000"/>
              </a:lnSpc>
              <a:buChar char="•"/>
            </a:pPr>
            <a:endParaRPr lang="ko-KR" altLang="en-US" sz="2200" dirty="0">
              <a:solidFill>
                <a:srgbClr val="14171A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많은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사용자가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접속을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해도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이를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감당하기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위해서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4171A"/>
                </a:solidFill>
                <a:latin typeface="+mj-ea"/>
                <a:ea typeface="+mj-ea"/>
              </a:rPr>
              <a:t>시스템적인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작업을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하지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않아도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된다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  <a:cs typeface="Calibri"/>
            </a:endParaRP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저장할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있는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파일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제한이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없다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최소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1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바이트에서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최대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5TB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데이터를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저장하고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서비스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파일에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인증을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붙여서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무단으로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4171A"/>
                </a:solidFill>
                <a:latin typeface="+mj-ea"/>
                <a:ea typeface="+mj-ea"/>
              </a:rPr>
              <a:t>엑세스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하지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못하도록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HTTP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와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BitTorrent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프로토콜을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지원한다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REST, SOAP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인터페이스를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제공한다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데이터를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여러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시설에서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중복으로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저장해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데이터의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손실이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발생할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경우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자동으로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복원한다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버전관리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기능을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통해서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사용자에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의한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실수도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복원이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가능하다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har char="•"/>
            </a:pP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정보의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중요도에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따라서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보호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수준을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차등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이에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따라서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비용을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절감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할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수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14171A"/>
                </a:solidFill>
                <a:latin typeface="+mj-ea"/>
                <a:ea typeface="+mj-ea"/>
              </a:rPr>
              <a:t>있다</a:t>
            </a:r>
            <a:r>
              <a:rPr lang="en-US" altLang="ko-KR" sz="2000" dirty="0">
                <a:solidFill>
                  <a:srgbClr val="14171A"/>
                </a:solidFill>
                <a:latin typeface="+mj-ea"/>
                <a:ea typeface="+mj-ea"/>
              </a:rPr>
              <a:t>. (RSS)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49C8BD-BB27-519D-E7A9-953851285FB0}"/>
              </a:ext>
            </a:extLst>
          </p:cNvPr>
          <p:cNvGrpSpPr/>
          <p:nvPr/>
        </p:nvGrpSpPr>
        <p:grpSpPr>
          <a:xfrm>
            <a:off x="4395279" y="613084"/>
            <a:ext cx="9200557" cy="1730229"/>
            <a:chOff x="4395279" y="613084"/>
            <a:chExt cx="9200557" cy="1730229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6CEB4799-EB43-C5CC-CF3C-3A4159C73EEF}"/>
                </a:ext>
              </a:extLst>
            </p:cNvPr>
            <p:cNvGrpSpPr/>
            <p:nvPr/>
          </p:nvGrpSpPr>
          <p:grpSpPr>
            <a:xfrm>
              <a:off x="4990570" y="613084"/>
              <a:ext cx="8009976" cy="1730229"/>
              <a:chOff x="0" y="0"/>
              <a:chExt cx="2109623" cy="455698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D36C7887-0062-70D9-293F-5F3050B9E08C}"/>
                  </a:ext>
                </a:extLst>
              </p:cNvPr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FD95799E-BF72-E1D6-79A5-BCF253F5A61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05BAF98C-260D-A4C2-9139-FBEE05A70594}"/>
                </a:ext>
              </a:extLst>
            </p:cNvPr>
            <p:cNvSpPr txBox="1"/>
            <p:nvPr/>
          </p:nvSpPr>
          <p:spPr>
            <a:xfrm>
              <a:off x="4395279" y="1008784"/>
              <a:ext cx="9200557" cy="1015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rgbClr val="000000"/>
                  </a:solidFill>
                  <a:latin typeface="+mj-ea"/>
                  <a:ea typeface="+mj-ea"/>
                  <a:cs typeface="+mn-lt"/>
                </a:rPr>
                <a:t>AWS 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25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810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FB2038-2872-FB3E-F8FE-4E831EF280B5}"/>
              </a:ext>
            </a:extLst>
          </p:cNvPr>
          <p:cNvGrpSpPr/>
          <p:nvPr/>
        </p:nvGrpSpPr>
        <p:grpSpPr>
          <a:xfrm>
            <a:off x="4395279" y="613084"/>
            <a:ext cx="9200557" cy="1730229"/>
            <a:chOff x="4395279" y="613084"/>
            <a:chExt cx="9200557" cy="1730229"/>
          </a:xfrm>
        </p:grpSpPr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274432CF-0C31-5607-24A5-94F035BF1388}"/>
                </a:ext>
              </a:extLst>
            </p:cNvPr>
            <p:cNvGrpSpPr/>
            <p:nvPr/>
          </p:nvGrpSpPr>
          <p:grpSpPr>
            <a:xfrm>
              <a:off x="4990570" y="613084"/>
              <a:ext cx="8009976" cy="1730229"/>
              <a:chOff x="0" y="0"/>
              <a:chExt cx="2109623" cy="455698"/>
            </a:xfrm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4EA5B77F-A395-867C-2907-6F3E45796602}"/>
                  </a:ext>
                </a:extLst>
              </p:cNvPr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id="{D54A408D-4D33-B849-ED1E-877578288EF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A3C804C-653E-8F76-1A92-332004305D60}"/>
                </a:ext>
              </a:extLst>
            </p:cNvPr>
            <p:cNvSpPr txBox="1"/>
            <p:nvPr/>
          </p:nvSpPr>
          <p:spPr>
            <a:xfrm>
              <a:off x="4395279" y="1008784"/>
              <a:ext cx="9200557" cy="1015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rgbClr val="000000"/>
                  </a:solidFill>
                  <a:latin typeface="+mj-ea"/>
                  <a:ea typeface="+mj-ea"/>
                  <a:cs typeface="+mn-lt"/>
                </a:rPr>
                <a:t>AWS S3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EB38C24-0A19-F26C-283C-82E5297DD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54" y="2883674"/>
            <a:ext cx="4687600" cy="4361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ACB178-8784-C7AD-E9C6-FC206D30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6678" y="2779469"/>
            <a:ext cx="3883121" cy="4707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F5DFCA-0476-DEB4-7149-682DDA4327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1682" y="2883674"/>
            <a:ext cx="6825121" cy="44242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BB8D13-B090-7E37-AAC2-F5F82D164168}"/>
              </a:ext>
            </a:extLst>
          </p:cNvPr>
          <p:cNvSpPr/>
          <p:nvPr/>
        </p:nvSpPr>
        <p:spPr>
          <a:xfrm>
            <a:off x="1752600" y="6362699"/>
            <a:ext cx="2057400" cy="306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14F8EF-1795-4FCC-6B7F-61D49E2D6C75}"/>
              </a:ext>
            </a:extLst>
          </p:cNvPr>
          <p:cNvSpPr/>
          <p:nvPr/>
        </p:nvSpPr>
        <p:spPr>
          <a:xfrm>
            <a:off x="6699828" y="6963925"/>
            <a:ext cx="3663372" cy="306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6A29B6-52FE-D07F-1446-5B6C6CA7DB96}"/>
              </a:ext>
            </a:extLst>
          </p:cNvPr>
          <p:cNvSpPr/>
          <p:nvPr/>
        </p:nvSpPr>
        <p:spPr>
          <a:xfrm>
            <a:off x="14856769" y="6390722"/>
            <a:ext cx="1321913" cy="306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62E6799-48CE-0DD5-FBA7-32860C355B22}"/>
              </a:ext>
            </a:extLst>
          </p:cNvPr>
          <p:cNvSpPr/>
          <p:nvPr/>
        </p:nvSpPr>
        <p:spPr>
          <a:xfrm>
            <a:off x="5337319" y="4864319"/>
            <a:ext cx="420464" cy="4001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3527357-DC38-B282-D6F3-EA6F1B7DAD10}"/>
              </a:ext>
            </a:extLst>
          </p:cNvPr>
          <p:cNvSpPr/>
          <p:nvPr/>
        </p:nvSpPr>
        <p:spPr>
          <a:xfrm>
            <a:off x="12936191" y="4732936"/>
            <a:ext cx="420464" cy="4001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4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>
            <a:hlinkClick r:id="rId9"/>
          </p:cNvPr>
          <p:cNvSpPr txBox="1"/>
          <p:nvPr/>
        </p:nvSpPr>
        <p:spPr>
          <a:xfrm>
            <a:off x="5165389" y="3770774"/>
            <a:ext cx="8382000" cy="1709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+mj-ea"/>
                <a:ea typeface="+mj-ea"/>
                <a:hlinkClick r:id="rId9"/>
              </a:rPr>
              <a:t>THANK YOU</a:t>
            </a:r>
            <a:endParaRPr lang="en-US" sz="3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hlinkClick r:id="rId9"/>
            <a:extLst>
              <a:ext uri="{FF2B5EF4-FFF2-40B4-BE49-F238E27FC236}">
                <a16:creationId xmlns:a16="http://schemas.microsoft.com/office/drawing/2014/main" id="{8EEB1118-659B-4442-538C-BB2C8B90831C}"/>
              </a:ext>
            </a:extLst>
          </p:cNvPr>
          <p:cNvSpPr txBox="1"/>
          <p:nvPr/>
        </p:nvSpPr>
        <p:spPr>
          <a:xfrm>
            <a:off x="7807394" y="560316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https://www.babamba.link/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959944" y="3332178"/>
            <a:ext cx="1445017" cy="5157204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b="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15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ko-KR" altLang="en-US" sz="9950" b="1" spc="978" dirty="0">
                <a:solidFill>
                  <a:srgbClr val="231F20"/>
                </a:solidFill>
                <a:latin typeface="+mj-ea"/>
                <a:ea typeface="+mj-ea"/>
              </a:rPr>
              <a:t>목</a:t>
            </a:r>
            <a:r>
              <a:rPr lang="en-US" altLang="ko-KR" sz="9950" b="1" spc="978" dirty="0">
                <a:solidFill>
                  <a:srgbClr val="231F20"/>
                </a:solidFill>
                <a:latin typeface="+mj-ea"/>
                <a:ea typeface="+mj-ea"/>
              </a:rPr>
              <a:t> </a:t>
            </a:r>
            <a:r>
              <a:rPr lang="ko-KR" altLang="en-US" sz="9950" b="1" spc="978" dirty="0">
                <a:solidFill>
                  <a:srgbClr val="231F20"/>
                </a:solidFill>
                <a:latin typeface="+mj-ea"/>
                <a:ea typeface="+mj-ea"/>
              </a:rPr>
              <a:t>차</a:t>
            </a:r>
            <a:endParaRPr lang="en-US" sz="9981" spc="978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5216509" y="365566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50" b="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16509" y="44527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16509" y="533394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16509" y="613106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36110" y="692343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36110" y="775440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61526" y="3722377"/>
            <a:ext cx="5790503" cy="42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ko-KR" alt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개발</a:t>
            </a:r>
            <a:r>
              <a:rPr 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일정</a:t>
            </a:r>
            <a:endParaRPr lang="en-US" sz="2500" b="1" spc="247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76370" y="4561127"/>
            <a:ext cx="6076629" cy="42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00" b="1" spc="247" dirty="0">
                <a:solidFill>
                  <a:srgbClr val="231F20"/>
                </a:solidFill>
                <a:latin typeface="DM Sans"/>
                <a:ea typeface="맑은 고딕"/>
              </a:rPr>
              <a:t>Architecture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61526" y="5421840"/>
            <a:ext cx="5790503" cy="409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AWS</a:t>
            </a:r>
            <a:r>
              <a:rPr lang="ko-KR" altLang="en-US" sz="2500" b="1" spc="247" dirty="0" err="1">
                <a:solidFill>
                  <a:srgbClr val="231F20"/>
                </a:solidFill>
                <a:latin typeface="+mj-ea"/>
                <a:ea typeface="+mj-ea"/>
              </a:rPr>
              <a:t>를</a:t>
            </a:r>
            <a:r>
              <a:rPr 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사용하는</a:t>
            </a:r>
            <a:r>
              <a:rPr 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이유</a:t>
            </a:r>
            <a:endParaRPr lang="en-US" sz="2500" b="1" spc="247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61526" y="6186370"/>
            <a:ext cx="6076629" cy="40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en-US" altLang="ko-KR" sz="2500" b="1" spc="247" dirty="0">
                <a:solidFill>
                  <a:srgbClr val="231F20"/>
                </a:solidFill>
                <a:latin typeface="+mj-ea"/>
                <a:ea typeface="+mj-ea"/>
              </a:rPr>
              <a:t>Auto Scaling</a:t>
            </a:r>
            <a:endParaRPr lang="ko-KR" altLang="en-US" sz="2500" b="1" spc="247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76370" y="6987214"/>
            <a:ext cx="6076629" cy="409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altLang="ko-KR" sz="2500" b="1" spc="247" dirty="0">
                <a:solidFill>
                  <a:srgbClr val="231F20"/>
                </a:solidFill>
                <a:latin typeface="+mj-ea"/>
                <a:ea typeface="+mj-ea"/>
              </a:rPr>
              <a:t>Pipe Line</a:t>
            </a:r>
            <a:endParaRPr lang="en-US" sz="2500" b="1" spc="247" dirty="0">
              <a:solidFill>
                <a:srgbClr val="231F20"/>
              </a:solidFill>
              <a:latin typeface="+mj-ea"/>
              <a:ea typeface="+mj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676370" y="7824124"/>
            <a:ext cx="5790503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en-US" sz="2500" b="1" spc="247" dirty="0">
                <a:solidFill>
                  <a:srgbClr val="231F20"/>
                </a:solidFill>
                <a:latin typeface="+mj-ea"/>
                <a:ea typeface="+mj-ea"/>
              </a:rPr>
              <a:t>S3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00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08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ko-KR" altLang="en-US" sz="6600" b="1" dirty="0">
                <a:solidFill>
                  <a:srgbClr val="000000"/>
                </a:solidFill>
                <a:latin typeface="+mj-ea"/>
                <a:ea typeface="+mj-ea"/>
              </a:rPr>
              <a:t>개발</a:t>
            </a:r>
            <a:r>
              <a:rPr lang="en-US" sz="6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6600" b="1" dirty="0">
                <a:solidFill>
                  <a:srgbClr val="000000"/>
                </a:solidFill>
                <a:latin typeface="+mj-ea"/>
                <a:ea typeface="+mj-ea"/>
              </a:rPr>
              <a:t>일정</a:t>
            </a:r>
            <a:endParaRPr lang="en-US" sz="66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D005A4-81C4-B186-2D6D-A662C1484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85690"/>
              </p:ext>
            </p:extLst>
          </p:nvPr>
        </p:nvGraphicFramePr>
        <p:xfrm>
          <a:off x="2013624" y="3656791"/>
          <a:ext cx="15359899" cy="368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763">
                  <a:extLst>
                    <a:ext uri="{9D8B030D-6E8A-4147-A177-3AD203B41FA5}">
                      <a16:colId xmlns:a16="http://schemas.microsoft.com/office/drawing/2014/main" val="1495921097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3747148949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123415802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7929969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979797030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535269971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541771326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941668042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826171843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64726891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76574610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3076227531"/>
                    </a:ext>
                  </a:extLst>
                </a:gridCol>
                <a:gridCol w="1082928">
                  <a:extLst>
                    <a:ext uri="{9D8B030D-6E8A-4147-A177-3AD203B41FA5}">
                      <a16:colId xmlns:a16="http://schemas.microsoft.com/office/drawing/2014/main" val="2305580012"/>
                    </a:ext>
                  </a:extLst>
                </a:gridCol>
              </a:tblGrid>
              <a:tr h="5323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Day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25</a:t>
                      </a:r>
                      <a:endParaRPr lang="en-US" sz="150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en-US" sz="150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76820"/>
                  </a:ext>
                </a:extLst>
              </a:tr>
              <a:tr h="77279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000" b="1" dirty="0">
                          <a:effectLst/>
                          <a:latin typeface="+mj-ea"/>
                          <a:ea typeface="+mj-ea"/>
                        </a:rPr>
                        <a:t>구성 회의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2251"/>
                  </a:ext>
                </a:extLst>
              </a:tr>
              <a:tr h="82984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000" b="1" dirty="0">
                          <a:effectLst/>
                          <a:latin typeface="+mj-ea"/>
                          <a:ea typeface="+mj-ea"/>
                        </a:rPr>
                        <a:t>기술 자료 수집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225977"/>
                  </a:ext>
                </a:extLst>
              </a:tr>
              <a:tr h="77279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000" b="1" dirty="0">
                          <a:effectLst/>
                          <a:latin typeface="+mj-ea"/>
                          <a:ea typeface="+mj-ea"/>
                        </a:rPr>
                        <a:t>코드 작성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47350"/>
                  </a:ext>
                </a:extLst>
              </a:tr>
              <a:tr h="77279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2000" b="1" dirty="0">
                          <a:effectLst/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00201"/>
                  </a:ext>
                </a:extLst>
              </a:tr>
            </a:tbl>
          </a:graphicData>
        </a:graphic>
      </p:graphicFrame>
      <p:sp>
        <p:nvSpPr>
          <p:cNvPr id="23" name="모서리가 둥근 직사각형 29">
            <a:extLst>
              <a:ext uri="{FF2B5EF4-FFF2-40B4-BE49-F238E27FC236}">
                <a16:creationId xmlns:a16="http://schemas.microsoft.com/office/drawing/2014/main" id="{8501B524-AB39-450B-C020-CCD88DACF47D}"/>
              </a:ext>
            </a:extLst>
          </p:cNvPr>
          <p:cNvSpPr/>
          <p:nvPr/>
        </p:nvSpPr>
        <p:spPr>
          <a:xfrm>
            <a:off x="4764231" y="4453329"/>
            <a:ext cx="1519616" cy="253669"/>
          </a:xfrm>
          <a:prstGeom prst="roundRect">
            <a:avLst>
              <a:gd name="adj" fmla="val 271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9">
            <a:extLst>
              <a:ext uri="{FF2B5EF4-FFF2-40B4-BE49-F238E27FC236}">
                <a16:creationId xmlns:a16="http://schemas.microsoft.com/office/drawing/2014/main" id="{547C6E2C-EBFE-592F-8DD7-12EF389F75DD}"/>
              </a:ext>
            </a:extLst>
          </p:cNvPr>
          <p:cNvSpPr/>
          <p:nvPr/>
        </p:nvSpPr>
        <p:spPr>
          <a:xfrm>
            <a:off x="4764230" y="5142260"/>
            <a:ext cx="1519616" cy="253669"/>
          </a:xfrm>
          <a:prstGeom prst="roundRect">
            <a:avLst>
              <a:gd name="adj" fmla="val 271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id="{9D3ED5B1-AA8A-1B3D-9C40-55268BEE35C6}"/>
              </a:ext>
            </a:extLst>
          </p:cNvPr>
          <p:cNvSpPr/>
          <p:nvPr/>
        </p:nvSpPr>
        <p:spPr>
          <a:xfrm>
            <a:off x="5891573" y="5972110"/>
            <a:ext cx="3709627" cy="300643"/>
          </a:xfrm>
          <a:prstGeom prst="roundRect">
            <a:avLst>
              <a:gd name="adj" fmla="val 271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BB6291AC-C070-6798-BE35-EFB11FA95D59}"/>
              </a:ext>
            </a:extLst>
          </p:cNvPr>
          <p:cNvSpPr/>
          <p:nvPr/>
        </p:nvSpPr>
        <p:spPr>
          <a:xfrm>
            <a:off x="14503216" y="6817615"/>
            <a:ext cx="2396437" cy="300642"/>
          </a:xfrm>
          <a:prstGeom prst="roundRect">
            <a:avLst>
              <a:gd name="adj" fmla="val 271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모서리가 둥근 직사각형 29">
            <a:extLst>
              <a:ext uri="{FF2B5EF4-FFF2-40B4-BE49-F238E27FC236}">
                <a16:creationId xmlns:a16="http://schemas.microsoft.com/office/drawing/2014/main" id="{95D1D92F-FAD9-8A2B-4780-CDA15FF6B337}"/>
              </a:ext>
            </a:extLst>
          </p:cNvPr>
          <p:cNvSpPr/>
          <p:nvPr/>
        </p:nvSpPr>
        <p:spPr>
          <a:xfrm>
            <a:off x="12095466" y="5972110"/>
            <a:ext cx="4815499" cy="300643"/>
          </a:xfrm>
          <a:prstGeom prst="roundRect">
            <a:avLst>
              <a:gd name="adj" fmla="val 2717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-225942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041991" y="1643361"/>
            <a:ext cx="16297053" cy="8529036"/>
          </a:xfrm>
          <a:custGeom>
            <a:avLst/>
            <a:gdLst/>
            <a:ahLst/>
            <a:cxnLst/>
            <a:rect l="l" t="t" r="r" b="b"/>
            <a:pathLst>
              <a:path w="4274726" h="1718953">
                <a:moveTo>
                  <a:pt x="0" y="0"/>
                </a:moveTo>
                <a:lnTo>
                  <a:pt x="4274726" y="0"/>
                </a:lnTo>
                <a:lnTo>
                  <a:pt x="4274726" y="1718953"/>
                </a:lnTo>
                <a:lnTo>
                  <a:pt x="0" y="1718953"/>
                </a:lnTo>
                <a:close/>
              </a:path>
            </a:pathLst>
          </a:custGeom>
          <a:solidFill>
            <a:srgbClr val="F1F2F2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1041991" y="1454318"/>
            <a:ext cx="16297053" cy="871807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5192175" y="580979"/>
            <a:ext cx="8009976" cy="1730229"/>
          </a:xfrm>
          <a:custGeom>
            <a:avLst/>
            <a:gdLst/>
            <a:ahLst/>
            <a:cxnLst/>
            <a:rect l="l" t="t" r="r" b="b"/>
            <a:pathLst>
              <a:path w="2109623" h="455698">
                <a:moveTo>
                  <a:pt x="0" y="0"/>
                </a:moveTo>
                <a:lnTo>
                  <a:pt x="2109623" y="0"/>
                </a:lnTo>
                <a:lnTo>
                  <a:pt x="2109623" y="455698"/>
                </a:lnTo>
                <a:lnTo>
                  <a:pt x="0" y="455698"/>
                </a:lnTo>
                <a:close/>
              </a:path>
            </a:pathLst>
          </a:custGeom>
          <a:solidFill>
            <a:srgbClr val="DDDEDE"/>
          </a:solidFill>
          <a:ln w="38100" cap="sq">
            <a:solidFill>
              <a:srgbClr val="F1F2F2"/>
            </a:solidFill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2175" y="436318"/>
            <a:ext cx="8009976" cy="18748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4437395" y="825131"/>
            <a:ext cx="9200557" cy="109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ko-KR" altLang="en-US" sz="6600" b="1" dirty="0" err="1">
                <a:latin typeface="+mj-ea"/>
                <a:ea typeface="+mj-ea"/>
              </a:rPr>
              <a:t>Architecture</a:t>
            </a:r>
            <a:endParaRPr lang="ko-KR" altLang="en-US" sz="6600" b="1" dirty="0">
              <a:latin typeface="+mj-ea"/>
              <a:ea typeface="+mj-ea"/>
            </a:endParaRPr>
          </a:p>
        </p:txBody>
      </p:sp>
      <p:sp>
        <p:nvSpPr>
          <p:cNvPr id="256" name="Rectangle 4">
            <a:extLst>
              <a:ext uri="{FF2B5EF4-FFF2-40B4-BE49-F238E27FC236}">
                <a16:creationId xmlns:a16="http://schemas.microsoft.com/office/drawing/2014/main" id="{8B6B8F41-A0F7-5888-6B94-5FE646F1A73F}"/>
              </a:ext>
            </a:extLst>
          </p:cNvPr>
          <p:cNvSpPr/>
          <p:nvPr/>
        </p:nvSpPr>
        <p:spPr bwMode="auto">
          <a:xfrm>
            <a:off x="1676400" y="2938054"/>
            <a:ext cx="15087600" cy="68896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1044" tIns="43827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402B412-D284-7CEB-0878-5F0B986C9250}"/>
              </a:ext>
            </a:extLst>
          </p:cNvPr>
          <p:cNvGrpSpPr/>
          <p:nvPr/>
        </p:nvGrpSpPr>
        <p:grpSpPr>
          <a:xfrm>
            <a:off x="1644040" y="2939303"/>
            <a:ext cx="15111645" cy="6889692"/>
            <a:chOff x="1644040" y="2939303"/>
            <a:chExt cx="15111645" cy="6889692"/>
          </a:xfrm>
        </p:grpSpPr>
        <p:pic>
          <p:nvPicPr>
            <p:cNvPr id="258" name="Graphic 37">
              <a:extLst>
                <a:ext uri="{FF2B5EF4-FFF2-40B4-BE49-F238E27FC236}">
                  <a16:creationId xmlns:a16="http://schemas.microsoft.com/office/drawing/2014/main" id="{2923843F-5E75-D4FB-01AC-DEFA2632C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655618" y="2939303"/>
              <a:ext cx="432000" cy="509787"/>
            </a:xfrm>
            <a:prstGeom prst="rect">
              <a:avLst/>
            </a:prstGeom>
          </p:spPr>
        </p:pic>
        <p:sp>
          <p:nvSpPr>
            <p:cNvPr id="259" name="Rectangle 7">
              <a:extLst>
                <a:ext uri="{FF2B5EF4-FFF2-40B4-BE49-F238E27FC236}">
                  <a16:creationId xmlns:a16="http://schemas.microsoft.com/office/drawing/2014/main" id="{DF40151E-FBC5-B169-A524-4D75A0A0218E}"/>
                </a:ext>
              </a:extLst>
            </p:cNvPr>
            <p:cNvSpPr/>
            <p:nvPr/>
          </p:nvSpPr>
          <p:spPr>
            <a:xfrm>
              <a:off x="6446937" y="4385864"/>
              <a:ext cx="4176371" cy="22046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8175" tIns="63305" bIns="31652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0" name="Graphic 21">
              <a:extLst>
                <a:ext uri="{FF2B5EF4-FFF2-40B4-BE49-F238E27FC236}">
                  <a16:creationId xmlns:a16="http://schemas.microsoft.com/office/drawing/2014/main" id="{3CDDEFFD-9473-A044-B77A-83D376F24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448949" y="4394816"/>
              <a:ext cx="432000" cy="432000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BB3F837-7DAC-D6CB-7C8A-BCCC3312EC1D}"/>
                </a:ext>
              </a:extLst>
            </p:cNvPr>
            <p:cNvSpPr txBox="1"/>
            <p:nvPr/>
          </p:nvSpPr>
          <p:spPr>
            <a:xfrm>
              <a:off x="6858361" y="4454241"/>
              <a:ext cx="1332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62" name="Graphic 58">
              <a:extLst>
                <a:ext uri="{FF2B5EF4-FFF2-40B4-BE49-F238E27FC236}">
                  <a16:creationId xmlns:a16="http://schemas.microsoft.com/office/drawing/2014/main" id="{E394A476-21A4-467F-0FB9-89EF56EA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415566" y="7293300"/>
              <a:ext cx="432000" cy="406582"/>
            </a:xfrm>
            <a:prstGeom prst="rect">
              <a:avLst/>
            </a:prstGeom>
          </p:spPr>
        </p:pic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A3D47F58-BC46-B172-A0DC-5F44762E1749}"/>
                </a:ext>
              </a:extLst>
            </p:cNvPr>
            <p:cNvGrpSpPr/>
            <p:nvPr/>
          </p:nvGrpSpPr>
          <p:grpSpPr>
            <a:xfrm>
              <a:off x="6436014" y="3924321"/>
              <a:ext cx="4176371" cy="5735406"/>
              <a:chOff x="6436014" y="3924321"/>
              <a:chExt cx="4176371" cy="5735406"/>
            </a:xfrm>
          </p:grpSpPr>
          <p:sp>
            <p:nvSpPr>
              <p:cNvPr id="343" name="Rectangle 5">
                <a:extLst>
                  <a:ext uri="{FF2B5EF4-FFF2-40B4-BE49-F238E27FC236}">
                    <a16:creationId xmlns:a16="http://schemas.microsoft.com/office/drawing/2014/main" id="{DC4DDE14-7FB2-F01F-1A35-7B82C2B8D843}"/>
                  </a:ext>
                </a:extLst>
              </p:cNvPr>
              <p:cNvSpPr/>
              <p:nvPr/>
            </p:nvSpPr>
            <p:spPr bwMode="auto">
              <a:xfrm>
                <a:off x="6436014" y="3924321"/>
                <a:ext cx="4176371" cy="5735406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3827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8F240C99-5943-8A52-723D-A69EDBAC296D}"/>
                  </a:ext>
                </a:extLst>
              </p:cNvPr>
              <p:cNvSpPr txBox="1"/>
              <p:nvPr/>
            </p:nvSpPr>
            <p:spPr>
              <a:xfrm>
                <a:off x="7737112" y="3949781"/>
                <a:ext cx="1606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>
                    <a:latin typeface="Aptos Display" panose="020B0004020202020204" pitchFamily="34" charset="0"/>
                    <a:cs typeface="Arial" panose="020B0604020202020204" pitchFamily="34" charset="0"/>
                  </a:rPr>
                  <a:t>Availability Zone 1</a:t>
                </a:r>
                <a:endPara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87939DC0-7BE4-E001-9DDB-B6418F033328}"/>
                </a:ext>
              </a:extLst>
            </p:cNvPr>
            <p:cNvGrpSpPr/>
            <p:nvPr/>
          </p:nvGrpSpPr>
          <p:grpSpPr>
            <a:xfrm>
              <a:off x="9503024" y="7292038"/>
              <a:ext cx="519471" cy="734876"/>
              <a:chOff x="9162213" y="6730763"/>
              <a:chExt cx="519471" cy="734876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81BDFFEF-4E7E-198A-DBB4-B0387A2DA910}"/>
                  </a:ext>
                </a:extLst>
              </p:cNvPr>
              <p:cNvSpPr txBox="1"/>
              <p:nvPr/>
            </p:nvSpPr>
            <p:spPr>
              <a:xfrm>
                <a:off x="9162213" y="7157862"/>
                <a:ext cx="519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Web</a:t>
                </a:r>
              </a:p>
            </p:txBody>
          </p:sp>
          <p:pic>
            <p:nvPicPr>
              <p:cNvPr id="342" name="Graphic 60">
                <a:extLst>
                  <a:ext uri="{FF2B5EF4-FFF2-40B4-BE49-F238E27FC236}">
                    <a16:creationId xmlns:a16="http://schemas.microsoft.com/office/drawing/2014/main" id="{8BDCD0C1-043A-8FE2-20C0-228D8DA096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9211885" y="6730763"/>
                <a:ext cx="432000" cy="391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A04992F1-4A96-A2BC-B515-323CED71656A}"/>
                </a:ext>
              </a:extLst>
            </p:cNvPr>
            <p:cNvGrpSpPr/>
            <p:nvPr/>
          </p:nvGrpSpPr>
          <p:grpSpPr>
            <a:xfrm>
              <a:off x="11444736" y="7298824"/>
              <a:ext cx="645493" cy="726537"/>
              <a:chOff x="10329200" y="6723815"/>
              <a:chExt cx="645493" cy="726537"/>
            </a:xfrm>
          </p:grpSpPr>
          <p:pic>
            <p:nvPicPr>
              <p:cNvPr id="339" name="Graphic 60">
                <a:extLst>
                  <a:ext uri="{FF2B5EF4-FFF2-40B4-BE49-F238E27FC236}">
                    <a16:creationId xmlns:a16="http://schemas.microsoft.com/office/drawing/2014/main" id="{B0C6A4CD-F700-253C-258F-2FDC41176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433294" y="6723815"/>
                <a:ext cx="432000" cy="391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5579E3EC-6AB0-DC9C-133B-21EF7DB36783}"/>
                  </a:ext>
                </a:extLst>
              </p:cNvPr>
              <p:cNvSpPr txBox="1"/>
              <p:nvPr/>
            </p:nvSpPr>
            <p:spPr>
              <a:xfrm>
                <a:off x="10329200" y="7142575"/>
                <a:ext cx="645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Web2</a:t>
                </a:r>
              </a:p>
            </p:txBody>
          </p:sp>
        </p:grp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138EBBBB-F84C-B1D1-545C-CD56BA822880}"/>
                </a:ext>
              </a:extLst>
            </p:cNvPr>
            <p:cNvGrpSpPr/>
            <p:nvPr/>
          </p:nvGrpSpPr>
          <p:grpSpPr>
            <a:xfrm>
              <a:off x="7834396" y="7997067"/>
              <a:ext cx="1222633" cy="755652"/>
              <a:chOff x="6514479" y="7729459"/>
              <a:chExt cx="1222633" cy="755652"/>
            </a:xfrm>
          </p:grpSpPr>
          <p:pic>
            <p:nvPicPr>
              <p:cNvPr id="337" name="Graphic 60">
                <a:extLst>
                  <a:ext uri="{FF2B5EF4-FFF2-40B4-BE49-F238E27FC236}">
                    <a16:creationId xmlns:a16="http://schemas.microsoft.com/office/drawing/2014/main" id="{817F2309-D970-EA9F-1B86-678E6E785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6856059" y="7729459"/>
                <a:ext cx="432000" cy="391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5C74858-4969-9E97-1622-91236C5C9ACE}"/>
                  </a:ext>
                </a:extLst>
              </p:cNvPr>
              <p:cNvSpPr txBox="1"/>
              <p:nvPr/>
            </p:nvSpPr>
            <p:spPr>
              <a:xfrm>
                <a:off x="6514479" y="8177334"/>
                <a:ext cx="1222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Bastion Host</a:t>
                </a: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D1F166DD-6157-60F9-9AC0-169F865B5E6A}"/>
                </a:ext>
              </a:extLst>
            </p:cNvPr>
            <p:cNvGrpSpPr/>
            <p:nvPr/>
          </p:nvGrpSpPr>
          <p:grpSpPr>
            <a:xfrm>
              <a:off x="14044089" y="8592948"/>
              <a:ext cx="1194142" cy="756159"/>
              <a:chOff x="11284283" y="7456412"/>
              <a:chExt cx="1194142" cy="756159"/>
            </a:xfrm>
          </p:grpSpPr>
          <p:pic>
            <p:nvPicPr>
              <p:cNvPr id="335" name="Graphic 53">
                <a:extLst>
                  <a:ext uri="{FF2B5EF4-FFF2-40B4-BE49-F238E27FC236}">
                    <a16:creationId xmlns:a16="http://schemas.microsoft.com/office/drawing/2014/main" id="{B6567ACD-04A9-71D2-3D26-2AADC0730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621190" y="7456412"/>
                <a:ext cx="432000" cy="432000"/>
              </a:xfrm>
              <a:prstGeom prst="rect">
                <a:avLst/>
              </a:prstGeom>
            </p:spPr>
          </p:pic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F6D97643-395D-F113-5312-F947C5BF5E51}"/>
                  </a:ext>
                </a:extLst>
              </p:cNvPr>
              <p:cNvSpPr txBox="1"/>
              <p:nvPr/>
            </p:nvSpPr>
            <p:spPr>
              <a:xfrm>
                <a:off x="11284283" y="7904794"/>
                <a:ext cx="1194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</p:grp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4D62F5C8-5AB5-87AA-3B7E-00A75FA9C74C}"/>
                </a:ext>
              </a:extLst>
            </p:cNvPr>
            <p:cNvSpPr/>
            <p:nvPr/>
          </p:nvSpPr>
          <p:spPr>
            <a:xfrm>
              <a:off x="9369980" y="6438901"/>
              <a:ext cx="3042849" cy="1638524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3305"/>
            <a:lstStyle/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7D96CD81-AF02-7D5A-2E4E-20DD36AEAF6D}"/>
                </a:ext>
              </a:extLst>
            </p:cNvPr>
            <p:cNvGrpSpPr/>
            <p:nvPr/>
          </p:nvGrpSpPr>
          <p:grpSpPr>
            <a:xfrm>
              <a:off x="4060481" y="5133400"/>
              <a:ext cx="1639348" cy="744472"/>
              <a:chOff x="4060481" y="5133400"/>
              <a:chExt cx="1639348" cy="744472"/>
            </a:xfrm>
          </p:grpSpPr>
          <p:pic>
            <p:nvPicPr>
              <p:cNvPr id="333" name="Graphic 6">
                <a:extLst>
                  <a:ext uri="{FF2B5EF4-FFF2-40B4-BE49-F238E27FC236}">
                    <a16:creationId xmlns:a16="http://schemas.microsoft.com/office/drawing/2014/main" id="{806D27DF-C803-BAE3-60C5-3597C2F0F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 bwMode="auto">
              <a:xfrm>
                <a:off x="4547035" y="5445872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ECAC40C4-228D-3CF6-58BE-F6F2C554658E}"/>
                  </a:ext>
                </a:extLst>
              </p:cNvPr>
              <p:cNvSpPr txBox="1"/>
              <p:nvPr/>
            </p:nvSpPr>
            <p:spPr>
              <a:xfrm>
                <a:off x="4060481" y="5133400"/>
                <a:ext cx="1639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ELB Load Balancer</a:t>
                </a: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B3BA5775-926F-1ED0-9D4D-17E1790EA9CB}"/>
                </a:ext>
              </a:extLst>
            </p:cNvPr>
            <p:cNvGrpSpPr/>
            <p:nvPr/>
          </p:nvGrpSpPr>
          <p:grpSpPr>
            <a:xfrm>
              <a:off x="10083735" y="6525529"/>
              <a:ext cx="1593868" cy="763809"/>
              <a:chOff x="9288641" y="5637763"/>
              <a:chExt cx="1593868" cy="763809"/>
            </a:xfrm>
          </p:grpSpPr>
          <p:pic>
            <p:nvPicPr>
              <p:cNvPr id="331" name="Graphic 39">
                <a:extLst>
                  <a:ext uri="{FF2B5EF4-FFF2-40B4-BE49-F238E27FC236}">
                    <a16:creationId xmlns:a16="http://schemas.microsoft.com/office/drawing/2014/main" id="{BE6CC260-ED68-99D4-279D-A2FD24DD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/>
              <a:stretch/>
            </p:blipFill>
            <p:spPr>
              <a:xfrm>
                <a:off x="9842453" y="5637763"/>
                <a:ext cx="432000" cy="432000"/>
              </a:xfrm>
              <a:prstGeom prst="rect">
                <a:avLst/>
              </a:prstGeom>
            </p:spPr>
          </p:pic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0D8EA461-E7E8-1A85-D0C4-02E0438592C6}"/>
                  </a:ext>
                </a:extLst>
              </p:cNvPr>
              <p:cNvSpPr txBox="1"/>
              <p:nvPr/>
            </p:nvSpPr>
            <p:spPr>
              <a:xfrm>
                <a:off x="9288641" y="6093795"/>
                <a:ext cx="1593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Auto scaling Group</a:t>
                </a:r>
              </a:p>
            </p:txBody>
          </p: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3145272B-3BC0-43E1-9820-364DC3E9AB23}"/>
                </a:ext>
              </a:extLst>
            </p:cNvPr>
            <p:cNvGrpSpPr/>
            <p:nvPr/>
          </p:nvGrpSpPr>
          <p:grpSpPr>
            <a:xfrm>
              <a:off x="8092225" y="4883851"/>
              <a:ext cx="1081001" cy="756575"/>
              <a:chOff x="7899480" y="4365351"/>
              <a:chExt cx="1081001" cy="756575"/>
            </a:xfrm>
          </p:grpSpPr>
          <p:pic>
            <p:nvPicPr>
              <p:cNvPr id="329" name="Graphic 6">
                <a:extLst>
                  <a:ext uri="{FF2B5EF4-FFF2-40B4-BE49-F238E27FC236}">
                    <a16:creationId xmlns:a16="http://schemas.microsoft.com/office/drawing/2014/main" id="{B7EC4828-9E22-54F2-69A6-2A082A32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 bwMode="auto">
              <a:xfrm>
                <a:off x="8227605" y="4365351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C6394D3A-54CD-935B-49C9-6E544B8A8E3B}"/>
                  </a:ext>
                </a:extLst>
              </p:cNvPr>
              <p:cNvSpPr txBox="1"/>
              <p:nvPr/>
            </p:nvSpPr>
            <p:spPr>
              <a:xfrm>
                <a:off x="7899480" y="4814149"/>
                <a:ext cx="1081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RDS-1-Main</a:t>
                </a:r>
              </a:p>
            </p:txBody>
          </p:sp>
        </p:grpSp>
        <p:sp>
          <p:nvSpPr>
            <p:cNvPr id="272" name="Rectangle 43">
              <a:extLst>
                <a:ext uri="{FF2B5EF4-FFF2-40B4-BE49-F238E27FC236}">
                  <a16:creationId xmlns:a16="http://schemas.microsoft.com/office/drawing/2014/main" id="{F955B435-3A67-0437-6381-26FCA795269E}"/>
                </a:ext>
              </a:extLst>
            </p:cNvPr>
            <p:cNvSpPr/>
            <p:nvPr/>
          </p:nvSpPr>
          <p:spPr>
            <a:xfrm>
              <a:off x="6427075" y="7298824"/>
              <a:ext cx="8879795" cy="2365298"/>
            </a:xfrm>
            <a:prstGeom prst="rect">
              <a:avLst/>
            </a:prstGeom>
            <a:noFill/>
            <a:ln w="15875" cmpd="sng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1044" tIns="43827" bIns="21913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7B31D86-AC43-7B52-AD79-56DA3FFF721A}"/>
                </a:ext>
              </a:extLst>
            </p:cNvPr>
            <p:cNvSpPr txBox="1"/>
            <p:nvPr/>
          </p:nvSpPr>
          <p:spPr>
            <a:xfrm>
              <a:off x="2081497" y="3041971"/>
              <a:ext cx="1113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D44C9867-2C11-5764-C200-0C2AEB06E99A}"/>
                </a:ext>
              </a:extLst>
            </p:cNvPr>
            <p:cNvGrpSpPr/>
            <p:nvPr/>
          </p:nvGrpSpPr>
          <p:grpSpPr>
            <a:xfrm>
              <a:off x="5776266" y="3454162"/>
              <a:ext cx="10149533" cy="6205327"/>
              <a:chOff x="5776266" y="3454162"/>
              <a:chExt cx="10149533" cy="6205327"/>
            </a:xfrm>
          </p:grpSpPr>
          <p:sp>
            <p:nvSpPr>
              <p:cNvPr id="325" name="Rectangle 39">
                <a:extLst>
                  <a:ext uri="{FF2B5EF4-FFF2-40B4-BE49-F238E27FC236}">
                    <a16:creationId xmlns:a16="http://schemas.microsoft.com/office/drawing/2014/main" id="{31E9200B-CA11-7661-26B9-8A3E6AB638A0}"/>
                  </a:ext>
                </a:extLst>
              </p:cNvPr>
              <p:cNvSpPr/>
              <p:nvPr/>
            </p:nvSpPr>
            <p:spPr>
              <a:xfrm>
                <a:off x="5779574" y="3454162"/>
                <a:ext cx="10146225" cy="6205327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1044" tIns="43827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6" name="그룹 325">
                <a:extLst>
                  <a:ext uri="{FF2B5EF4-FFF2-40B4-BE49-F238E27FC236}">
                    <a16:creationId xmlns:a16="http://schemas.microsoft.com/office/drawing/2014/main" id="{18523EB4-EA89-A964-25A9-F9096203AD28}"/>
                  </a:ext>
                </a:extLst>
              </p:cNvPr>
              <p:cNvGrpSpPr/>
              <p:nvPr/>
            </p:nvGrpSpPr>
            <p:grpSpPr>
              <a:xfrm>
                <a:off x="5776266" y="3461257"/>
                <a:ext cx="2504644" cy="386897"/>
                <a:chOff x="3339484" y="3449090"/>
                <a:chExt cx="2504644" cy="386897"/>
              </a:xfrm>
            </p:grpSpPr>
            <p:pic>
              <p:nvPicPr>
                <p:cNvPr id="327" name="Graphic 57">
                  <a:extLst>
                    <a:ext uri="{FF2B5EF4-FFF2-40B4-BE49-F238E27FC236}">
                      <a16:creationId xmlns:a16="http://schemas.microsoft.com/office/drawing/2014/main" id="{C9B880AF-811C-5720-32B6-A32C941AC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3339484" y="3449090"/>
                  <a:ext cx="432000" cy="386897"/>
                </a:xfrm>
                <a:prstGeom prst="rect">
                  <a:avLst/>
                </a:prstGeom>
              </p:spPr>
            </p:pic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62400FF9-F3D7-D522-51EF-A038CD9C4A47}"/>
                    </a:ext>
                  </a:extLst>
                </p:cNvPr>
                <p:cNvSpPr txBox="1"/>
                <p:nvPr/>
              </p:nvSpPr>
              <p:spPr>
                <a:xfrm>
                  <a:off x="3771484" y="3523186"/>
                  <a:ext cx="20726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n w="0"/>
                      <a:latin typeface="Aptos Display" panose="020B0004020202020204" pitchFamily="34" charset="0"/>
                      <a:cs typeface="Arial" panose="020B0604020202020204" pitchFamily="34" charset="0"/>
                    </a:rPr>
                    <a:t>Virtual private cloud (VPC)</a:t>
                  </a:r>
                </a:p>
              </p:txBody>
            </p:sp>
          </p:grpSp>
        </p:grp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A33610E-B5C1-EB8F-A853-3E2E2A54899D}"/>
                </a:ext>
              </a:extLst>
            </p:cNvPr>
            <p:cNvSpPr txBox="1"/>
            <p:nvPr/>
          </p:nvSpPr>
          <p:spPr>
            <a:xfrm>
              <a:off x="6825666" y="7380299"/>
              <a:ext cx="1295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EA65CA84-97B1-5A70-E0BC-97E2C1EE2D2D}"/>
                </a:ext>
              </a:extLst>
            </p:cNvPr>
            <p:cNvGrpSpPr/>
            <p:nvPr/>
          </p:nvGrpSpPr>
          <p:grpSpPr>
            <a:xfrm>
              <a:off x="4333423" y="3780759"/>
              <a:ext cx="901540" cy="702523"/>
              <a:chOff x="4333423" y="3780759"/>
              <a:chExt cx="901540" cy="702523"/>
            </a:xfrm>
          </p:grpSpPr>
          <p:pic>
            <p:nvPicPr>
              <p:cNvPr id="323" name="Graphic 21">
                <a:extLst>
                  <a:ext uri="{FF2B5EF4-FFF2-40B4-BE49-F238E27FC236}">
                    <a16:creationId xmlns:a16="http://schemas.microsoft.com/office/drawing/2014/main" id="{DCB05F89-B936-CACF-07E2-5F8ED1DD4F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rcRect/>
              <a:stretch/>
            </p:blipFill>
            <p:spPr bwMode="auto">
              <a:xfrm>
                <a:off x="4515729" y="4051282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D077D899-EB11-0B22-3257-FBD886737A59}"/>
                  </a:ext>
                </a:extLst>
              </p:cNvPr>
              <p:cNvSpPr txBox="1"/>
              <p:nvPr/>
            </p:nvSpPr>
            <p:spPr>
              <a:xfrm>
                <a:off x="4333423" y="3780759"/>
                <a:ext cx="901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Route 53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6D6346E6-9D37-A556-4FB0-45637E3C0846}"/>
                </a:ext>
              </a:extLst>
            </p:cNvPr>
            <p:cNvGrpSpPr/>
            <p:nvPr/>
          </p:nvGrpSpPr>
          <p:grpSpPr>
            <a:xfrm>
              <a:off x="3797915" y="6357185"/>
              <a:ext cx="2012197" cy="780803"/>
              <a:chOff x="3797915" y="6357185"/>
              <a:chExt cx="2012197" cy="780803"/>
            </a:xfrm>
          </p:grpSpPr>
          <p:pic>
            <p:nvPicPr>
              <p:cNvPr id="321" name="Graphic 20">
                <a:extLst>
                  <a:ext uri="{FF2B5EF4-FFF2-40B4-BE49-F238E27FC236}">
                    <a16:creationId xmlns:a16="http://schemas.microsoft.com/office/drawing/2014/main" id="{1192BD76-111F-C9ED-5040-834E86404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4503109" y="6357185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C902093-7C9E-36F8-AF76-2B722D9DBE39}"/>
                  </a:ext>
                </a:extLst>
              </p:cNvPr>
              <p:cNvSpPr txBox="1"/>
              <p:nvPr/>
            </p:nvSpPr>
            <p:spPr>
              <a:xfrm>
                <a:off x="3797915" y="6830211"/>
                <a:ext cx="2012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AWS Certificate Manager</a:t>
                </a:r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EF9BA29A-5AA8-5A11-8E36-CF5D1721ABE7}"/>
                </a:ext>
              </a:extLst>
            </p:cNvPr>
            <p:cNvGrpSpPr/>
            <p:nvPr/>
          </p:nvGrpSpPr>
          <p:grpSpPr>
            <a:xfrm>
              <a:off x="2049847" y="4037385"/>
              <a:ext cx="661903" cy="741264"/>
              <a:chOff x="2049847" y="4037385"/>
              <a:chExt cx="661903" cy="741264"/>
            </a:xfrm>
          </p:grpSpPr>
          <p:pic>
            <p:nvPicPr>
              <p:cNvPr id="319" name="Graphic 6">
                <a:extLst>
                  <a:ext uri="{FF2B5EF4-FFF2-40B4-BE49-F238E27FC236}">
                    <a16:creationId xmlns:a16="http://schemas.microsoft.com/office/drawing/2014/main" id="{9982EAFD-640D-D799-A9E1-6F48B0105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rcRect/>
              <a:stretch/>
            </p:blipFill>
            <p:spPr bwMode="auto">
              <a:xfrm flipH="1">
                <a:off x="2108465" y="4037385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9F5F014B-186B-C407-772A-0B856A73076D}"/>
                  </a:ext>
                </a:extLst>
              </p:cNvPr>
              <p:cNvSpPr txBox="1"/>
              <p:nvPr/>
            </p:nvSpPr>
            <p:spPr>
              <a:xfrm>
                <a:off x="2049847" y="4470872"/>
                <a:ext cx="661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pic>
          <p:nvPicPr>
            <p:cNvPr id="279" name="Graphic 6">
              <a:extLst>
                <a:ext uri="{FF2B5EF4-FFF2-40B4-BE49-F238E27FC236}">
                  <a16:creationId xmlns:a16="http://schemas.microsoft.com/office/drawing/2014/main" id="{E8AE3334-3235-B078-9547-B9B04E5B1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 bwMode="auto">
            <a:xfrm>
              <a:off x="3228477" y="7607244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553056F-26CD-35AA-30EA-063166048561}"/>
                </a:ext>
              </a:extLst>
            </p:cNvPr>
            <p:cNvSpPr txBox="1"/>
            <p:nvPr/>
          </p:nvSpPr>
          <p:spPr>
            <a:xfrm>
              <a:off x="3369827" y="7144936"/>
              <a:ext cx="1305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rPr>
                <a:t>Code Pipe Line</a:t>
              </a:r>
            </a:p>
          </p:txBody>
        </p:sp>
        <p:sp>
          <p:nvSpPr>
            <p:cNvPr id="281" name="TextBox 26">
              <a:extLst>
                <a:ext uri="{FF2B5EF4-FFF2-40B4-BE49-F238E27FC236}">
                  <a16:creationId xmlns:a16="http://schemas.microsoft.com/office/drawing/2014/main" id="{19ED3DB5-1A57-77E8-1898-468A9DBBC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477" y="7473695"/>
              <a:ext cx="8337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i="1" dirty="0">
                  <a:latin typeface="Aptos Display" panose="020B00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AB55B943-4C52-0F67-2D50-DE7A11C452E1}"/>
                </a:ext>
              </a:extLst>
            </p:cNvPr>
            <p:cNvGrpSpPr/>
            <p:nvPr/>
          </p:nvGrpSpPr>
          <p:grpSpPr>
            <a:xfrm>
              <a:off x="1644040" y="7590916"/>
              <a:ext cx="749312" cy="770827"/>
              <a:chOff x="3336281" y="8774526"/>
              <a:chExt cx="749312" cy="770827"/>
            </a:xfrm>
          </p:grpSpPr>
          <p:pic>
            <p:nvPicPr>
              <p:cNvPr id="317" name="Graphic 6">
                <a:extLst>
                  <a:ext uri="{FF2B5EF4-FFF2-40B4-BE49-F238E27FC236}">
                    <a16:creationId xmlns:a16="http://schemas.microsoft.com/office/drawing/2014/main" id="{98C4FDED-8CFB-33DB-F3A6-8431286B06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rcRect/>
              <a:stretch/>
            </p:blipFill>
            <p:spPr bwMode="auto">
              <a:xfrm flipH="1">
                <a:off x="3490942" y="8774526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F72176-769E-AC48-1640-53B17B840C2F}"/>
                  </a:ext>
                </a:extLst>
              </p:cNvPr>
              <p:cNvSpPr txBox="1"/>
              <p:nvPr/>
            </p:nvSpPr>
            <p:spPr>
              <a:xfrm>
                <a:off x="3336281" y="9237576"/>
                <a:ext cx="749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Admin</a:t>
                </a:r>
              </a:p>
            </p:txBody>
          </p:sp>
        </p:grp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3C038A8B-91CB-71B6-8268-66FC71DD4E9F}"/>
                </a:ext>
              </a:extLst>
            </p:cNvPr>
            <p:cNvCxnSpPr>
              <a:cxnSpLocks/>
              <a:stCxn id="319" idx="1"/>
              <a:endCxn id="323" idx="1"/>
            </p:cNvCxnSpPr>
            <p:nvPr/>
          </p:nvCxnSpPr>
          <p:spPr>
            <a:xfrm>
              <a:off x="2540465" y="4253385"/>
              <a:ext cx="1975264" cy="13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40">
              <a:extLst>
                <a:ext uri="{FF2B5EF4-FFF2-40B4-BE49-F238E27FC236}">
                  <a16:creationId xmlns:a16="http://schemas.microsoft.com/office/drawing/2014/main" id="{22A01FFA-CFF5-7394-BA38-7D78FB576A48}"/>
                </a:ext>
              </a:extLst>
            </p:cNvPr>
            <p:cNvSpPr/>
            <p:nvPr/>
          </p:nvSpPr>
          <p:spPr>
            <a:xfrm>
              <a:off x="2376837" y="7135604"/>
              <a:ext cx="3186737" cy="2598366"/>
            </a:xfrm>
            <a:prstGeom prst="rect">
              <a:avLst/>
            </a:prstGeom>
            <a:noFill/>
            <a:ln w="15875">
              <a:solidFill>
                <a:srgbClr val="CC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3305"/>
            <a:lstStyle/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5" name="Graphic 19">
              <a:extLst>
                <a:ext uri="{FF2B5EF4-FFF2-40B4-BE49-F238E27FC236}">
                  <a16:creationId xmlns:a16="http://schemas.microsoft.com/office/drawing/2014/main" id="{E6650991-C9DA-EBA6-FCFA-E0DAF091C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3229257" y="8317906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A311873-9519-638E-56F7-A4D91DBA6B3A}"/>
                </a:ext>
              </a:extLst>
            </p:cNvPr>
            <p:cNvSpPr txBox="1"/>
            <p:nvPr/>
          </p:nvSpPr>
          <p:spPr>
            <a:xfrm>
              <a:off x="2336692" y="8039244"/>
              <a:ext cx="1159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tos Display" panose="020B0004020202020204" pitchFamily="34" charset="0"/>
                  <a:cs typeface="Arial" panose="020B0604020202020204" pitchFamily="34" charset="0"/>
                </a:rPr>
                <a:t>Code Builder</a:t>
              </a:r>
            </a:p>
          </p:txBody>
        </p:sp>
        <p:pic>
          <p:nvPicPr>
            <p:cNvPr id="287" name="Graphic 23">
              <a:extLst>
                <a:ext uri="{FF2B5EF4-FFF2-40B4-BE49-F238E27FC236}">
                  <a16:creationId xmlns:a16="http://schemas.microsoft.com/office/drawing/2014/main" id="{544F7280-8912-755A-8F98-6268A904F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4602273" y="9001202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35854ED-5B02-5668-7218-0E70F39DC241}"/>
                </a:ext>
              </a:extLst>
            </p:cNvPr>
            <p:cNvSpPr txBox="1"/>
            <p:nvPr/>
          </p:nvSpPr>
          <p:spPr>
            <a:xfrm>
              <a:off x="4283676" y="9460085"/>
              <a:ext cx="1129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Aptos Display" panose="020B00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 Deploy</a:t>
              </a:r>
              <a:endParaRPr lang="en-US" altLang="ko-KR" sz="1400" dirty="0">
                <a:latin typeface="Aptos Display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766A6702-5E7A-4BBC-8F0B-2FA43ABD4BB5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>
              <a:off x="2230701" y="7806916"/>
              <a:ext cx="997776" cy="16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0B246BF9-B380-F58A-BB6C-5A97C4C6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477" y="8039244"/>
              <a:ext cx="780" cy="278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연결선: 꺾임 290">
              <a:extLst>
                <a:ext uri="{FF2B5EF4-FFF2-40B4-BE49-F238E27FC236}">
                  <a16:creationId xmlns:a16="http://schemas.microsoft.com/office/drawing/2014/main" id="{588A5AB4-0200-E07D-D511-64467924DF9D}"/>
                </a:ext>
              </a:extLst>
            </p:cNvPr>
            <p:cNvCxnSpPr>
              <a:cxnSpLocks/>
              <a:stCxn id="287" idx="3"/>
              <a:endCxn id="342" idx="3"/>
            </p:cNvCxnSpPr>
            <p:nvPr/>
          </p:nvCxnSpPr>
          <p:spPr>
            <a:xfrm flipV="1">
              <a:off x="5034273" y="7487826"/>
              <a:ext cx="4950423" cy="1729376"/>
            </a:xfrm>
            <a:prstGeom prst="bentConnector3">
              <a:avLst>
                <a:gd name="adj1" fmla="val 1046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연결선: 꺾임 291">
              <a:extLst>
                <a:ext uri="{FF2B5EF4-FFF2-40B4-BE49-F238E27FC236}">
                  <a16:creationId xmlns:a16="http://schemas.microsoft.com/office/drawing/2014/main" id="{6ED173E5-41A4-8755-A290-8034642954C5}"/>
                </a:ext>
              </a:extLst>
            </p:cNvPr>
            <p:cNvCxnSpPr>
              <a:cxnSpLocks/>
              <a:stCxn id="287" idx="3"/>
              <a:endCxn id="339" idx="3"/>
            </p:cNvCxnSpPr>
            <p:nvPr/>
          </p:nvCxnSpPr>
          <p:spPr>
            <a:xfrm flipV="1">
              <a:off x="5034273" y="7494612"/>
              <a:ext cx="6946557" cy="1722590"/>
            </a:xfrm>
            <a:prstGeom prst="bentConnector3">
              <a:avLst>
                <a:gd name="adj1" fmla="val 10329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연결선: 꺾임 292">
              <a:extLst>
                <a:ext uri="{FF2B5EF4-FFF2-40B4-BE49-F238E27FC236}">
                  <a16:creationId xmlns:a16="http://schemas.microsoft.com/office/drawing/2014/main" id="{04B4D8F5-10AC-C134-348A-DF7D7FB939D1}"/>
                </a:ext>
              </a:extLst>
            </p:cNvPr>
            <p:cNvCxnSpPr>
              <a:cxnSpLocks/>
              <a:stCxn id="323" idx="2"/>
              <a:endCxn id="321" idx="1"/>
            </p:cNvCxnSpPr>
            <p:nvPr/>
          </p:nvCxnSpPr>
          <p:spPr>
            <a:xfrm rot="5400000">
              <a:off x="3572468" y="5413923"/>
              <a:ext cx="2089903" cy="228620"/>
            </a:xfrm>
            <a:prstGeom prst="bentConnector4">
              <a:avLst>
                <a:gd name="adj1" fmla="val 21862"/>
                <a:gd name="adj2" fmla="val 3416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연결선: 꺾임 293">
              <a:extLst>
                <a:ext uri="{FF2B5EF4-FFF2-40B4-BE49-F238E27FC236}">
                  <a16:creationId xmlns:a16="http://schemas.microsoft.com/office/drawing/2014/main" id="{3AE20D77-7D4C-C60C-074D-73387F8333F9}"/>
                </a:ext>
              </a:extLst>
            </p:cNvPr>
            <p:cNvCxnSpPr>
              <a:cxnSpLocks/>
              <a:stCxn id="321" idx="0"/>
              <a:endCxn id="333" idx="1"/>
            </p:cNvCxnSpPr>
            <p:nvPr/>
          </p:nvCxnSpPr>
          <p:spPr>
            <a:xfrm rot="16200000" flipV="1">
              <a:off x="4285416" y="5923492"/>
              <a:ext cx="695313" cy="172074"/>
            </a:xfrm>
            <a:prstGeom prst="bentConnector4">
              <a:avLst>
                <a:gd name="adj1" fmla="val 34467"/>
                <a:gd name="adj2" fmla="val 2583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연결선: 꺾임 294">
              <a:extLst>
                <a:ext uri="{FF2B5EF4-FFF2-40B4-BE49-F238E27FC236}">
                  <a16:creationId xmlns:a16="http://schemas.microsoft.com/office/drawing/2014/main" id="{507B9A81-025D-5D71-31FE-A45F0B16246E}"/>
                </a:ext>
              </a:extLst>
            </p:cNvPr>
            <p:cNvCxnSpPr>
              <a:cxnSpLocks/>
              <a:stCxn id="333" idx="3"/>
              <a:endCxn id="342" idx="1"/>
            </p:cNvCxnSpPr>
            <p:nvPr/>
          </p:nvCxnSpPr>
          <p:spPr>
            <a:xfrm>
              <a:off x="4979035" y="5661872"/>
              <a:ext cx="4573661" cy="1825954"/>
            </a:xfrm>
            <a:prstGeom prst="bentConnector3">
              <a:avLst>
                <a:gd name="adj1" fmla="val 855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연결선: 꺾임 295">
              <a:extLst>
                <a:ext uri="{FF2B5EF4-FFF2-40B4-BE49-F238E27FC236}">
                  <a16:creationId xmlns:a16="http://schemas.microsoft.com/office/drawing/2014/main" id="{CC4E1C01-7522-8634-0F27-2575AC5509CC}"/>
                </a:ext>
              </a:extLst>
            </p:cNvPr>
            <p:cNvCxnSpPr>
              <a:cxnSpLocks/>
              <a:stCxn id="333" idx="3"/>
              <a:endCxn id="339" idx="3"/>
            </p:cNvCxnSpPr>
            <p:nvPr/>
          </p:nvCxnSpPr>
          <p:spPr>
            <a:xfrm>
              <a:off x="4979035" y="5661872"/>
              <a:ext cx="7001795" cy="1832740"/>
            </a:xfrm>
            <a:prstGeom prst="bentConnector3">
              <a:avLst>
                <a:gd name="adj1" fmla="val 10326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연결선: 꺾임 296">
              <a:extLst>
                <a:ext uri="{FF2B5EF4-FFF2-40B4-BE49-F238E27FC236}">
                  <a16:creationId xmlns:a16="http://schemas.microsoft.com/office/drawing/2014/main" id="{028630C1-120D-5D39-B561-23DC5E542886}"/>
                </a:ext>
              </a:extLst>
            </p:cNvPr>
            <p:cNvCxnSpPr>
              <a:cxnSpLocks/>
              <a:stCxn id="329" idx="3"/>
              <a:endCxn id="335" idx="0"/>
            </p:cNvCxnSpPr>
            <p:nvPr/>
          </p:nvCxnSpPr>
          <p:spPr>
            <a:xfrm>
              <a:off x="8852350" y="5099851"/>
              <a:ext cx="5744646" cy="34930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연결선: 꺾임 297">
              <a:extLst>
                <a:ext uri="{FF2B5EF4-FFF2-40B4-BE49-F238E27FC236}">
                  <a16:creationId xmlns:a16="http://schemas.microsoft.com/office/drawing/2014/main" id="{C4579092-0E0B-24F6-0098-83F389779612}"/>
                </a:ext>
              </a:extLst>
            </p:cNvPr>
            <p:cNvCxnSpPr>
              <a:cxnSpLocks/>
              <a:stCxn id="337" idx="1"/>
              <a:endCxn id="329" idx="1"/>
            </p:cNvCxnSpPr>
            <p:nvPr/>
          </p:nvCxnSpPr>
          <p:spPr>
            <a:xfrm rot="10800000" flipH="1">
              <a:off x="8175976" y="5099851"/>
              <a:ext cx="244374" cy="3093006"/>
            </a:xfrm>
            <a:prstGeom prst="bentConnector3">
              <a:avLst>
                <a:gd name="adj1" fmla="val -935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B9719FB2-F58B-33D7-D5CC-0420C9A8A063}"/>
                </a:ext>
              </a:extLst>
            </p:cNvPr>
            <p:cNvGrpSpPr/>
            <p:nvPr/>
          </p:nvGrpSpPr>
          <p:grpSpPr>
            <a:xfrm>
              <a:off x="13301264" y="4066118"/>
              <a:ext cx="879483" cy="760698"/>
              <a:chOff x="4738163" y="7228801"/>
              <a:chExt cx="879483" cy="760698"/>
            </a:xfrm>
          </p:grpSpPr>
          <p:pic>
            <p:nvPicPr>
              <p:cNvPr id="315" name="Graphic 8">
                <a:extLst>
                  <a:ext uri="{FF2B5EF4-FFF2-40B4-BE49-F238E27FC236}">
                    <a16:creationId xmlns:a16="http://schemas.microsoft.com/office/drawing/2014/main" id="{5B52ED1A-E80E-6469-8775-3D6AE667D4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rcRect/>
              <a:stretch/>
            </p:blipFill>
            <p:spPr bwMode="auto">
              <a:xfrm>
                <a:off x="4917620" y="7228801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A09FE3B-A2B1-438B-001E-2F64977546A5}"/>
                  </a:ext>
                </a:extLst>
              </p:cNvPr>
              <p:cNvSpPr txBox="1"/>
              <p:nvPr/>
            </p:nvSpPr>
            <p:spPr>
              <a:xfrm>
                <a:off x="4738163" y="7681722"/>
                <a:ext cx="87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S3_Main</a:t>
                </a:r>
              </a:p>
            </p:txBody>
          </p:sp>
        </p:grpSp>
        <p:sp>
          <p:nvSpPr>
            <p:cNvPr id="300" name="Rectangle 4">
              <a:extLst>
                <a:ext uri="{FF2B5EF4-FFF2-40B4-BE49-F238E27FC236}">
                  <a16:creationId xmlns:a16="http://schemas.microsoft.com/office/drawing/2014/main" id="{5C030D6A-0392-1141-04A3-8222BB1A15D1}"/>
                </a:ext>
              </a:extLst>
            </p:cNvPr>
            <p:cNvSpPr/>
            <p:nvPr/>
          </p:nvSpPr>
          <p:spPr bwMode="auto">
            <a:xfrm>
              <a:off x="1668085" y="2939303"/>
              <a:ext cx="15087600" cy="688969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1044" tIns="43827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E7560388-4C14-37DD-E7BD-33465E4F0EBB}"/>
                </a:ext>
              </a:extLst>
            </p:cNvPr>
            <p:cNvGrpSpPr/>
            <p:nvPr/>
          </p:nvGrpSpPr>
          <p:grpSpPr>
            <a:xfrm>
              <a:off x="11130499" y="5441176"/>
              <a:ext cx="4176371" cy="4216375"/>
              <a:chOff x="11130499" y="5441176"/>
              <a:chExt cx="4176371" cy="4216375"/>
            </a:xfrm>
          </p:grpSpPr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987EE8D-3B09-2CA0-2E02-E154AD707CFE}"/>
                  </a:ext>
                </a:extLst>
              </p:cNvPr>
              <p:cNvSpPr txBox="1"/>
              <p:nvPr/>
            </p:nvSpPr>
            <p:spPr>
              <a:xfrm>
                <a:off x="12354568" y="5518659"/>
                <a:ext cx="1541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sp>
            <p:nvSpPr>
              <p:cNvPr id="309" name="Rectangle 5">
                <a:extLst>
                  <a:ext uri="{FF2B5EF4-FFF2-40B4-BE49-F238E27FC236}">
                    <a16:creationId xmlns:a16="http://schemas.microsoft.com/office/drawing/2014/main" id="{A8FFC08F-1724-D7FC-6337-7DC75D8A144F}"/>
                  </a:ext>
                </a:extLst>
              </p:cNvPr>
              <p:cNvSpPr/>
              <p:nvPr/>
            </p:nvSpPr>
            <p:spPr bwMode="auto">
              <a:xfrm>
                <a:off x="11130499" y="5441176"/>
                <a:ext cx="4176371" cy="4216375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3827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B8C3A5B9-1D7B-E400-E111-7EED36556456}"/>
                </a:ext>
              </a:extLst>
            </p:cNvPr>
            <p:cNvGrpSpPr/>
            <p:nvPr/>
          </p:nvGrpSpPr>
          <p:grpSpPr>
            <a:xfrm>
              <a:off x="2887341" y="9001202"/>
              <a:ext cx="1087243" cy="769487"/>
              <a:chOff x="4573133" y="7228801"/>
              <a:chExt cx="1087243" cy="769487"/>
            </a:xfrm>
          </p:grpSpPr>
          <p:pic>
            <p:nvPicPr>
              <p:cNvPr id="306" name="Graphic 8">
                <a:extLst>
                  <a:ext uri="{FF2B5EF4-FFF2-40B4-BE49-F238E27FC236}">
                    <a16:creationId xmlns:a16="http://schemas.microsoft.com/office/drawing/2014/main" id="{DA838121-DF09-313F-2E98-57FC567B2C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rcRect/>
              <a:stretch/>
            </p:blipFill>
            <p:spPr bwMode="auto">
              <a:xfrm>
                <a:off x="4917620" y="7228801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DD296DF4-17A5-1A98-1D13-D86027B8E910}"/>
                  </a:ext>
                </a:extLst>
              </p:cNvPr>
              <p:cNvSpPr txBox="1"/>
              <p:nvPr/>
            </p:nvSpPr>
            <p:spPr>
              <a:xfrm>
                <a:off x="4573133" y="7690511"/>
                <a:ext cx="10872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S3_PipeLine</a:t>
                </a:r>
              </a:p>
            </p:txBody>
          </p:sp>
        </p:grp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62A500AB-8410-9C0D-A21A-50ECFF225E0C}"/>
                </a:ext>
              </a:extLst>
            </p:cNvPr>
            <p:cNvCxnSpPr>
              <a:cxnSpLocks/>
              <a:stCxn id="285" idx="2"/>
              <a:endCxn id="306" idx="0"/>
            </p:cNvCxnSpPr>
            <p:nvPr/>
          </p:nvCxnSpPr>
          <p:spPr>
            <a:xfrm>
              <a:off x="3445257" y="8749906"/>
              <a:ext cx="2571" cy="2512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BF110265-8E99-31B0-9E73-2CB8D9C2AB98}"/>
                </a:ext>
              </a:extLst>
            </p:cNvPr>
            <p:cNvCxnSpPr>
              <a:cxnSpLocks/>
              <a:stCxn id="306" idx="3"/>
              <a:endCxn id="287" idx="1"/>
            </p:cNvCxnSpPr>
            <p:nvPr/>
          </p:nvCxnSpPr>
          <p:spPr>
            <a:xfrm>
              <a:off x="3663828" y="9217202"/>
              <a:ext cx="938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연결선: 꺾임 304">
              <a:extLst>
                <a:ext uri="{FF2B5EF4-FFF2-40B4-BE49-F238E27FC236}">
                  <a16:creationId xmlns:a16="http://schemas.microsoft.com/office/drawing/2014/main" id="{F4ED8BE7-ED09-A6E5-4AE9-BDD64CA5DFBC}"/>
                </a:ext>
              </a:extLst>
            </p:cNvPr>
            <p:cNvCxnSpPr>
              <a:cxnSpLocks/>
              <a:stCxn id="315" idx="3"/>
              <a:endCxn id="339" idx="3"/>
            </p:cNvCxnSpPr>
            <p:nvPr/>
          </p:nvCxnSpPr>
          <p:spPr>
            <a:xfrm flipH="1">
              <a:off x="11980830" y="4282118"/>
              <a:ext cx="1931891" cy="3212494"/>
            </a:xfrm>
            <a:prstGeom prst="bentConnector3">
              <a:avLst>
                <a:gd name="adj1" fmla="val -1183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1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-225942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1991" y="1454318"/>
            <a:ext cx="16355177" cy="8718079"/>
            <a:chOff x="0" y="-38100"/>
            <a:chExt cx="4289972" cy="1757053"/>
          </a:xfrm>
        </p:grpSpPr>
        <p:sp>
          <p:nvSpPr>
            <p:cNvPr id="6" name="Freeform 6"/>
            <p:cNvSpPr/>
            <p:nvPr/>
          </p:nvSpPr>
          <p:spPr>
            <a:xfrm>
              <a:off x="15246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92175" y="580979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4437395" y="825131"/>
            <a:ext cx="9200557" cy="109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ko-KR" sz="6600" b="1" dirty="0">
                <a:latin typeface="+mj-ea"/>
                <a:ea typeface="+mj-ea"/>
              </a:rPr>
              <a:t>ALB </a:t>
            </a:r>
            <a:r>
              <a:rPr lang="en-US" altLang="ko-KR" sz="6600" b="1" dirty="0" err="1">
                <a:latin typeface="+mj-ea"/>
                <a:ea typeface="+mj-ea"/>
              </a:rPr>
              <a:t>StickySession</a:t>
            </a:r>
            <a:endParaRPr lang="ko-KR" altLang="en-US" sz="6600" b="1" dirty="0" err="1">
              <a:latin typeface="+mj-ea"/>
              <a:ea typeface="+mj-ea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44CDE5A-429D-33B2-C992-6FC86E56FC9F}"/>
              </a:ext>
            </a:extLst>
          </p:cNvPr>
          <p:cNvGrpSpPr/>
          <p:nvPr/>
        </p:nvGrpSpPr>
        <p:grpSpPr>
          <a:xfrm>
            <a:off x="14334728" y="2029156"/>
            <a:ext cx="2651405" cy="1153782"/>
            <a:chOff x="11262256" y="2767999"/>
            <a:chExt cx="2651405" cy="1153782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F78C15F7-A4C7-3C03-51E4-6B2DAA7C5F24}"/>
                </a:ext>
              </a:extLst>
            </p:cNvPr>
            <p:cNvCxnSpPr>
              <a:cxnSpLocks/>
            </p:cNvCxnSpPr>
            <p:nvPr/>
          </p:nvCxnSpPr>
          <p:spPr>
            <a:xfrm>
              <a:off x="11424540" y="3310920"/>
              <a:ext cx="23017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AB5E2176-2483-22D8-369C-D88046C3C1D4}"/>
                </a:ext>
              </a:extLst>
            </p:cNvPr>
            <p:cNvCxnSpPr>
              <a:cxnSpLocks/>
            </p:cNvCxnSpPr>
            <p:nvPr/>
          </p:nvCxnSpPr>
          <p:spPr>
            <a:xfrm>
              <a:off x="11424540" y="3736370"/>
              <a:ext cx="230179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14A64C0-598C-3B5B-31D2-98661467D784}"/>
                </a:ext>
              </a:extLst>
            </p:cNvPr>
            <p:cNvSpPr txBox="1"/>
            <p:nvPr/>
          </p:nvSpPr>
          <p:spPr>
            <a:xfrm>
              <a:off x="11357262" y="2781453"/>
              <a:ext cx="2061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ptos Display" panose="020B0004020202020204" pitchFamily="34" charset="0"/>
                  <a:cs typeface="Arial" panose="020B0604020202020204" pitchFamily="34" charset="0"/>
                </a:rPr>
                <a:t>Http Session Line</a:t>
              </a:r>
            </a:p>
          </p:txBody>
        </p:sp>
        <p:sp>
          <p:nvSpPr>
            <p:cNvPr id="368" name="Rectangle 40">
              <a:extLst>
                <a:ext uri="{FF2B5EF4-FFF2-40B4-BE49-F238E27FC236}">
                  <a16:creationId xmlns:a16="http://schemas.microsoft.com/office/drawing/2014/main" id="{D05F2481-F371-6D3B-504C-6ED8A3040BEA}"/>
                </a:ext>
              </a:extLst>
            </p:cNvPr>
            <p:cNvSpPr/>
            <p:nvPr/>
          </p:nvSpPr>
          <p:spPr>
            <a:xfrm>
              <a:off x="11262256" y="2767999"/>
              <a:ext cx="2651405" cy="11537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3305"/>
            <a:lstStyle/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456CB785-706E-9390-69F0-D93D1CC56A1C}"/>
              </a:ext>
            </a:extLst>
          </p:cNvPr>
          <p:cNvGrpSpPr/>
          <p:nvPr/>
        </p:nvGrpSpPr>
        <p:grpSpPr>
          <a:xfrm>
            <a:off x="1589014" y="3349982"/>
            <a:ext cx="8331975" cy="4593001"/>
            <a:chOff x="1589014" y="3349982"/>
            <a:chExt cx="8331975" cy="459300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06A9126-D840-614F-7E4A-A2F72472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9014" y="3349982"/>
              <a:ext cx="8331975" cy="459300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112CD94-9D11-6647-AB89-570EFBB08BF9}"/>
                </a:ext>
              </a:extLst>
            </p:cNvPr>
            <p:cNvSpPr/>
            <p:nvPr/>
          </p:nvSpPr>
          <p:spPr>
            <a:xfrm>
              <a:off x="1690470" y="4379129"/>
              <a:ext cx="5419698" cy="459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C925420F-7186-C802-ABA2-3EDEBFE7E8B2}"/>
                </a:ext>
              </a:extLst>
            </p:cNvPr>
            <p:cNvSpPr/>
            <p:nvPr/>
          </p:nvSpPr>
          <p:spPr>
            <a:xfrm>
              <a:off x="2014372" y="4952074"/>
              <a:ext cx="1643228" cy="459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5" name="화살표: 오른쪽 374">
            <a:extLst>
              <a:ext uri="{FF2B5EF4-FFF2-40B4-BE49-F238E27FC236}">
                <a16:creationId xmlns:a16="http://schemas.microsoft.com/office/drawing/2014/main" id="{A1FAFE20-40DF-D0A0-C7A6-240C50AD0E44}"/>
              </a:ext>
            </a:extLst>
          </p:cNvPr>
          <p:cNvSpPr/>
          <p:nvPr/>
        </p:nvSpPr>
        <p:spPr>
          <a:xfrm>
            <a:off x="10135966" y="5481649"/>
            <a:ext cx="420464" cy="4001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63B8CD63-8955-C8A2-50B9-C45F532F396B}"/>
              </a:ext>
            </a:extLst>
          </p:cNvPr>
          <p:cNvGrpSpPr/>
          <p:nvPr/>
        </p:nvGrpSpPr>
        <p:grpSpPr>
          <a:xfrm>
            <a:off x="10959225" y="4014832"/>
            <a:ext cx="5839584" cy="3370720"/>
            <a:chOff x="10959225" y="4014832"/>
            <a:chExt cx="5839584" cy="3370720"/>
          </a:xfrm>
        </p:grpSpPr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304D5512-F482-C45C-F622-D660B42C33A9}"/>
                </a:ext>
              </a:extLst>
            </p:cNvPr>
            <p:cNvGrpSpPr/>
            <p:nvPr/>
          </p:nvGrpSpPr>
          <p:grpSpPr>
            <a:xfrm>
              <a:off x="11142014" y="4241162"/>
              <a:ext cx="5394926" cy="3144390"/>
              <a:chOff x="10765588" y="4252952"/>
              <a:chExt cx="5394926" cy="3144390"/>
            </a:xfrm>
          </p:grpSpPr>
          <p:pic>
            <p:nvPicPr>
              <p:cNvPr id="357" name="Graphic 6">
                <a:extLst>
                  <a:ext uri="{FF2B5EF4-FFF2-40B4-BE49-F238E27FC236}">
                    <a16:creationId xmlns:a16="http://schemas.microsoft.com/office/drawing/2014/main" id="{ECFB4DF1-A509-E43C-454D-88547A52E6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12929044" y="523170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BD800E1-2E63-488E-09CE-BE7178C4F242}"/>
                  </a:ext>
                </a:extLst>
              </p:cNvPr>
              <p:cNvSpPr txBox="1"/>
              <p:nvPr/>
            </p:nvSpPr>
            <p:spPr>
              <a:xfrm>
                <a:off x="10765588" y="5538165"/>
                <a:ext cx="2135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ptos Display" panose="020B0004020202020204" pitchFamily="34" charset="0"/>
                    <a:cs typeface="Arial" panose="020B0604020202020204" pitchFamily="34" charset="0"/>
                  </a:rPr>
                  <a:t>ELB Load Balancer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AEB70A36-BD8D-811D-B48A-5D41075D7D8C}"/>
                  </a:ext>
                </a:extLst>
              </p:cNvPr>
              <p:cNvSpPr txBox="1"/>
              <p:nvPr/>
            </p:nvSpPr>
            <p:spPr>
              <a:xfrm>
                <a:off x="15276176" y="5050808"/>
                <a:ext cx="734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Web</a:t>
                </a:r>
              </a:p>
            </p:txBody>
          </p:sp>
          <p:pic>
            <p:nvPicPr>
              <p:cNvPr id="360" name="Graphic 60">
                <a:extLst>
                  <a:ext uri="{FF2B5EF4-FFF2-40B4-BE49-F238E27FC236}">
                    <a16:creationId xmlns:a16="http://schemas.microsoft.com/office/drawing/2014/main" id="{41ED6FA3-AF83-CE93-2A11-0EA45E0E0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15193448" y="4252952"/>
                <a:ext cx="900000" cy="815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1" name="Graphic 60">
                <a:extLst>
                  <a:ext uri="{FF2B5EF4-FFF2-40B4-BE49-F238E27FC236}">
                    <a16:creationId xmlns:a16="http://schemas.microsoft.com/office/drawing/2014/main" id="{685508A7-A58B-0506-AAD5-3AE4BDA15A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15252931" y="6156576"/>
                <a:ext cx="900000" cy="815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A904A6C-69C6-255D-3356-4641F2F0BA0F}"/>
                  </a:ext>
                </a:extLst>
              </p:cNvPr>
              <p:cNvSpPr txBox="1"/>
              <p:nvPr/>
            </p:nvSpPr>
            <p:spPr>
              <a:xfrm>
                <a:off x="15252931" y="6997232"/>
                <a:ext cx="907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Web2</a:t>
                </a:r>
              </a:p>
            </p:txBody>
          </p:sp>
          <p:cxnSp>
            <p:nvCxnSpPr>
              <p:cNvPr id="363" name="연결선: 꺾임 362">
                <a:extLst>
                  <a:ext uri="{FF2B5EF4-FFF2-40B4-BE49-F238E27FC236}">
                    <a16:creationId xmlns:a16="http://schemas.microsoft.com/office/drawing/2014/main" id="{415C5B8D-5CF8-B350-D2CE-0ED7A10A8173}"/>
                  </a:ext>
                </a:extLst>
              </p:cNvPr>
              <p:cNvCxnSpPr>
                <a:cxnSpLocks/>
                <a:stCxn id="357" idx="0"/>
                <a:endCxn id="360" idx="1"/>
              </p:cNvCxnSpPr>
              <p:nvPr/>
            </p:nvCxnSpPr>
            <p:spPr>
              <a:xfrm rot="5400000" flipH="1" flipV="1">
                <a:off x="14000816" y="4039072"/>
                <a:ext cx="570860" cy="1814404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연결선: 꺾임 363">
                <a:extLst>
                  <a:ext uri="{FF2B5EF4-FFF2-40B4-BE49-F238E27FC236}">
                    <a16:creationId xmlns:a16="http://schemas.microsoft.com/office/drawing/2014/main" id="{7694D8BE-DA21-9C47-E473-C4A66DF6E6B9}"/>
                  </a:ext>
                </a:extLst>
              </p:cNvPr>
              <p:cNvCxnSpPr>
                <a:cxnSpLocks/>
                <a:stCxn id="357" idx="2"/>
                <a:endCxn id="361" idx="1"/>
              </p:cNvCxnSpPr>
              <p:nvPr/>
            </p:nvCxnSpPr>
            <p:spPr>
              <a:xfrm rot="16200000" flipH="1">
                <a:off x="14099605" y="5411142"/>
                <a:ext cx="432764" cy="1873887"/>
              </a:xfrm>
              <a:prstGeom prst="bentConnector2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Rectangle 40">
              <a:extLst>
                <a:ext uri="{FF2B5EF4-FFF2-40B4-BE49-F238E27FC236}">
                  <a16:creationId xmlns:a16="http://schemas.microsoft.com/office/drawing/2014/main" id="{88046188-A947-1A62-6E0D-DCE223EAAA9C}"/>
                </a:ext>
              </a:extLst>
            </p:cNvPr>
            <p:cNvSpPr/>
            <p:nvPr/>
          </p:nvSpPr>
          <p:spPr>
            <a:xfrm>
              <a:off x="10959225" y="4014832"/>
              <a:ext cx="5839584" cy="3370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3305"/>
            <a:lstStyle/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37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10856" y="598240"/>
            <a:ext cx="10251443" cy="1745073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0" y="8733382"/>
            <a:ext cx="19974273" cy="2005956"/>
            <a:chOff x="0" y="-38100"/>
            <a:chExt cx="5260714" cy="5283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021225" y="3293323"/>
            <a:ext cx="637228" cy="637228"/>
          </a:xfrm>
          <a:custGeom>
            <a:avLst/>
            <a:gdLst/>
            <a:ahLst/>
            <a:cxnLst/>
            <a:rect l="l" t="t" r="r" b="b"/>
            <a:pathLst>
              <a:path w="745490" h="745490">
                <a:moveTo>
                  <a:pt x="0" y="0"/>
                </a:moveTo>
                <a:lnTo>
                  <a:pt x="0" y="745490"/>
                </a:lnTo>
                <a:lnTo>
                  <a:pt x="745490" y="745490"/>
                </a:lnTo>
                <a:close/>
              </a:path>
            </a:pathLst>
          </a:custGeom>
          <a:solidFill>
            <a:srgbClr val="DDDEDE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0" b="1" dirty="0" err="1">
                <a:solidFill>
                  <a:srgbClr val="000000"/>
                </a:solidFill>
                <a:latin typeface="+mj-ea"/>
                <a:ea typeface="+mj-ea"/>
              </a:rPr>
              <a:t>AWS</a:t>
            </a:r>
            <a:r>
              <a:rPr lang="ko-KR" altLang="en-US" sz="6600" b="1" dirty="0" err="1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en-US" sz="6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6600" b="1" dirty="0" err="1">
                <a:solidFill>
                  <a:srgbClr val="000000"/>
                </a:solidFill>
                <a:latin typeface="+mj-ea"/>
                <a:ea typeface="+mj-ea"/>
              </a:rPr>
              <a:t>사용하는</a:t>
            </a:r>
            <a:r>
              <a:rPr lang="en-US" sz="6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6600" b="1" dirty="0" err="1">
                <a:solidFill>
                  <a:srgbClr val="000000"/>
                </a:solidFill>
                <a:latin typeface="+mj-ea"/>
                <a:ea typeface="+mj-ea"/>
              </a:rPr>
              <a:t>이유</a:t>
            </a:r>
            <a:r>
              <a:rPr lang="en-US" sz="6600" b="1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endParaRPr lang="en-US" sz="6607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149954" y="2848283"/>
            <a:ext cx="8940324" cy="2782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899"/>
              </a:lnSpc>
              <a:buAutoNum type="arabicPeriod"/>
            </a:pPr>
            <a:r>
              <a:rPr lang="ko-KR" altLang="en-US" sz="2500" b="1" dirty="0">
                <a:solidFill>
                  <a:srgbClr val="000000"/>
                </a:solidFill>
                <a:latin typeface="+mj-ea"/>
                <a:ea typeface="+mj-ea"/>
              </a:rPr>
              <a:t>높은 안정성과 효율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Amazone Web Service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이하 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AWS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는 보편적으로 필요로 하는 기능들이 이미 구성되어 있어 적은 인력과 비용으로 환경에 적합한 효과적이고 유연한 인프라 구축이 가능한 점에서 많은 기업들의 선택을 받아왔습니다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sz="2000" dirty="0">
              <a:solidFill>
                <a:srgbClr val="000000"/>
              </a:solidFill>
              <a:latin typeface="+mj-ea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그 결과 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2019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년부터 현재까지 클라우드 시장에서 점유율 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1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등의 자리를 놓치지 않는 모습과 함께 많은 기업들이 사용중임을 보여주면서 그에 따른 서비스의 안정성이 증명됐습니다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.</a:t>
            </a:r>
            <a:endParaRPr lang="ko-KR" sz="2000" dirty="0">
              <a:latin typeface="+mj-ea"/>
              <a:ea typeface="+mj-ea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C7537E6C-3E74-D765-CF5C-099674C9040E}"/>
              </a:ext>
            </a:extLst>
          </p:cNvPr>
          <p:cNvSpPr txBox="1"/>
          <p:nvPr/>
        </p:nvSpPr>
        <p:spPr>
          <a:xfrm>
            <a:off x="342571" y="99962"/>
            <a:ext cx="128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Architecture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11" name="그림 1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0F7FF7-3ECB-FEB0-F8D6-1034179C6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6" y="3014766"/>
            <a:ext cx="7735187" cy="42195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2" name="TextBox 20">
            <a:extLst>
              <a:ext uri="{FF2B5EF4-FFF2-40B4-BE49-F238E27FC236}">
                <a16:creationId xmlns:a16="http://schemas.microsoft.com/office/drawing/2014/main" id="{12D48A24-1F58-5D4A-3586-D0E6C679035E}"/>
              </a:ext>
            </a:extLst>
          </p:cNvPr>
          <p:cNvSpPr txBox="1"/>
          <p:nvPr/>
        </p:nvSpPr>
        <p:spPr>
          <a:xfrm>
            <a:off x="8149953" y="5812108"/>
            <a:ext cx="9113102" cy="339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2.   높은 보안성과 재해 복구</a:t>
            </a:r>
            <a:endParaRPr lang="ko-KR" altLang="en-US" sz="25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subnet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분리와 사용자별 권한 부여를 통해 민감성이 높은 개인정보와 같은 데이터의 유출과 허가되지 않은 외부 접속 방지가 가능하며 추가적인 방화벽 사용으로 높은 보안성을 챙겨갈 수 있습니다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.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또한 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Auto Scaling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서비스를 활용해 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resource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용량을 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traffic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에 따라 자동으로 제어할 수 있게 구성되어 있어 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server 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자원의 효율적인 관리를 통해 한 층 더 안정적인 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service</a:t>
            </a:r>
            <a:r>
              <a:rPr 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를 제공합니다</a:t>
            </a:r>
            <a:r>
              <a:rPr 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sz="2000" dirty="0">
              <a:solidFill>
                <a:srgbClr val="000000"/>
              </a:solidFill>
              <a:latin typeface="+mj-ea"/>
              <a:ea typeface="+mj-e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만약 유사 시의 상황이 발생해도 논리적인 가용영역 분리와 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DB</a:t>
            </a:r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의 이중화를 통해 신속하고 복구율이 높은 대처가 가능합니다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.</a:t>
            </a:r>
            <a:endParaRPr lang="ko-KR" sz="2000" dirty="0">
              <a:latin typeface="+mj-ea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56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8103" y="11430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3A3CC3-A7AF-D812-70C5-9D3F452A0DE7}"/>
              </a:ext>
            </a:extLst>
          </p:cNvPr>
          <p:cNvGrpSpPr/>
          <p:nvPr/>
        </p:nvGrpSpPr>
        <p:grpSpPr>
          <a:xfrm>
            <a:off x="4543721" y="687305"/>
            <a:ext cx="9200557" cy="1730229"/>
            <a:chOff x="4543721" y="687305"/>
            <a:chExt cx="9200557" cy="1730229"/>
          </a:xfrm>
        </p:grpSpPr>
        <p:grpSp>
          <p:nvGrpSpPr>
            <p:cNvPr id="8" name="Group 8"/>
            <p:cNvGrpSpPr/>
            <p:nvPr/>
          </p:nvGrpSpPr>
          <p:grpSpPr>
            <a:xfrm>
              <a:off x="5139012" y="687305"/>
              <a:ext cx="8009976" cy="1730229"/>
              <a:chOff x="0" y="0"/>
              <a:chExt cx="2109623" cy="4556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4543721" y="904875"/>
              <a:ext cx="9200557" cy="108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ko-KR" altLang="en-US" sz="6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lt"/>
                </a:rPr>
                <a:t>Auto </a:t>
              </a:r>
              <a:r>
                <a:rPr lang="ko-KR" altLang="en-US" sz="6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lt"/>
                </a:rPr>
                <a:t>Scaling</a:t>
              </a:r>
              <a:endParaRPr lang="ko-KR" altLang="en-US" sz="6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6" name="그림 15" descr="스크린샷, 도표, 픽셀이(가) 표시된 사진&#10;&#10;자동 생성된 설명">
            <a:extLst>
              <a:ext uri="{FF2B5EF4-FFF2-40B4-BE49-F238E27FC236}">
                <a16:creationId xmlns:a16="http://schemas.microsoft.com/office/drawing/2014/main" id="{B637F25E-B3C6-3472-DB9A-E5B991137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60" y="3771900"/>
            <a:ext cx="8102063" cy="3487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19B706F5-3CFB-D440-4A35-5A02815740E3}"/>
              </a:ext>
            </a:extLst>
          </p:cNvPr>
          <p:cNvSpPr txBox="1"/>
          <p:nvPr/>
        </p:nvSpPr>
        <p:spPr>
          <a:xfrm>
            <a:off x="681556" y="7786680"/>
            <a:ext cx="1759454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500" dirty="0">
                <a:solidFill>
                  <a:srgbClr val="242424"/>
                </a:solidFill>
                <a:latin typeface="Calibri"/>
                <a:ea typeface="Malgun Gothic"/>
                <a:cs typeface="Calibri"/>
              </a:rPr>
              <a:t> 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Auto Scaling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은 서버의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과부하나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장애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등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서비스가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불능상태가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되면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자동으로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서버를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복제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/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추가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하여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서버를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늘려주는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작업으로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</a:p>
          <a:p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클라우드의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유연성을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돋보이게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하는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ko-KR" alt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핵심</a:t>
            </a:r>
            <a:r>
              <a:rPr lang="en-US" altLang="ko-KR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 </a:t>
            </a:r>
            <a:r>
              <a:rPr lang="en-US" sz="2500" dirty="0" err="1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기술입니다</a:t>
            </a:r>
            <a:r>
              <a:rPr lang="en-US" sz="2500" dirty="0">
                <a:solidFill>
                  <a:srgbClr val="242424"/>
                </a:solidFill>
                <a:latin typeface="+mj-ea"/>
                <a:ea typeface="+mj-ea"/>
                <a:cs typeface="Calibri"/>
              </a:rPr>
              <a:t>.</a:t>
            </a:r>
            <a:endParaRPr lang="en-US" altLang="ko-KR" sz="2500" dirty="0">
              <a:solidFill>
                <a:srgbClr val="242424"/>
              </a:solidFill>
              <a:latin typeface="+mj-ea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8103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3748E8-D8C2-E146-A530-BD3406BC5073}"/>
              </a:ext>
            </a:extLst>
          </p:cNvPr>
          <p:cNvGrpSpPr/>
          <p:nvPr/>
        </p:nvGrpSpPr>
        <p:grpSpPr>
          <a:xfrm>
            <a:off x="4543721" y="687305"/>
            <a:ext cx="9200557" cy="1730229"/>
            <a:chOff x="4543721" y="687305"/>
            <a:chExt cx="9200557" cy="1730229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2212FD84-7D43-4C8A-C343-8691FA3317DA}"/>
                </a:ext>
              </a:extLst>
            </p:cNvPr>
            <p:cNvGrpSpPr/>
            <p:nvPr/>
          </p:nvGrpSpPr>
          <p:grpSpPr>
            <a:xfrm>
              <a:off x="5139012" y="687305"/>
              <a:ext cx="8009976" cy="1730229"/>
              <a:chOff x="0" y="0"/>
              <a:chExt cx="2109623" cy="455698"/>
            </a:xfrm>
          </p:grpSpPr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5E8CEB49-0FCF-09FF-E44A-0C5405AF8F44}"/>
                  </a:ext>
                </a:extLst>
              </p:cNvPr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8B1DA7E2-4D29-2E03-4EA5-476E0D7E55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C0A40A75-515C-A355-D1E0-9AB99D84DAE7}"/>
                </a:ext>
              </a:extLst>
            </p:cNvPr>
            <p:cNvSpPr txBox="1"/>
            <p:nvPr/>
          </p:nvSpPr>
          <p:spPr>
            <a:xfrm>
              <a:off x="4543721" y="904875"/>
              <a:ext cx="9200557" cy="108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ko-KR" altLang="en-US" sz="6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lt"/>
                </a:rPr>
                <a:t>Auto </a:t>
              </a:r>
              <a:r>
                <a:rPr lang="ko-KR" altLang="en-US" sz="6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lt"/>
                </a:rPr>
                <a:t>Scaling</a:t>
              </a:r>
              <a:endParaRPr lang="ko-KR" altLang="en-US" sz="6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1CEEF22-6FF6-9D8E-A313-AF7E580AD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20" y="2910554"/>
            <a:ext cx="3861561" cy="216931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A0A17-C435-0EC0-C4EE-3D53F20CBF6E}"/>
              </a:ext>
            </a:extLst>
          </p:cNvPr>
          <p:cNvSpPr/>
          <p:nvPr/>
        </p:nvSpPr>
        <p:spPr>
          <a:xfrm>
            <a:off x="174920" y="3535640"/>
            <a:ext cx="3101680" cy="122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C9DFCC-4072-AADA-B01F-D7B404873289}"/>
              </a:ext>
            </a:extLst>
          </p:cNvPr>
          <p:cNvGrpSpPr/>
          <p:nvPr/>
        </p:nvGrpSpPr>
        <p:grpSpPr>
          <a:xfrm>
            <a:off x="4503364" y="2899664"/>
            <a:ext cx="6345920" cy="4545659"/>
            <a:chOff x="4608648" y="2899664"/>
            <a:chExt cx="6345920" cy="454565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627CFC8-ABD4-FA7C-D492-F77BD0D02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08648" y="2899664"/>
              <a:ext cx="6345920" cy="454565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66FA8D-6BB4-FF2D-5644-18AE49544626}"/>
                </a:ext>
              </a:extLst>
            </p:cNvPr>
            <p:cNvSpPr/>
            <p:nvPr/>
          </p:nvSpPr>
          <p:spPr>
            <a:xfrm>
              <a:off x="6782659" y="3695700"/>
              <a:ext cx="1980341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E8DC2-3B1B-02E2-0D7D-2691E16ED0DA}"/>
              </a:ext>
            </a:extLst>
          </p:cNvPr>
          <p:cNvGrpSpPr/>
          <p:nvPr/>
        </p:nvGrpSpPr>
        <p:grpSpPr>
          <a:xfrm>
            <a:off x="11334778" y="2910554"/>
            <a:ext cx="6885999" cy="2385346"/>
            <a:chOff x="11402001" y="2985620"/>
            <a:chExt cx="6885999" cy="238534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CD787AC-D053-B5F3-B460-07DA98ED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02001" y="2985620"/>
              <a:ext cx="6885999" cy="238534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E8BCD5-087C-D89D-F68F-1B1F3F1F1869}"/>
                </a:ext>
              </a:extLst>
            </p:cNvPr>
            <p:cNvSpPr/>
            <p:nvPr/>
          </p:nvSpPr>
          <p:spPr>
            <a:xfrm>
              <a:off x="11444313" y="4791493"/>
              <a:ext cx="1704676" cy="579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488881-CD19-9568-9717-63C9FE3552A2}"/>
                </a:ext>
              </a:extLst>
            </p:cNvPr>
            <p:cNvSpPr/>
            <p:nvPr/>
          </p:nvSpPr>
          <p:spPr>
            <a:xfrm>
              <a:off x="15849600" y="4838700"/>
              <a:ext cx="2133600" cy="2411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9F096E-F965-0475-D396-73E54999C710}"/>
                </a:ext>
              </a:extLst>
            </p:cNvPr>
            <p:cNvSpPr/>
            <p:nvPr/>
          </p:nvSpPr>
          <p:spPr>
            <a:xfrm>
              <a:off x="15849600" y="5086546"/>
              <a:ext cx="2133600" cy="2411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9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CD29E2-1A38-0A56-71F9-B15B9A67EDCE}"/>
              </a:ext>
            </a:extLst>
          </p:cNvPr>
          <p:cNvGrpSpPr/>
          <p:nvPr/>
        </p:nvGrpSpPr>
        <p:grpSpPr>
          <a:xfrm>
            <a:off x="4543721" y="687305"/>
            <a:ext cx="9200557" cy="1730229"/>
            <a:chOff x="4543721" y="687305"/>
            <a:chExt cx="9200557" cy="1730229"/>
          </a:xfrm>
        </p:grpSpPr>
        <p:grpSp>
          <p:nvGrpSpPr>
            <p:cNvPr id="8" name="Group 8"/>
            <p:cNvGrpSpPr/>
            <p:nvPr/>
          </p:nvGrpSpPr>
          <p:grpSpPr>
            <a:xfrm>
              <a:off x="5035103" y="687305"/>
              <a:ext cx="8009976" cy="1730229"/>
              <a:chOff x="0" y="0"/>
              <a:chExt cx="2109623" cy="4556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4543721" y="904875"/>
              <a:ext cx="9200557" cy="1125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CI / CD 파이프</a:t>
              </a:r>
              <a:r>
                <a:rPr 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6600" b="1" dirty="0">
                  <a:solidFill>
                    <a:srgbClr val="000000"/>
                  </a:solidFill>
                  <a:latin typeface="+mj-ea"/>
                  <a:ea typeface="+mj-ea"/>
                </a:rPr>
                <a:t>라인</a:t>
              </a:r>
              <a:r>
                <a:rPr lang="en-US" sz="6600" dirty="0">
                  <a:solidFill>
                    <a:srgbClr val="000000"/>
                  </a:solidFill>
                  <a:latin typeface="+mj-ea"/>
                  <a:ea typeface="+mj-ea"/>
                </a:rPr>
                <a:t> </a:t>
              </a:r>
              <a:endParaRPr lang="en-US" sz="6607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460301" y="2938560"/>
            <a:ext cx="8214514" cy="7155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/>
              <a:buChar char="•"/>
            </a:pPr>
            <a:r>
              <a:rPr lang="en-US" sz="3450" b="1" dirty="0">
                <a:solidFill>
                  <a:srgbClr val="000000"/>
                </a:solidFill>
                <a:latin typeface="+mj-ea"/>
                <a:ea typeface="+mj-ea"/>
              </a:rPr>
              <a:t>CI (</a:t>
            </a:r>
            <a:r>
              <a:rPr lang="en-US" sz="34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lt"/>
              </a:rPr>
              <a:t>Continuous Integration</a:t>
            </a:r>
            <a:r>
              <a:rPr lang="en-US" sz="3450" b="1" dirty="0">
                <a:solidFill>
                  <a:srgbClr val="373E48"/>
                </a:solidFill>
                <a:latin typeface="+mj-ea"/>
                <a:ea typeface="+mj-ea"/>
                <a:cs typeface="+mn-lt"/>
              </a:rPr>
              <a:t>)</a:t>
            </a:r>
            <a:endParaRPr lang="en-US" sz="3450" b="1" dirty="0">
              <a:solidFill>
                <a:srgbClr val="000000"/>
              </a:solidFill>
              <a:latin typeface="+mj-ea"/>
              <a:ea typeface="+mj-ea"/>
              <a:cs typeface="+mn-lt"/>
            </a:endParaRPr>
          </a:p>
          <a:p>
            <a:pPr indent="-457200">
              <a:lnSpc>
                <a:spcPts val="4899"/>
              </a:lnSpc>
              <a:buFont typeface="Arial"/>
              <a:buChar char="•"/>
            </a:pPr>
            <a:endParaRPr lang="en-US" altLang="ko-KR" sz="3450" b="1" dirty="0">
              <a:solidFill>
                <a:srgbClr val="373E48"/>
              </a:solidFill>
              <a:latin typeface="+mj-ea"/>
              <a:ea typeface="+mj-ea"/>
              <a:cs typeface="Calibri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개발자를 위한 자동화 프로세스인 </a:t>
            </a:r>
            <a:r>
              <a:rPr lang="ko-KR" altLang="en-US" dirty="0">
                <a:latin typeface="+mj-ea"/>
                <a:ea typeface="+mj-ea"/>
              </a:rPr>
              <a:t>지속적인 통합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을 의미하며 애플리케이션에 대한 새로운 코드 변경사항이 정기적으로 빌드 및 테스트되어 공유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리포지토리에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통합 되므로 여러 명의 개발자가 동시에 작업 할 경우 충돌 할 수 있는 문제를 해결 할 수 있다.</a:t>
            </a:r>
          </a:p>
          <a:p>
            <a:pPr>
              <a:lnSpc>
                <a:spcPts val="4899"/>
              </a:lnSpc>
            </a:pPr>
            <a:endParaRPr lang="en-US" sz="345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457200" indent="-457200">
              <a:lnSpc>
                <a:spcPts val="4899"/>
              </a:lnSpc>
              <a:buFont typeface="Arial"/>
              <a:buChar char="•"/>
            </a:pPr>
            <a:r>
              <a:rPr lang="en-US" sz="3450" b="1" dirty="0">
                <a:solidFill>
                  <a:srgbClr val="000000"/>
                </a:solidFill>
                <a:latin typeface="+mj-ea"/>
                <a:ea typeface="+mj-ea"/>
              </a:rPr>
              <a:t>CD (</a:t>
            </a:r>
            <a:r>
              <a:rPr lang="en-US" sz="34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Continuous Delivery / Deployment</a:t>
            </a:r>
            <a:r>
              <a:rPr lang="en-US" sz="345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marL="285750" indent="-457200">
              <a:lnSpc>
                <a:spcPts val="4899"/>
              </a:lnSpc>
              <a:buFont typeface="Arial,Sans-Serif"/>
              <a:buChar char="•"/>
            </a:pPr>
            <a:endParaRPr lang="en-US" altLang="ko-KR" b="1" dirty="0">
              <a:latin typeface="+mj-ea"/>
              <a:ea typeface="+mj-ea"/>
              <a:cs typeface="+mn-lt"/>
            </a:endParaRPr>
          </a:p>
          <a:p>
            <a:pPr marL="457200" lvl="2"/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지속적인 제공(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  <a:cs typeface="Arial"/>
              </a:rPr>
              <a:t>Continuous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  <a:cs typeface="Arial"/>
              </a:rPr>
              <a:t>Delivery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)이란 개발자들이 적용한 변경사항이 테스트를 거쳐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  <a:cs typeface="Arial"/>
              </a:rPr>
              <a:t>리포지토리에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 자동으로 업로드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  <a:cs typeface="Arial"/>
              </a:rPr>
              <a:t>되는것을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 뜻하며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  <a:cs typeface="Arial"/>
              </a:rPr>
              <a:t>리포지토리에서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 애플리케이션을 실시간 프로덕션 환경으로 배포 할 수 있다.</a:t>
            </a:r>
            <a:endParaRPr lang="en-US" altLang="ko-KR" dirty="0">
              <a:latin typeface="+mj-ea"/>
              <a:ea typeface="+mj-ea"/>
              <a:cs typeface="+mn-lt"/>
            </a:endParaRPr>
          </a:p>
          <a:p>
            <a:pPr marL="457200" lvl="2"/>
            <a:endParaRPr lang="ko-KR" altLang="en-US" dirty="0"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+mn-lt"/>
              </a:rPr>
              <a:t>지속적인 배포</a:t>
            </a:r>
            <a:r>
              <a:rPr lang="ko-KR" altLang="en-US" dirty="0">
                <a:latin typeface="+mj-ea"/>
                <a:ea typeface="+mj-ea"/>
                <a:cs typeface="+mn-lt"/>
              </a:rPr>
              <a:t>(</a:t>
            </a:r>
            <a:r>
              <a:rPr lang="ko-KR" altLang="en-US" dirty="0" err="1">
                <a:latin typeface="+mj-ea"/>
                <a:ea typeface="+mj-ea"/>
                <a:cs typeface="+mn-lt"/>
              </a:rPr>
              <a:t>Coutninous</a:t>
            </a:r>
            <a:r>
              <a:rPr lang="ko-KR" altLang="en-US" dirty="0">
                <a:latin typeface="+mj-ea"/>
                <a:ea typeface="+mj-ea"/>
                <a:cs typeface="+mn-lt"/>
              </a:rPr>
              <a:t> </a:t>
            </a:r>
            <a:r>
              <a:rPr lang="ko-KR" altLang="en-US" dirty="0" err="1">
                <a:latin typeface="+mj-ea"/>
                <a:ea typeface="+mj-ea"/>
                <a:cs typeface="+mn-lt"/>
              </a:rPr>
              <a:t>Deployment</a:t>
            </a:r>
            <a:r>
              <a:rPr lang="ko-KR" altLang="en-US" dirty="0">
                <a:latin typeface="+mj-ea"/>
                <a:ea typeface="+mj-ea"/>
                <a:cs typeface="+mn-lt"/>
              </a:rPr>
              <a:t>)란 개발자들의 변경 사항을 </a:t>
            </a:r>
            <a:r>
              <a:rPr lang="ko-KR" altLang="en-US" dirty="0" err="1">
                <a:latin typeface="+mj-ea"/>
                <a:ea typeface="+mj-ea"/>
                <a:cs typeface="+mn-lt"/>
              </a:rPr>
              <a:t>리포지토리에서</a:t>
            </a:r>
            <a:r>
              <a:rPr lang="ko-KR" altLang="en-US" dirty="0">
                <a:latin typeface="+mj-ea"/>
                <a:ea typeface="+mj-ea"/>
                <a:cs typeface="+mn-lt"/>
              </a:rPr>
              <a:t> 고객이 사용 가능한 프로덕션 환경까지 자동으로 릴리즈 </a:t>
            </a:r>
            <a:r>
              <a:rPr lang="ko-KR" altLang="en-US" dirty="0" err="1">
                <a:latin typeface="+mj-ea"/>
                <a:ea typeface="+mj-ea"/>
                <a:cs typeface="+mn-lt"/>
              </a:rPr>
              <a:t>하는것을</a:t>
            </a:r>
            <a:r>
              <a:rPr lang="ko-KR" altLang="en-US" dirty="0">
                <a:latin typeface="+mj-ea"/>
                <a:ea typeface="+mj-ea"/>
                <a:cs typeface="+mn-lt"/>
              </a:rPr>
              <a:t> 의미한다.</a:t>
            </a:r>
          </a:p>
          <a:p>
            <a:pPr lvl="1"/>
            <a:endParaRPr lang="ko-KR" altLang="en-US" sz="2200" dirty="0">
              <a:latin typeface="+mj-ea"/>
              <a:ea typeface="+mj-ea"/>
              <a:cs typeface="+mn-l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6" name="그림 15" descr="CI/CD 파이프라인">
            <a:extLst>
              <a:ext uri="{FF2B5EF4-FFF2-40B4-BE49-F238E27FC236}">
                <a16:creationId xmlns:a16="http://schemas.microsoft.com/office/drawing/2014/main" id="{0FE3AFDD-D778-1CEE-3CB3-BD7B127B9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04" y="3392261"/>
            <a:ext cx="9111341" cy="58033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2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626</Words>
  <Application>Microsoft Office PowerPoint</Application>
  <PresentationFormat>사용자 지정</PresentationFormat>
  <Paragraphs>161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Calibri</vt:lpstr>
      <vt:lpstr>Arial,Sans-Serif</vt:lpstr>
      <vt:lpstr>나눔고딕 ExtraBold</vt:lpstr>
      <vt:lpstr>Oswald Bold Italics</vt:lpstr>
      <vt:lpstr>맑은 고딕</vt:lpstr>
      <vt:lpstr>DM Sans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user</cp:lastModifiedBy>
  <cp:revision>425</cp:revision>
  <dcterms:created xsi:type="dcterms:W3CDTF">2006-08-16T00:00:00Z</dcterms:created>
  <dcterms:modified xsi:type="dcterms:W3CDTF">2023-12-01T04:43:22Z</dcterms:modified>
  <dc:identifier>DAF1aN0Y5ow</dc:identifier>
</cp:coreProperties>
</file>