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9" r:id="rId2"/>
    <p:sldId id="303" r:id="rId3"/>
    <p:sldId id="317" r:id="rId4"/>
    <p:sldId id="305" r:id="rId5"/>
    <p:sldId id="318" r:id="rId6"/>
    <p:sldId id="319" r:id="rId7"/>
    <p:sldId id="320" r:id="rId8"/>
    <p:sldId id="306" r:id="rId9"/>
    <p:sldId id="321" r:id="rId10"/>
    <p:sldId id="322" r:id="rId11"/>
    <p:sldId id="323" r:id="rId12"/>
    <p:sldId id="324" r:id="rId13"/>
    <p:sldId id="307" r:id="rId14"/>
    <p:sldId id="308" r:id="rId15"/>
    <p:sldId id="310" r:id="rId16"/>
    <p:sldId id="309" r:id="rId17"/>
    <p:sldId id="325" r:id="rId18"/>
    <p:sldId id="326" r:id="rId19"/>
    <p:sldId id="311" r:id="rId20"/>
    <p:sldId id="313" r:id="rId21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-667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BACF7F4-64A2-4897-AE0C-3C8C5BA6674B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8960C98-5538-46AF-8F5A-2A073D34D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831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44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5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77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 userDrawn="1"/>
        </p:nvSpPr>
        <p:spPr>
          <a:xfrm>
            <a:off x="430743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19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20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2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22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633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425451" y="404814"/>
            <a:ext cx="11330516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4" name="TextBox 9"/>
          <p:cNvSpPr txBox="1"/>
          <p:nvPr userDrawn="1"/>
        </p:nvSpPr>
        <p:spPr>
          <a:xfrm>
            <a:off x="1193867" y="762423"/>
            <a:ext cx="5447596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193867" y="1844824"/>
            <a:ext cx="987735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210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-27518" y="765155"/>
            <a:ext cx="12219518" cy="1587"/>
            <a:chOff x="-27517" y="1052513"/>
            <a:chExt cx="12219518" cy="1587"/>
          </a:xfrm>
        </p:grpSpPr>
        <p:cxnSp>
          <p:nvCxnSpPr>
            <p:cNvPr id="4" name="직선 연결선 3"/>
            <p:cNvCxnSpPr/>
            <p:nvPr userDrawn="1"/>
          </p:nvCxnSpPr>
          <p:spPr>
            <a:xfrm>
              <a:off x="-27517" y="1052513"/>
              <a:ext cx="3119968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 userDrawn="1"/>
          </p:nvCxnSpPr>
          <p:spPr>
            <a:xfrm>
              <a:off x="3094567" y="1052513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 userDrawn="1"/>
          </p:nvCxnSpPr>
          <p:spPr>
            <a:xfrm>
              <a:off x="6096001" y="1054100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 userDrawn="1"/>
          </p:nvCxnSpPr>
          <p:spPr>
            <a:xfrm>
              <a:off x="9072034" y="1052513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4"/>
          <p:cNvSpPr txBox="1">
            <a:spLocks noChangeArrowheads="1"/>
          </p:cNvSpPr>
          <p:nvPr userDrawn="1"/>
        </p:nvSpPr>
        <p:spPr bwMode="auto">
          <a:xfrm>
            <a:off x="912285" y="620713"/>
            <a:ext cx="32639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endParaRPr lang="ko-KR" altLang="en-US" sz="18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433" y="104245"/>
            <a:ext cx="10081120" cy="4077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34434" y="1268760"/>
            <a:ext cx="11522207" cy="523537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10801351" y="6503988"/>
            <a:ext cx="1115483" cy="3540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4D4C1631-0D63-44C5-9E1E-F755FFEC72C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79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7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9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12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4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5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77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43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59E24-981A-48A3-95BA-3EED4B3DB259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61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4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google.com/chrome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2243572" y="3412605"/>
            <a:ext cx="7704856" cy="938937"/>
          </a:xfrm>
        </p:spPr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문서 구조 이해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65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2"/>
          <p:cNvSpPr>
            <a:spLocks noGrp="1"/>
          </p:cNvSpPr>
          <p:nvPr>
            <p:ph type="title"/>
          </p:nvPr>
        </p:nvSpPr>
        <p:spPr>
          <a:xfrm>
            <a:off x="108988" y="69056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웹의 개요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71951" y="915870"/>
            <a:ext cx="11443233" cy="46591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1800" dirty="0"/>
              <a:t>애플리케이션 수준의 웹 페이지</a:t>
            </a:r>
            <a:endParaRPr lang="en-US" altLang="ko-KR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690809" y="5741774"/>
            <a:ext cx="8590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웹 페이지인데도 충분히 일반 애플리케이션 수준으로 작동하는 다음 금융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네이버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뉴스의 웹 페이지</a:t>
            </a:r>
            <a:endParaRPr lang="ko-KR" altLang="en-US" sz="16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189" y="1949939"/>
            <a:ext cx="197452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898" y="1949939"/>
            <a:ext cx="197452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5903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2"/>
          <p:cNvSpPr>
            <a:spLocks noGrp="1"/>
          </p:cNvSpPr>
          <p:nvPr>
            <p:ph type="title"/>
          </p:nvPr>
        </p:nvSpPr>
        <p:spPr>
          <a:xfrm>
            <a:off x="108988" y="69056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웹의 개요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01613" y="835862"/>
            <a:ext cx="11443233" cy="46591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1800" dirty="0"/>
              <a:t>일렉트론</a:t>
            </a:r>
            <a:endParaRPr lang="en-US" altLang="ko-KR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398585" y="1301776"/>
            <a:ext cx="11402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2013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년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GitHub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는 아톰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Atom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이라는 에디터를 만들기 위해 아톰 </a:t>
            </a: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쉘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(Atom Shell)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이라는 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HTML5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기반의 데스크톱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애플리케이션 개발 엔진을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개발함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이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엔진은 이후 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“일렉트론</a:t>
            </a:r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Electron”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이라는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이름으로 변경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이후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마이크로소프트에서 </a:t>
            </a: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스카이프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Skype, </a:t>
            </a: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비주얼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스튜디오 코드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Visual Studio Code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등이 개발되면서 널리 알려짐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대표적인 프로그램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슬랙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Slack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데스크톱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애플리케이션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고스트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Ghost,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워드프레스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WordPress </a:t>
            </a: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블로그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플랫폼 등</a:t>
            </a:r>
            <a:endParaRPr lang="ko-KR" altLang="en-US" sz="16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142" y="3037968"/>
            <a:ext cx="401002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392286" y="6303135"/>
            <a:ext cx="3531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latin typeface="나눔고딕" pitchFamily="50" charset="-127"/>
                <a:ea typeface="나눔고딕" pitchFamily="50" charset="-127"/>
              </a:rPr>
              <a:t>일렉트론으로 개발된 다양한 어플리케이션들</a:t>
            </a:r>
            <a:endParaRPr lang="en-US" altLang="ko-KR" sz="14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2"/>
          <p:cNvSpPr>
            <a:spLocks noGrp="1"/>
          </p:cNvSpPr>
          <p:nvPr>
            <p:ph type="title"/>
          </p:nvPr>
        </p:nvSpPr>
        <p:spPr>
          <a:xfrm>
            <a:off x="108988" y="69056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웹의 개요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01613" y="835862"/>
            <a:ext cx="11443233" cy="46591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1800" dirty="0" err="1"/>
              <a:t>리액트</a:t>
            </a:r>
            <a:r>
              <a:rPr lang="ko-KR" altLang="en-US" sz="1800" dirty="0"/>
              <a:t> </a:t>
            </a:r>
            <a:r>
              <a:rPr lang="ko-KR" altLang="en-US" sz="1800" dirty="0" err="1" smtClean="0"/>
              <a:t>네이티브</a:t>
            </a:r>
            <a:endParaRPr lang="en-US" altLang="ko-KR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398585" y="1301776"/>
            <a:ext cx="114026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리액트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네이티브를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사용하면 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HTML5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로 개발했을 때 내부적으로 </a:t>
            </a: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안드로이드와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아이폰에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맞는 </a:t>
            </a: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네이티브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코드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600" dirty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간단하게 “해당 </a:t>
            </a: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스마트폰이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가장 만족하는 프로그래밍 언어로 작성된 코드”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로 자동 변환됨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이를 통해 성능적인 이슈를 해결함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페이스북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인스타그램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핀터레스트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스카이프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우버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텐센트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QQ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등의 애플리케이션이 모두 </a:t>
            </a: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리액트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네이티브로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개발됨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38" y="2833580"/>
            <a:ext cx="3764646" cy="3173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45989" y="6154493"/>
            <a:ext cx="3749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리액트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네이티브로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개발된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어플리케이션</a:t>
            </a:r>
            <a:endParaRPr lang="en-US" altLang="ko-KR" sz="14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180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2"/>
          <p:cNvSpPr>
            <a:spLocks noGrp="1"/>
          </p:cNvSpPr>
          <p:nvPr>
            <p:ph type="title"/>
          </p:nvPr>
        </p:nvSpPr>
        <p:spPr>
          <a:xfrm>
            <a:off x="127095" y="69056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웹의 개요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44789" y="1205040"/>
            <a:ext cx="11551876" cy="5235575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센터 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자신이 보유한 서버와 네트워크를 기업이나 기관에 임대하는 서비스를 제공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웹 서버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인터넷과 같은 네트워크를 통해 클라이언트가 요청하는 서비스를 제공하는 </a:t>
            </a:r>
            <a:r>
              <a:rPr lang="ko-KR" altLang="en-US" dirty="0" err="1"/>
              <a:t>컴</a:t>
            </a:r>
            <a:endParaRPr lang="en-US" altLang="ko-KR" dirty="0"/>
          </a:p>
          <a:p>
            <a:pPr marL="266700" lvl="1" indent="0">
              <a:buNone/>
              <a:defRPr/>
            </a:pPr>
            <a:r>
              <a:rPr lang="en-US" altLang="ko-KR" dirty="0"/>
              <a:t>  </a:t>
            </a:r>
            <a:r>
              <a:rPr lang="ko-KR" altLang="en-US" dirty="0"/>
              <a:t>퓨터</a:t>
            </a: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클라이언트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원격의 웹 서버에 서비스를 요청하는 컴퓨터 또는 컴퓨터 사용자를 의미</a:t>
            </a:r>
            <a:endParaRPr lang="en-US" altLang="ko-KR" dirty="0"/>
          </a:p>
        </p:txBody>
      </p:sp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524269" y="602606"/>
            <a:ext cx="47513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b="1" dirty="0"/>
              <a:t>1.2 </a:t>
            </a:r>
            <a:r>
              <a:rPr lang="ko-KR" altLang="en-US" b="1" dirty="0"/>
              <a:t>웹의 서버와 클라이언트 환경</a:t>
            </a:r>
          </a:p>
        </p:txBody>
      </p:sp>
    </p:spTree>
    <p:extLst>
      <p:ext uri="{BB962C8B-B14F-4D97-AF65-F5344CB8AC3E}">
        <p14:creationId xmlns:p14="http://schemas.microsoft.com/office/powerpoint/2010/main" val="3728971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2"/>
          <p:cNvSpPr>
            <a:spLocks noGrp="1"/>
          </p:cNvSpPr>
          <p:nvPr>
            <p:ph type="title"/>
          </p:nvPr>
        </p:nvSpPr>
        <p:spPr>
          <a:xfrm>
            <a:off x="172363" y="129380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웹의 개요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53841" y="1055697"/>
            <a:ext cx="11642412" cy="523557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ko-KR" altLang="en-US" dirty="0"/>
              <a:t>데이터 센터 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자신이 보유한 서버와 네트워크를 기업이나 기관에 임대하는 서비스를 </a:t>
            </a:r>
            <a:r>
              <a:rPr lang="ko-KR" altLang="en-US" dirty="0" smtClean="0"/>
              <a:t>제공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웹 서버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인터넷과 같은 네트워크를 통해 클라이언트가 요청하는 서비스를 제공하는 </a:t>
            </a:r>
            <a:r>
              <a:rPr lang="ko-KR" altLang="en-US" dirty="0" err="1" smtClean="0"/>
              <a:t>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퓨터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클라이언트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원격의 웹 서버에 서비스를 요청하는 컴퓨터 또는 컴퓨터 사용자를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웹 </a:t>
            </a:r>
            <a:r>
              <a:rPr lang="ko-KR" altLang="en-US" dirty="0"/>
              <a:t>사이트와 웹 페이지 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사이트 </a:t>
            </a:r>
            <a:r>
              <a:rPr lang="en-US" altLang="ko-KR" dirty="0"/>
              <a:t>: </a:t>
            </a:r>
            <a:r>
              <a:rPr lang="ko-KR" altLang="en-US" dirty="0"/>
              <a:t>인터넷 프로토콜 기반의 네트워크에서 도메인 이름</a:t>
            </a:r>
            <a:r>
              <a:rPr lang="en-US" altLang="ko-KR" dirty="0"/>
              <a:t>(domain name</a:t>
            </a:r>
            <a:r>
              <a:rPr lang="en-US" altLang="ko-KR" dirty="0" smtClean="0"/>
              <a:t>) </a:t>
            </a:r>
            <a:r>
              <a:rPr lang="ko-KR" altLang="en-US" dirty="0" smtClean="0"/>
              <a:t>만으로 </a:t>
            </a:r>
            <a:r>
              <a:rPr lang="ko-KR" altLang="en-US" dirty="0"/>
              <a:t>구성된 </a:t>
            </a:r>
            <a:r>
              <a:rPr lang="en-US" altLang="ko-KR" dirty="0"/>
              <a:t>URL</a:t>
            </a:r>
            <a:r>
              <a:rPr lang="ko-KR" altLang="en-US" dirty="0"/>
              <a:t>이 나타내는 웹 </a:t>
            </a:r>
            <a:r>
              <a:rPr lang="ko-KR" altLang="en-US" dirty="0" smtClean="0"/>
              <a:t>페이지의 </a:t>
            </a:r>
            <a:r>
              <a:rPr lang="ko-KR" altLang="en-US" dirty="0"/>
              <a:t>묶음</a:t>
            </a:r>
            <a:r>
              <a:rPr lang="en-US" altLang="ko-KR" dirty="0"/>
              <a:t>(</a:t>
            </a:r>
            <a:r>
              <a:rPr lang="ko-KR" altLang="en-US" dirty="0"/>
              <a:t>홈페이지</a:t>
            </a:r>
            <a:r>
              <a:rPr lang="en-US" altLang="ko-KR" dirty="0"/>
              <a:t>)</a:t>
            </a:r>
          </a:p>
          <a:p>
            <a:pPr lvl="1">
              <a:defRPr/>
            </a:pPr>
            <a:r>
              <a:rPr lang="ko-KR" altLang="en-US" dirty="0"/>
              <a:t>웹 페이지 </a:t>
            </a:r>
            <a:r>
              <a:rPr lang="en-US" altLang="ko-KR" dirty="0"/>
              <a:t>: </a:t>
            </a:r>
            <a:r>
              <a:rPr lang="ko-KR" altLang="en-US" dirty="0"/>
              <a:t>웹 브라우저에서 보는 각각의 </a:t>
            </a:r>
            <a:r>
              <a:rPr lang="ko-KR" altLang="en-US" dirty="0" smtClean="0"/>
              <a:t>화면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웹 호스팅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인터넷 전문 업체가 자신이 보유한 웹 서버와 네트워크를 이용하여 </a:t>
            </a:r>
            <a:r>
              <a:rPr lang="ko-KR" altLang="en-US" dirty="0" smtClean="0"/>
              <a:t>홈페이지를 </a:t>
            </a:r>
            <a:r>
              <a:rPr lang="ko-KR" altLang="en-US" dirty="0"/>
              <a:t>구축할 수 있도록 서버상의 사용자 계정과 디스크 공간을 임대하는 </a:t>
            </a:r>
            <a:r>
              <a:rPr lang="ko-KR" altLang="en-US" dirty="0" smtClean="0"/>
              <a:t>서비스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IP </a:t>
            </a:r>
            <a:r>
              <a:rPr lang="ko-KR" altLang="en-US" dirty="0"/>
              <a:t>주소와 </a:t>
            </a:r>
            <a:r>
              <a:rPr lang="en-US" altLang="ko-KR" dirty="0"/>
              <a:t>DNS</a:t>
            </a:r>
          </a:p>
          <a:p>
            <a:pPr lvl="1">
              <a:defRPr/>
            </a:pPr>
            <a:r>
              <a:rPr lang="en-US" altLang="ko-KR" dirty="0"/>
              <a:t>IP </a:t>
            </a:r>
            <a:r>
              <a:rPr lang="ko-KR" altLang="en-US" dirty="0"/>
              <a:t>주소 </a:t>
            </a:r>
            <a:r>
              <a:rPr lang="en-US" altLang="ko-KR" dirty="0"/>
              <a:t>: </a:t>
            </a:r>
            <a:r>
              <a:rPr lang="ko-KR" altLang="en-US" dirty="0"/>
              <a:t>다른 컴퓨터와 구별되도록 갖는 고유한 주소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210.112.132.344)</a:t>
            </a:r>
          </a:p>
          <a:p>
            <a:pPr lvl="1">
              <a:defRPr/>
            </a:pPr>
            <a:r>
              <a:rPr lang="en-US" altLang="ko-KR" dirty="0"/>
              <a:t>DNS(domain name system) : IP </a:t>
            </a:r>
            <a:r>
              <a:rPr lang="ko-KR" altLang="en-US" dirty="0"/>
              <a:t>주소와 그것에 대응하는 도메인 이름의 </a:t>
            </a:r>
            <a:r>
              <a:rPr lang="ko-KR" altLang="en-US" dirty="0" smtClean="0"/>
              <a:t>쌍으로 </a:t>
            </a:r>
            <a:r>
              <a:rPr lang="ko-KR" altLang="en-US" dirty="0"/>
              <a:t>구성된 정보를 가지고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5533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2"/>
          <p:cNvSpPr>
            <a:spLocks noGrp="1"/>
          </p:cNvSpPr>
          <p:nvPr>
            <p:ph type="title"/>
          </p:nvPr>
        </p:nvSpPr>
        <p:spPr>
          <a:xfrm>
            <a:off x="134910" y="163513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실습 환경 구축하기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65872" y="971430"/>
            <a:ext cx="11444411" cy="5538785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  <a:defRPr/>
            </a:pPr>
            <a:r>
              <a:rPr lang="ko-KR" altLang="en-US" sz="1600" dirty="0"/>
              <a:t>문서 편집기 설치하기</a:t>
            </a:r>
            <a:endParaRPr lang="en-US" altLang="ko-KR" sz="1600" dirty="0"/>
          </a:p>
          <a:p>
            <a:pPr lvl="1">
              <a:defRPr/>
            </a:pPr>
            <a:r>
              <a:rPr lang="ko-KR" altLang="en-US" sz="1600" dirty="0"/>
              <a:t>메모장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서브라임</a:t>
            </a:r>
            <a:r>
              <a:rPr lang="ko-KR" altLang="en-US" sz="1600" dirty="0"/>
              <a:t> 텍스트</a:t>
            </a:r>
            <a:r>
              <a:rPr lang="en-US" altLang="ko-KR" sz="1600" dirty="0"/>
              <a:t>(Sublime Text), </a:t>
            </a:r>
            <a:r>
              <a:rPr lang="ko-KR" altLang="en-US" sz="1600" dirty="0" err="1"/>
              <a:t>아크로에디트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Acroedit</a:t>
            </a:r>
            <a:r>
              <a:rPr lang="en-US" altLang="ko-KR" sz="1600" dirty="0"/>
              <a:t>),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에디트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플러스</a:t>
            </a:r>
            <a:r>
              <a:rPr lang="en-US" altLang="ko-KR" sz="1600" dirty="0"/>
              <a:t>(</a:t>
            </a:r>
            <a:r>
              <a:rPr lang="en-US" altLang="ko-KR" sz="1600" dirty="0" err="1"/>
              <a:t>Editplus</a:t>
            </a:r>
            <a:r>
              <a:rPr lang="en-US" altLang="ko-KR" sz="1600" dirty="0"/>
              <a:t>), </a:t>
            </a:r>
            <a:r>
              <a:rPr lang="ko-KR" altLang="en-US" sz="1600" dirty="0"/>
              <a:t>비주얼 스튜디오</a:t>
            </a:r>
            <a:r>
              <a:rPr lang="en-US" altLang="ko-KR" sz="1600" dirty="0"/>
              <a:t>(Visual Studio) </a:t>
            </a:r>
            <a:r>
              <a:rPr lang="ko-KR" altLang="en-US" sz="1600" dirty="0"/>
              <a:t>등</a:t>
            </a:r>
            <a:endParaRPr lang="en-US" altLang="ko-KR" sz="1600" dirty="0"/>
          </a:p>
          <a:p>
            <a:pPr marL="266700" lvl="1" indent="0">
              <a:buNone/>
              <a:defRPr/>
            </a:pPr>
            <a:endParaRPr lang="en-US" altLang="ko-KR" sz="1600" dirty="0"/>
          </a:p>
          <a:p>
            <a:pPr marL="266700" lvl="1" indent="0">
              <a:buNone/>
              <a:defRPr/>
            </a:pPr>
            <a:endParaRPr lang="en-US" altLang="ko-KR" sz="1600" dirty="0"/>
          </a:p>
          <a:p>
            <a:pPr marL="266700" lvl="1" indent="0">
              <a:buNone/>
              <a:defRPr/>
            </a:pPr>
            <a:endParaRPr lang="en-US" altLang="ko-KR" sz="1600" dirty="0"/>
          </a:p>
          <a:p>
            <a:pPr marL="266700" lvl="1" indent="0">
              <a:buNone/>
              <a:defRPr/>
            </a:pPr>
            <a:endParaRPr lang="en-US" altLang="ko-KR" sz="1600" dirty="0"/>
          </a:p>
          <a:p>
            <a:pPr marL="266700" lvl="1" indent="0">
              <a:buNone/>
              <a:defRPr/>
            </a:pPr>
            <a:endParaRPr lang="en-US" altLang="ko-KR" sz="1600" dirty="0"/>
          </a:p>
          <a:p>
            <a:pPr marL="266700" lvl="1" indent="0">
              <a:buNone/>
              <a:defRPr/>
            </a:pPr>
            <a:endParaRPr lang="en-US" altLang="ko-KR" sz="1600" dirty="0"/>
          </a:p>
          <a:p>
            <a:pPr marL="266700" lvl="1" indent="0">
              <a:buNone/>
              <a:defRPr/>
            </a:pPr>
            <a:endParaRPr lang="en-US" altLang="ko-KR" sz="1600" dirty="0" smtClean="0"/>
          </a:p>
          <a:p>
            <a:pPr marL="266700" lvl="1" indent="0">
              <a:buNone/>
              <a:defRPr/>
            </a:pPr>
            <a:endParaRPr lang="en-US" altLang="ko-KR" sz="1600" dirty="0"/>
          </a:p>
          <a:p>
            <a:pPr marL="266700" lvl="1" indent="0">
              <a:buNone/>
              <a:defRPr/>
            </a:pPr>
            <a:endParaRPr lang="en-US" altLang="ko-KR" sz="1600" dirty="0"/>
          </a:p>
          <a:p>
            <a:pPr marL="266700" lvl="1" indent="0">
              <a:buNone/>
              <a:defRPr/>
            </a:pPr>
            <a:endParaRPr lang="en-US" altLang="ko-KR" sz="1600" dirty="0"/>
          </a:p>
          <a:p>
            <a:pPr marL="457200" indent="-457200">
              <a:buFont typeface="+mj-ea"/>
              <a:buAutoNum type="circleNumDbPlain"/>
              <a:defRPr/>
            </a:pPr>
            <a:r>
              <a:rPr lang="ko-KR" altLang="en-US" sz="1600" dirty="0"/>
              <a:t>크롬 설치하기</a:t>
            </a:r>
            <a:endParaRPr lang="en-US" altLang="ko-KR" sz="1600" dirty="0"/>
          </a:p>
          <a:p>
            <a:pPr lvl="1">
              <a:defRPr/>
            </a:pPr>
            <a:r>
              <a:rPr lang="ko-KR" altLang="en-US" sz="1600" dirty="0"/>
              <a:t>구글의 크롬 사이트</a:t>
            </a:r>
            <a:r>
              <a:rPr lang="en-US" altLang="ko-KR" sz="1600" dirty="0"/>
              <a:t>(</a:t>
            </a:r>
            <a:r>
              <a:rPr lang="en-US" altLang="ko-KR" sz="1600" dirty="0">
                <a:hlinkClick r:id="rId2"/>
              </a:rPr>
              <a:t>http://www.google.com/chrome</a:t>
            </a:r>
            <a:r>
              <a:rPr lang="en-US" altLang="ko-KR" sz="1600" dirty="0"/>
              <a:t>)</a:t>
            </a:r>
            <a:r>
              <a:rPr lang="ko-KR" altLang="en-US" sz="1600" dirty="0"/>
              <a:t>에서 설치</a:t>
            </a:r>
            <a:endParaRPr lang="en-US" altLang="ko-KR" sz="1600" dirty="0"/>
          </a:p>
          <a:p>
            <a:pPr lvl="1">
              <a:defRPr/>
            </a:pPr>
            <a:endParaRPr lang="en-US" altLang="ko-KR" sz="1600" dirty="0"/>
          </a:p>
          <a:p>
            <a:pPr lvl="1">
              <a:defRPr/>
            </a:pPr>
            <a:endParaRPr lang="en-US" altLang="ko-KR" sz="1600" dirty="0"/>
          </a:p>
          <a:p>
            <a:pPr lvl="1">
              <a:defRPr/>
            </a:pPr>
            <a:endParaRPr lang="en-US" altLang="ko-KR" sz="1600" dirty="0"/>
          </a:p>
          <a:p>
            <a:pPr lvl="1">
              <a:defRPr/>
            </a:pPr>
            <a:endParaRPr lang="en-US" altLang="ko-KR" sz="1600" dirty="0"/>
          </a:p>
          <a:p>
            <a:pPr lvl="1">
              <a:defRPr/>
            </a:pPr>
            <a:endParaRPr lang="en-US" altLang="ko-KR" sz="1600" dirty="0"/>
          </a:p>
          <a:p>
            <a:pPr lvl="1">
              <a:defRPr/>
            </a:pPr>
            <a:endParaRPr lang="en-US" altLang="ko-KR" sz="1600" dirty="0"/>
          </a:p>
          <a:p>
            <a:pPr lvl="1">
              <a:defRPr/>
            </a:pPr>
            <a:endParaRPr lang="en-US" altLang="ko-K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359367" y="4802652"/>
            <a:ext cx="3066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https://code.visualstudio.com/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98" y="2017059"/>
            <a:ext cx="4116775" cy="2554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67" y="2017059"/>
            <a:ext cx="3294358" cy="2554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42" y="2017058"/>
            <a:ext cx="3780887" cy="2554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7426232" y="5385027"/>
            <a:ext cx="4487922" cy="1355840"/>
            <a:chOff x="7426232" y="5385027"/>
            <a:chExt cx="4487922" cy="1355840"/>
          </a:xfrm>
        </p:grpSpPr>
        <p:pic>
          <p:nvPicPr>
            <p:cNvPr id="10" name="그림 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6232" y="5385027"/>
              <a:ext cx="4487922" cy="1240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7426232" y="6369538"/>
              <a:ext cx="1412968" cy="371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7263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74099" y="879657"/>
            <a:ext cx="11408198" cy="44730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1800" dirty="0"/>
              <a:t>HTML5 </a:t>
            </a:r>
            <a:r>
              <a:rPr lang="ko-KR" altLang="en-US" sz="1800" dirty="0"/>
              <a:t>기본 용어 </a:t>
            </a:r>
            <a:r>
              <a:rPr lang="ko-KR" altLang="en-US" sz="1800" dirty="0" smtClean="0"/>
              <a:t>정리</a:t>
            </a: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119281" y="163514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3. HTML </a:t>
            </a:r>
            <a:r>
              <a:rPr lang="ko-KR" altLang="en-US" dirty="0" smtClean="0"/>
              <a:t>태그와 문서 구조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70" y="2453720"/>
            <a:ext cx="4648568" cy="738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02" y="3511661"/>
            <a:ext cx="2905005" cy="78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70" y="4932357"/>
            <a:ext cx="4811288" cy="1476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487674" y="2663238"/>
            <a:ext cx="466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HTML5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요소 </a:t>
            </a: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시작 태그와 끝 태그를 별도로 입력하는 요소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16962" y="3723651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HTML5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요소 </a:t>
            </a: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시작 태그와 끝 태그를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함께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입력하는 요소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86290" y="5598622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태그 예시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내용 개체 틀 3"/>
          <p:cNvSpPr txBox="1">
            <a:spLocks/>
          </p:cNvSpPr>
          <p:nvPr/>
        </p:nvSpPr>
        <p:spPr>
          <a:xfrm>
            <a:off x="326296" y="1378075"/>
            <a:ext cx="11356001" cy="140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SzPct val="96000"/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ko-KR" sz="1600" dirty="0" smtClean="0"/>
              <a:t>HTML : </a:t>
            </a:r>
            <a:r>
              <a:rPr lang="ko-KR" altLang="en-US" sz="1600" dirty="0" smtClean="0"/>
              <a:t>웹 페이지를 만들 때 사용하는 가장 기본적인 웹 프로그래밍 언어</a:t>
            </a:r>
            <a:endParaRPr lang="en-US" altLang="ko-KR" sz="1600" dirty="0" smtClean="0"/>
          </a:p>
          <a:p>
            <a:pPr lvl="1">
              <a:defRPr/>
            </a:pPr>
            <a:r>
              <a:rPr lang="ko-KR" altLang="en-US" sz="1600" dirty="0" smtClean="0"/>
              <a:t>태그 </a:t>
            </a:r>
            <a:r>
              <a:rPr lang="en-US" altLang="ko-KR" sz="1600" dirty="0" smtClean="0"/>
              <a:t>: HTML</a:t>
            </a:r>
            <a:r>
              <a:rPr lang="ko-KR" altLang="en-US" sz="1600" dirty="0" smtClean="0"/>
              <a:t>에서 사용하는 명령어로 </a:t>
            </a:r>
            <a:r>
              <a:rPr lang="en-US" altLang="ko-KR" sz="1600" dirty="0" smtClean="0"/>
              <a:t>&lt;&gt;</a:t>
            </a:r>
            <a:r>
              <a:rPr lang="ko-KR" altLang="en-US" sz="1600" dirty="0" smtClean="0"/>
              <a:t>를 이용하여 나타냄</a:t>
            </a:r>
            <a:r>
              <a:rPr lang="en-US" altLang="ko-KR" sz="1600" dirty="0" smtClean="0"/>
              <a:t>.</a:t>
            </a:r>
          </a:p>
          <a:p>
            <a:pPr>
              <a:defRPr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70385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74099" y="879657"/>
            <a:ext cx="11408198" cy="44730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1800" dirty="0"/>
              <a:t>HTML5 </a:t>
            </a:r>
            <a:r>
              <a:rPr lang="ko-KR" altLang="en-US" sz="1800" dirty="0"/>
              <a:t>기본 용어 </a:t>
            </a:r>
            <a:r>
              <a:rPr lang="ko-KR" altLang="en-US" sz="1800" dirty="0" smtClean="0"/>
              <a:t>정리</a:t>
            </a: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119281" y="163514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3. HTML </a:t>
            </a:r>
            <a:r>
              <a:rPr lang="ko-KR" altLang="en-US" dirty="0" smtClean="0"/>
              <a:t>태그와 문서 구조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31" y="2233549"/>
            <a:ext cx="7012477" cy="1118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003" y="4366598"/>
            <a:ext cx="4074223" cy="1011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813929" y="3664433"/>
            <a:ext cx="3967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HTML5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태그의 데이터 표현 </a:t>
            </a: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- h1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태그의 </a:t>
            </a: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title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속성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93532" y="5618724"/>
            <a:ext cx="3967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HTML5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태그의 데이터 표현 </a:t>
            </a: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1400" b="1" dirty="0" err="1">
                <a:latin typeface="나눔고딕" pitchFamily="50" charset="-127"/>
                <a:ea typeface="나눔고딕" pitchFamily="50" charset="-127"/>
              </a:rPr>
              <a:t>img</a:t>
            </a: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태그의 </a:t>
            </a:r>
            <a:r>
              <a:rPr lang="en-US" altLang="ko-KR" sz="1400" b="1" dirty="0" err="1">
                <a:latin typeface="나눔고딕" pitchFamily="50" charset="-127"/>
                <a:ea typeface="나눔고딕" pitchFamily="50" charset="-127"/>
              </a:rPr>
              <a:t>src</a:t>
            </a: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속성</a:t>
            </a:r>
          </a:p>
        </p:txBody>
      </p:sp>
      <p:sp>
        <p:nvSpPr>
          <p:cNvPr id="18" name="내용 개체 틀 3"/>
          <p:cNvSpPr txBox="1">
            <a:spLocks/>
          </p:cNvSpPr>
          <p:nvPr/>
        </p:nvSpPr>
        <p:spPr>
          <a:xfrm>
            <a:off x="274099" y="1326964"/>
            <a:ext cx="9556528" cy="906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SzPct val="96000"/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ko-KR" altLang="en-US" sz="1600" dirty="0"/>
              <a:t>속성</a:t>
            </a:r>
            <a:r>
              <a:rPr lang="en-US" altLang="ko-KR" sz="1600" dirty="0"/>
              <a:t>(attribute</a:t>
            </a:r>
            <a:r>
              <a:rPr lang="en-US" altLang="ko-KR" sz="1600" dirty="0" smtClean="0"/>
              <a:t>) -  </a:t>
            </a:r>
            <a:r>
              <a:rPr lang="ko-KR" altLang="en-US" sz="1600" dirty="0" smtClean="0"/>
              <a:t>해당 태그를 사용할 때 필요한 세부 사항을 설정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974013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74099" y="879657"/>
            <a:ext cx="11408198" cy="44730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1800" dirty="0"/>
              <a:t>HTML5 </a:t>
            </a:r>
            <a:r>
              <a:rPr lang="ko-KR" altLang="en-US" sz="1800" dirty="0"/>
              <a:t>기본 용어 </a:t>
            </a:r>
            <a:r>
              <a:rPr lang="ko-KR" altLang="en-US" sz="1800" dirty="0" smtClean="0"/>
              <a:t>정리</a:t>
            </a: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119281" y="163514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3. HTML </a:t>
            </a:r>
            <a:r>
              <a:rPr lang="ko-KR" altLang="en-US" dirty="0" smtClean="0"/>
              <a:t>태그와 문서 구조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05"/>
          <a:stretch/>
        </p:blipFill>
        <p:spPr>
          <a:xfrm>
            <a:off x="1744439" y="2511336"/>
            <a:ext cx="6480720" cy="37960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7565" y="1373509"/>
            <a:ext cx="109092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프로그래밍 언어에서는 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프로그램의 실행에 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영향을 미치지 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않고 설명을 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위한 목적으로 사용하는 코드를 ‘주석’이라고 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부름</a:t>
            </a:r>
            <a:endParaRPr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ko-KR" altLang="en-US" sz="1600" dirty="0"/>
              <a:t>웹 디자이너 또는 프로그래머가 이해하기 쉽도록 </a:t>
            </a:r>
            <a:r>
              <a:rPr lang="en-US" altLang="ko-KR" sz="1600" dirty="0"/>
              <a:t>HTML </a:t>
            </a:r>
            <a:r>
              <a:rPr lang="ko-KR" altLang="en-US" sz="1600" dirty="0"/>
              <a:t>문서의 소소코드를 설할 때 사용하는 것으로 실행 화면에는 보이지 않음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07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2"/>
          <p:cNvSpPr>
            <a:spLocks noGrp="1"/>
          </p:cNvSpPr>
          <p:nvPr>
            <p:ph type="title"/>
          </p:nvPr>
        </p:nvSpPr>
        <p:spPr>
          <a:xfrm>
            <a:off x="145203" y="134937"/>
            <a:ext cx="7561263" cy="407988"/>
          </a:xfrm>
        </p:spPr>
        <p:txBody>
          <a:bodyPr/>
          <a:lstStyle/>
          <a:p>
            <a:r>
              <a:rPr lang="en-US" altLang="ko-KR" dirty="0"/>
              <a:t>3. HTML </a:t>
            </a:r>
            <a:r>
              <a:rPr lang="ko-KR" altLang="en-US" dirty="0"/>
              <a:t>태그와 문서 구조</a:t>
            </a:r>
            <a:endParaRPr lang="ko-KR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708150" y="1376364"/>
            <a:ext cx="8642350" cy="5235575"/>
          </a:xfrm>
        </p:spPr>
        <p:txBody>
          <a:bodyPr/>
          <a:lstStyle/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2858848"/>
            <a:ext cx="7268307" cy="3729999"/>
          </a:xfrm>
          <a:prstGeom prst="rect">
            <a:avLst/>
          </a:prstGeom>
        </p:spPr>
      </p:pic>
      <p:pic>
        <p:nvPicPr>
          <p:cNvPr id="9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98" y="4556724"/>
            <a:ext cx="5135978" cy="2055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0052" y="1463939"/>
            <a:ext cx="111022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첫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번째 줄의 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&lt;!DOCTYPE html&gt;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태그는 웹 브라우저가 현재 웹 페이지가 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HTML5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문서임을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인식하게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만들어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줌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W3C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HTML5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명세에 따르면 모든 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HTML5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문서는 반드시 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&lt;!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DOCTYPE html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태그를 표기해야 함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또한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반드시 문서의 가장 첫 번째 줄에 있어야 함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두 번째 줄의 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html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태그는 모든 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HTML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페이지의 루트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요소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 /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모든 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HTML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태그는 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html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태그의 내부에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작성</a:t>
            </a:r>
            <a:endParaRPr lang="ko-KR" altLang="en-US" sz="16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3"/>
          <p:cNvSpPr txBox="1">
            <a:spLocks/>
          </p:cNvSpPr>
          <p:nvPr/>
        </p:nvSpPr>
        <p:spPr>
          <a:xfrm>
            <a:off x="274099" y="879657"/>
            <a:ext cx="11408198" cy="447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SzPct val="96000"/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dirty="0" smtClean="0"/>
              <a:t>HTML </a:t>
            </a:r>
            <a:r>
              <a:rPr lang="ko-KR" altLang="en-US" sz="1800" dirty="0" smtClean="0"/>
              <a:t>페이지 구조</a:t>
            </a:r>
            <a:endParaRPr lang="en-US" altLang="ko-KR" sz="1800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697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419351" y="1844676"/>
            <a:ext cx="7408863" cy="4105275"/>
          </a:xfrm>
        </p:spPr>
        <p:txBody>
          <a:bodyPr/>
          <a:lstStyle/>
          <a:p>
            <a:r>
              <a:rPr lang="en-US" altLang="ko-KR" b="1" smtClean="0"/>
              <a:t>01 </a:t>
            </a:r>
            <a:r>
              <a:rPr lang="ko-KR" altLang="en-US" smtClean="0"/>
              <a:t>웹의 개요 </a:t>
            </a:r>
            <a:endParaRPr lang="en-US" altLang="ko-KR" smtClean="0"/>
          </a:p>
          <a:p>
            <a:r>
              <a:rPr lang="en-US" altLang="ko-KR" b="1" smtClean="0"/>
              <a:t>02 </a:t>
            </a:r>
            <a:r>
              <a:rPr lang="ko-KR" altLang="en-US" smtClean="0"/>
              <a:t>실습 환경 구축하기</a:t>
            </a:r>
            <a:endParaRPr lang="en-US" altLang="ko-KR" smtClean="0"/>
          </a:p>
          <a:p>
            <a:r>
              <a:rPr lang="en-US" altLang="ko-KR" b="1" smtClean="0"/>
              <a:t>03 </a:t>
            </a:r>
            <a:r>
              <a:rPr lang="en-US" altLang="ko-KR" smtClean="0"/>
              <a:t>HTML </a:t>
            </a:r>
            <a:r>
              <a:rPr lang="ko-KR" altLang="en-US" smtClean="0"/>
              <a:t>태그로 문자 세트 설정하기</a:t>
            </a:r>
            <a:endParaRPr lang="en-US" altLang="ko-KR" smtClean="0"/>
          </a:p>
          <a:p>
            <a:r>
              <a:rPr lang="en-US" altLang="ko-KR" b="1" smtClean="0"/>
              <a:t>04 </a:t>
            </a:r>
            <a:r>
              <a:rPr lang="en-US" altLang="ko-KR" smtClean="0"/>
              <a:t>&lt;mata&gt; </a:t>
            </a:r>
            <a:r>
              <a:rPr lang="ko-KR" altLang="en-US" smtClean="0"/>
              <a:t>태그로 문자 세트 설정하기</a:t>
            </a:r>
            <a:endParaRPr lang="en-US" altLang="ko-KR" smtClean="0"/>
          </a:p>
          <a:p>
            <a:r>
              <a:rPr lang="en-US" altLang="ko-KR" b="1" smtClean="0"/>
              <a:t>05 </a:t>
            </a:r>
            <a:r>
              <a:rPr lang="en-US" altLang="ko-KR" smtClean="0"/>
              <a:t>HTML </a:t>
            </a:r>
            <a:r>
              <a:rPr lang="ko-KR" altLang="en-US" smtClean="0"/>
              <a:t>태그의 속성</a:t>
            </a:r>
          </a:p>
        </p:txBody>
      </p:sp>
    </p:spTree>
    <p:extLst>
      <p:ext uri="{BB962C8B-B14F-4D97-AF65-F5344CB8AC3E}">
        <p14:creationId xmlns:p14="http://schemas.microsoft.com/office/powerpoint/2010/main" val="118147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2"/>
          <p:cNvSpPr>
            <a:spLocks noGrp="1"/>
          </p:cNvSpPr>
          <p:nvPr>
            <p:ph type="title"/>
          </p:nvPr>
        </p:nvSpPr>
        <p:spPr>
          <a:xfrm>
            <a:off x="151780" y="171330"/>
            <a:ext cx="7561263" cy="407988"/>
          </a:xfrm>
        </p:spPr>
        <p:txBody>
          <a:bodyPr/>
          <a:lstStyle/>
          <a:p>
            <a:r>
              <a:rPr lang="en-US" altLang="ko-KR" dirty="0"/>
              <a:t>3. HTML </a:t>
            </a:r>
            <a:r>
              <a:rPr lang="ko-KR" altLang="en-US" dirty="0"/>
              <a:t>태그와 문서 구조</a:t>
            </a:r>
            <a:endParaRPr lang="ko-KR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81803" y="938561"/>
            <a:ext cx="11319787" cy="116377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ko-KR" dirty="0"/>
              <a:t>&lt;meta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데이터를 표현하는 속성인 메타데이터를 설정할 때 사용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HTML5</a:t>
            </a:r>
            <a:r>
              <a:rPr lang="ko-KR" altLang="en-US" dirty="0"/>
              <a:t>의 표준 문자 세트는 </a:t>
            </a:r>
            <a:r>
              <a:rPr lang="en-US" altLang="ko-KR" dirty="0"/>
              <a:t>UTF-8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9" y="3586294"/>
            <a:ext cx="7641742" cy="3000337"/>
          </a:xfrm>
          <a:prstGeom prst="rect">
            <a:avLst/>
          </a:prstGeom>
        </p:spPr>
      </p:pic>
      <p:pic>
        <p:nvPicPr>
          <p:cNvPr id="8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935" y="4662535"/>
            <a:ext cx="5145361" cy="19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29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2"/>
          <p:cNvSpPr>
            <a:spLocks noGrp="1"/>
          </p:cNvSpPr>
          <p:nvPr>
            <p:ph type="title"/>
          </p:nvPr>
        </p:nvSpPr>
        <p:spPr>
          <a:xfrm>
            <a:off x="125858" y="189858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웹의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0650" y="908697"/>
            <a:ext cx="11522207" cy="395917"/>
          </a:xfrm>
        </p:spPr>
        <p:txBody>
          <a:bodyPr>
            <a:noAutofit/>
          </a:bodyPr>
          <a:lstStyle/>
          <a:p>
            <a:r>
              <a:rPr lang="ko-KR" altLang="en-US" sz="1800" dirty="0" smtClean="0"/>
              <a:t>인터넷의 시작</a:t>
            </a:r>
            <a:endParaRPr lang="ko-KR" altLang="en-US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225" y="2855293"/>
            <a:ext cx="4752528" cy="3055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5216" y="1418234"/>
            <a:ext cx="111130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인터넷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미국 국방성에서 시작</a:t>
            </a:r>
            <a:endParaRPr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소련 인공위성의 발사에서 위협을 느껴 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ARPA</a:t>
            </a:r>
          </a:p>
          <a:p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(Advanced 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Research Projects 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Agency)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부서 창설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1969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년 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ARPA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1969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년 현재 웹의 모태가 되는 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ARPANET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을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개발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91147" y="6135476"/>
            <a:ext cx="2246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ARPANET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연결 상태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변화</a:t>
            </a:r>
            <a:endParaRPr lang="en-US" altLang="ko-KR" sz="14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8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2"/>
          <p:cNvSpPr>
            <a:spLocks noGrp="1"/>
          </p:cNvSpPr>
          <p:nvPr>
            <p:ph type="title"/>
          </p:nvPr>
        </p:nvSpPr>
        <p:spPr>
          <a:xfrm>
            <a:off x="118042" y="69056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웹의 개요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30009" y="916258"/>
            <a:ext cx="11624303" cy="52355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dirty="0"/>
              <a:t>WWW(World Wide Web)</a:t>
            </a:r>
          </a:p>
          <a:p>
            <a:pPr lvl="1">
              <a:defRPr/>
            </a:pPr>
            <a:r>
              <a:rPr lang="en-US" altLang="ko-KR" sz="1600" dirty="0"/>
              <a:t>1989</a:t>
            </a:r>
            <a:r>
              <a:rPr lang="ko-KR" altLang="en-US" sz="1600" dirty="0"/>
              <a:t>년 팀 </a:t>
            </a:r>
            <a:r>
              <a:rPr lang="ko-KR" altLang="en-US" sz="1600" dirty="0" err="1"/>
              <a:t>버너스리가</a:t>
            </a:r>
            <a:r>
              <a:rPr lang="ko-KR" altLang="en-US" sz="1600" dirty="0"/>
              <a:t> 인터넷 공간 안에서 문서가 서로 이동할 수 있는 새로운 개념의 방법을 제안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하이퍼</a:t>
            </a:r>
            <a:r>
              <a:rPr lang="ko-KR" altLang="en-US" sz="1600" dirty="0"/>
              <a:t> 링크</a:t>
            </a:r>
            <a:r>
              <a:rPr lang="en-US" altLang="ko-KR" sz="1600" dirty="0"/>
              <a:t>(Hyper Link)</a:t>
            </a:r>
          </a:p>
          <a:p>
            <a:pPr lvl="1">
              <a:defRPr/>
            </a:pPr>
            <a:r>
              <a:rPr lang="ko-KR" altLang="en-US" sz="1600" dirty="0" err="1"/>
              <a:t>하이퍼</a:t>
            </a:r>
            <a:r>
              <a:rPr lang="ko-KR" altLang="en-US" sz="1600" dirty="0"/>
              <a:t> 링크</a:t>
            </a:r>
            <a:r>
              <a:rPr lang="en-US" altLang="ko-KR" sz="1600" dirty="0"/>
              <a:t>(Hyper Link) 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바탕으로 월드 </a:t>
            </a:r>
            <a:r>
              <a:rPr lang="ko-KR" altLang="en-US" sz="1600" dirty="0" err="1"/>
              <a:t>와이드</a:t>
            </a:r>
            <a:r>
              <a:rPr lang="ko-KR" altLang="en-US" sz="1600" dirty="0"/>
              <a:t> 웹</a:t>
            </a:r>
            <a:r>
              <a:rPr lang="en-US" altLang="ko-KR" sz="1600" dirty="0"/>
              <a:t>(World Wide Web) </a:t>
            </a:r>
            <a:r>
              <a:rPr lang="ko-KR" altLang="en-US" sz="1600" dirty="0" smtClean="0"/>
              <a:t>개발해 </a:t>
            </a:r>
            <a:r>
              <a:rPr lang="en-US" altLang="ko-KR" sz="1600" dirty="0" smtClean="0"/>
              <a:t>1991</a:t>
            </a:r>
            <a:r>
              <a:rPr lang="ko-KR" altLang="en-US" sz="1600" dirty="0"/>
              <a:t>년 처음 배포 </a:t>
            </a:r>
            <a:r>
              <a:rPr lang="en-US" altLang="ko-KR" sz="1600" dirty="0"/>
              <a:t>/ 1993</a:t>
            </a:r>
            <a:r>
              <a:rPr lang="ko-KR" altLang="en-US" sz="1600" dirty="0"/>
              <a:t>년에 소스 코드 </a:t>
            </a:r>
            <a:r>
              <a:rPr lang="ko-KR" altLang="en-US" sz="1600" dirty="0" smtClean="0"/>
              <a:t>공개</a:t>
            </a:r>
            <a:endParaRPr lang="en-US" altLang="ko-KR" sz="1600" dirty="0" smtClean="0"/>
          </a:p>
          <a:p>
            <a:pPr lvl="1">
              <a:defRPr/>
            </a:pPr>
            <a:r>
              <a:rPr lang="ko-KR" altLang="en-US" sz="1600" dirty="0" smtClean="0"/>
              <a:t>인터넷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컴퓨터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웹 브라우저</a:t>
            </a:r>
            <a:r>
              <a:rPr lang="en-US" altLang="ko-KR" sz="1600" dirty="0" smtClean="0"/>
              <a:t>(web browser)</a:t>
            </a:r>
            <a:r>
              <a:rPr lang="ko-KR" altLang="en-US" sz="1600" dirty="0" smtClean="0"/>
              <a:t>를 통해 글자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이미지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동영상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음성 등의 데이터를 사용자에게 제공하거나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사용자와 컴퓨터 또는 사용자 상호 간에 소통하게 해주는 서비스</a:t>
            </a:r>
            <a:endParaRPr lang="en-US" altLang="ko-KR" sz="1600" dirty="0" smtClean="0"/>
          </a:p>
          <a:p>
            <a:pPr lvl="1">
              <a:defRPr/>
            </a:pPr>
            <a:r>
              <a:rPr lang="ko-KR" altLang="en-US" sz="1600" dirty="0" smtClean="0"/>
              <a:t>마이크로소프트의 </a:t>
            </a:r>
            <a:r>
              <a:rPr lang="ko-KR" altLang="en-US" sz="1600" dirty="0"/>
              <a:t>인터넷 익스플로러</a:t>
            </a:r>
            <a:r>
              <a:rPr lang="en-US" altLang="ko-KR" sz="1600" dirty="0"/>
              <a:t>(Internet Explorer), </a:t>
            </a:r>
            <a:r>
              <a:rPr lang="ko-KR" altLang="en-US" sz="1600" dirty="0"/>
              <a:t>구글의 크롬</a:t>
            </a:r>
            <a:r>
              <a:rPr lang="en-US" altLang="ko-KR" sz="1600" dirty="0"/>
              <a:t>(Chrome), </a:t>
            </a:r>
            <a:r>
              <a:rPr lang="ko-KR" altLang="en-US" sz="1600" dirty="0" smtClean="0"/>
              <a:t>애플의 </a:t>
            </a:r>
            <a:r>
              <a:rPr lang="ko-KR" altLang="en-US" sz="1600" dirty="0"/>
              <a:t>사파리</a:t>
            </a:r>
            <a:r>
              <a:rPr lang="en-US" altLang="ko-KR" sz="1600" dirty="0"/>
              <a:t>(Safari), </a:t>
            </a:r>
            <a:r>
              <a:rPr lang="ko-KR" altLang="en-US" sz="1600" dirty="0" err="1"/>
              <a:t>모질라재단</a:t>
            </a:r>
            <a:r>
              <a:rPr lang="en-US" altLang="ko-KR" sz="1600" dirty="0"/>
              <a:t>(Mozilla Foundation)</a:t>
            </a:r>
            <a:r>
              <a:rPr lang="ko-KR" altLang="en-US" sz="1600" dirty="0"/>
              <a:t>의 파이어폭스</a:t>
            </a:r>
            <a:r>
              <a:rPr lang="en-US" altLang="ko-KR" sz="1600" dirty="0"/>
              <a:t>(Firefox) </a:t>
            </a:r>
            <a:r>
              <a:rPr lang="ko-KR" altLang="en-US" sz="1600" dirty="0" smtClean="0"/>
              <a:t>등</a:t>
            </a:r>
            <a:endParaRPr lang="en-US" altLang="ko-KR" sz="1600" dirty="0" smtClean="0"/>
          </a:p>
          <a:p>
            <a:pPr lvl="1"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sz="1800" dirty="0"/>
              <a:t>웹과 관련된 직업</a:t>
            </a:r>
            <a:endParaRPr lang="en-US" altLang="ko-KR" sz="1800" dirty="0"/>
          </a:p>
          <a:p>
            <a:pPr lvl="1">
              <a:defRPr/>
            </a:pPr>
            <a:r>
              <a:rPr lang="ko-KR" altLang="en-US" sz="1600" dirty="0"/>
              <a:t>웹 디자이너</a:t>
            </a:r>
            <a:endParaRPr lang="en-US" altLang="ko-KR" sz="1600" dirty="0"/>
          </a:p>
          <a:p>
            <a:pPr lvl="1">
              <a:defRPr/>
            </a:pPr>
            <a:r>
              <a:rPr lang="ko-KR" altLang="en-US" sz="1600" dirty="0"/>
              <a:t>웹 프로그래머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59" y="4804199"/>
            <a:ext cx="30575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04187" y="5467901"/>
            <a:ext cx="1680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월드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와이드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웹 재단</a:t>
            </a:r>
            <a:endParaRPr lang="en-US" altLang="ko-KR" sz="14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852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126" y="154917"/>
            <a:ext cx="10081120" cy="407725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6281" y="979591"/>
            <a:ext cx="11522207" cy="513147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제</a:t>
            </a:r>
            <a:r>
              <a:rPr lang="en-US" altLang="ko-KR" sz="1800" dirty="0"/>
              <a:t>1</a:t>
            </a:r>
            <a:r>
              <a:rPr lang="ko-KR" altLang="en-US" sz="1800" dirty="0"/>
              <a:t>차 </a:t>
            </a:r>
            <a:r>
              <a:rPr lang="ko-KR" altLang="en-US" sz="1800" dirty="0" err="1"/>
              <a:t>웹브라우저</a:t>
            </a:r>
            <a:r>
              <a:rPr lang="ko-KR" altLang="en-US" sz="1800" dirty="0"/>
              <a:t> 전쟁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7077" y="1613118"/>
            <a:ext cx="110196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1993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년 미국 </a:t>
            </a: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일리노이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공과대학교 연구기관 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NCSA: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최초의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그래픽 유저 인터페이스 웹 브라우저 ‘모자이크’를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발표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모자이크의 핵심 개발자인 마크 안데르센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넷스케이프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커뮤니케이션 설립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넷스케이프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내비게이터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발표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이 시기 마이크로소프트가 인터넷 </a:t>
            </a: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익스플로러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발표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마이크로소프트는 인터넷 </a:t>
            </a: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익스플로러를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윈도 운영체제에 강제로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설치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또한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애플과 계약을 통해 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년간 매킨토시의 기본 브라우저를 인터넷 </a:t>
            </a: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익스플로러로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설정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넷스케이프는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마이크로소프트에게 소송을 걸지만 판결이 계속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미루어짐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넷스케이프는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극단의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조치로 웹 브라우저의 소스 코드를 공개하고 모질라 재단을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설립 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그러나 승패는 이미 결정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1998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년 마이크로소프트는 </a:t>
            </a: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넷스케이프의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점유율을 넘고 </a:t>
            </a: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넷스케이프는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붕괴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758" y="4509119"/>
            <a:ext cx="420255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77850" y="5550985"/>
            <a:ext cx="192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모자이크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웹브라우저</a:t>
            </a:r>
            <a:endParaRPr lang="en-US" altLang="ko-KR" sz="14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06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126" y="154917"/>
            <a:ext cx="10081120" cy="407725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126" y="870745"/>
            <a:ext cx="11522207" cy="44945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1800" dirty="0"/>
              <a:t>플러그인 웹</a:t>
            </a:r>
            <a:r>
              <a:rPr lang="en-US" altLang="ko-KR" sz="1800" dirty="0"/>
              <a:t>2.0 </a:t>
            </a:r>
            <a:r>
              <a:rPr lang="ko-KR" altLang="en-US" sz="1800" dirty="0"/>
              <a:t>시대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330" y="2890836"/>
            <a:ext cx="3008691" cy="3220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7585" y="1582261"/>
            <a:ext cx="84798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플러그인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웹 브라우저와 연동되는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특정 프로그램을 사용자 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PC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에 추가로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설치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웹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브라우저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기능을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확장하는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방법으로 기업이 개별적으로 제작한 어플리케이션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1996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년부터 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Future Splash Animator(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현재의 </a:t>
            </a: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어도비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플래시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를 포함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마이크로소프트의 </a:t>
            </a: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액티브엑스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(ActiveX)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등이 대표적인 사례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한편 </a:t>
            </a: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액티브엑스와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플래시를 기반으로 한 애니메이션 제작 붐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3962820"/>
            <a:ext cx="49530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173419" y="6197164"/>
            <a:ext cx="2085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액티브엑스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어플리케이션</a:t>
            </a:r>
            <a:endParaRPr lang="en-US" altLang="ko-KR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97846" y="5301208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latin typeface="나눔고딕" pitchFamily="50" charset="-127"/>
                <a:ea typeface="나눔고딕" pitchFamily="50" charset="-127"/>
              </a:rPr>
              <a:t>졸라맨 캐릭터</a:t>
            </a:r>
            <a:endParaRPr lang="en-US" altLang="ko-KR" sz="14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555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126" y="154917"/>
            <a:ext cx="10081120" cy="407725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0650" y="831417"/>
            <a:ext cx="11522207" cy="513147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chemeClr val="accent6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</a:t>
            </a:r>
            <a:r>
              <a:rPr lang="en-US" altLang="ko-KR" sz="1800" dirty="0">
                <a:solidFill>
                  <a:schemeClr val="accent6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800" dirty="0">
                <a:solidFill>
                  <a:schemeClr val="accent6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 </a:t>
            </a:r>
            <a:r>
              <a:rPr lang="ko-KR" altLang="en-US" sz="1800" dirty="0" err="1">
                <a:solidFill>
                  <a:schemeClr val="accent6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웹브라우저</a:t>
            </a:r>
            <a:r>
              <a:rPr lang="ko-KR" altLang="en-US" sz="1800" dirty="0">
                <a:solidFill>
                  <a:schemeClr val="accent6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전쟁</a:t>
            </a:r>
            <a:endParaRPr lang="ko-KR" altLang="en-US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939" y="1344564"/>
            <a:ext cx="106758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2010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년을 전후로 마이크로소프트와 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W3C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가 함께한 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XHTML 2.0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표준이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붕괴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인터넷 </a:t>
            </a: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익스플로러의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기능 문제가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대두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최신 표준 지원 불가 문제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한마디로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지금까지의 웹 브라우저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점유율을 뒤집을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수 있는 기회가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만들어짐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모든 웹 브라우저 회사가 기술적으로 다른 웹 브라우저를 앞서려고 빠른 속도로 업데이트하고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있음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하지만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기술적인 부분 이외에도 다양한 방법으로 웹 브라우저를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마케팅을 하는 중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차 웹 브라우저 전쟁은 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2019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년을 기준으로 거의 </a:t>
            </a: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구글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크롬의 승리로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정리되는 중</a:t>
            </a:r>
            <a:endParaRPr lang="ko-KR" altLang="en-US" sz="16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221" y="3717032"/>
            <a:ext cx="3247090" cy="208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847" y="3721382"/>
            <a:ext cx="3345409" cy="2085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204953" y="6021288"/>
            <a:ext cx="2028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구글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크롬 일본 광고</a:t>
            </a:r>
            <a:endParaRPr lang="en-US" altLang="ko-KR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6554" y="6021288"/>
            <a:ext cx="2518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나눔고딕" pitchFamily="50" charset="-127"/>
                <a:ea typeface="나눔고딕" pitchFamily="50" charset="-127"/>
              </a:rPr>
              <a:t>파이어폭스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마켓플레이스</a:t>
            </a:r>
            <a:endParaRPr lang="en-US" altLang="ko-KR" sz="14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389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2"/>
          <p:cNvSpPr>
            <a:spLocks noGrp="1"/>
          </p:cNvSpPr>
          <p:nvPr>
            <p:ph type="title"/>
          </p:nvPr>
        </p:nvSpPr>
        <p:spPr>
          <a:xfrm>
            <a:off x="108988" y="69056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웹의 개요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71951" y="1205040"/>
            <a:ext cx="11443233" cy="183502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서버와 클라이언트</a:t>
            </a:r>
            <a:endParaRPr lang="en-US" altLang="ko-KR" dirty="0"/>
          </a:p>
          <a:p>
            <a:pPr marL="609600" lvl="1" indent="-342900">
              <a:buFont typeface="+mj-ea"/>
              <a:buAutoNum type="circleNumDbPlain"/>
              <a:defRPr/>
            </a:pPr>
            <a:r>
              <a:rPr lang="ko-KR" altLang="en-US" dirty="0"/>
              <a:t>클라이언트가 웹 페이지의 주소</a:t>
            </a:r>
            <a:r>
              <a:rPr lang="en-US" altLang="ko-KR" dirty="0"/>
              <a:t>(</a:t>
            </a:r>
            <a:r>
              <a:rPr lang="en-US" altLang="ko-KR" dirty="0" smtClean="0"/>
              <a:t>URL, </a:t>
            </a:r>
            <a:r>
              <a:rPr lang="en-US" altLang="ko-KR" dirty="0"/>
              <a:t>uniform resource locator)</a:t>
            </a:r>
            <a:r>
              <a:rPr lang="ko-KR" altLang="en-US" dirty="0"/>
              <a:t> 입력 </a:t>
            </a:r>
            <a:endParaRPr lang="en-US" altLang="ko-KR" dirty="0"/>
          </a:p>
          <a:p>
            <a:pPr marL="609600" lvl="1" indent="-342900">
              <a:buFont typeface="+mj-ea"/>
              <a:buAutoNum type="circleNumDbPlain"/>
              <a:defRPr/>
            </a:pPr>
            <a:r>
              <a:rPr lang="ko-KR" altLang="en-US" dirty="0"/>
              <a:t>서버는</a:t>
            </a:r>
            <a:r>
              <a:rPr lang="en-US" altLang="ko-KR" dirty="0"/>
              <a:t> </a:t>
            </a:r>
            <a:r>
              <a:rPr lang="ko-KR" altLang="en-US" dirty="0" smtClean="0"/>
              <a:t>요청을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받은 </a:t>
            </a:r>
            <a:r>
              <a:rPr lang="ko-KR" altLang="en-US" dirty="0"/>
              <a:t>데이터를 클라이언트의 컴퓨터에 전송</a:t>
            </a:r>
            <a:endParaRPr lang="en-US" altLang="ko-KR" dirty="0"/>
          </a:p>
          <a:p>
            <a:pPr marL="609600" lvl="1" indent="-342900">
              <a:buFont typeface="+mj-ea"/>
              <a:buAutoNum type="circleNumDbPlain"/>
              <a:defRPr/>
            </a:pPr>
            <a:r>
              <a:rPr lang="ko-KR" altLang="en-US" dirty="0"/>
              <a:t>클라이언트의 웹 브라우저는 서버가 전송한 데이터를 해석하여 화면에 </a:t>
            </a:r>
            <a:r>
              <a:rPr lang="ko-KR" altLang="en-US" dirty="0" smtClean="0"/>
              <a:t>표시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524269" y="512367"/>
            <a:ext cx="47513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b="1" dirty="0"/>
              <a:t>1.2 </a:t>
            </a:r>
            <a:r>
              <a:rPr lang="ko-KR" altLang="en-US" b="1" dirty="0"/>
              <a:t>웹의 서버와 클라이언트 환경</a:t>
            </a:r>
          </a:p>
        </p:txBody>
      </p:sp>
      <p:pic>
        <p:nvPicPr>
          <p:cNvPr id="12293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947" y="3040064"/>
            <a:ext cx="4178300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3457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2"/>
          <p:cNvSpPr>
            <a:spLocks noGrp="1"/>
          </p:cNvSpPr>
          <p:nvPr>
            <p:ph type="title"/>
          </p:nvPr>
        </p:nvSpPr>
        <p:spPr>
          <a:xfrm>
            <a:off x="108988" y="69056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웹의 개요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71951" y="915870"/>
            <a:ext cx="11443233" cy="46591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1800" dirty="0"/>
              <a:t>마이크로소프트의 인터넷 </a:t>
            </a:r>
            <a:r>
              <a:rPr lang="ko-KR" altLang="en-US" sz="1800" dirty="0" err="1"/>
              <a:t>익스플로러</a:t>
            </a:r>
            <a:r>
              <a:rPr lang="ko-KR" altLang="en-US" sz="1800" dirty="0"/>
              <a:t> 지원 </a:t>
            </a:r>
            <a:r>
              <a:rPr lang="ko-KR" altLang="en-US" sz="1800" dirty="0" smtClean="0"/>
              <a:t>중단</a:t>
            </a:r>
            <a:endParaRPr lang="en-US" altLang="ko-KR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631464" y="1506856"/>
            <a:ext cx="10935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2016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년 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월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마이크로소프트는 결국 “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인터넷 </a:t>
            </a:r>
            <a:r>
              <a:rPr lang="ko-KR" altLang="en-US" sz="1600" b="1" dirty="0" err="1">
                <a:latin typeface="나눔고딕" pitchFamily="50" charset="-127"/>
                <a:ea typeface="나눔고딕" pitchFamily="50" charset="-127"/>
              </a:rPr>
              <a:t>익스플로러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10 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이하의 버전 지원을 중단한다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”라고 결정</a:t>
            </a:r>
            <a:endParaRPr lang="ko-KR" altLang="en-US" sz="16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자동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업데이트를 통해 인터넷 </a:t>
            </a: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익스플로러를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11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버전으로 강제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업데이트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HTML5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를 본격적으로 사용할 수 있는 환경이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구축됨</a:t>
            </a:r>
            <a:endParaRPr lang="ko-KR" altLang="en-US" sz="16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388" y="2780928"/>
            <a:ext cx="4769224" cy="2995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2539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1067</Words>
  <Application>Microsoft Office PowerPoint</Application>
  <PresentationFormat>사용자 지정</PresentationFormat>
  <Paragraphs>178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1. 웹의 개요</vt:lpstr>
      <vt:lpstr>1. 웹의 개요</vt:lpstr>
      <vt:lpstr>1. 웹의 개요</vt:lpstr>
      <vt:lpstr>1. 웹의 개요</vt:lpstr>
      <vt:lpstr>1. 웹의 개요</vt:lpstr>
      <vt:lpstr>1. 웹의 개요</vt:lpstr>
      <vt:lpstr>1. 웹의 개요</vt:lpstr>
      <vt:lpstr>1. 웹의 개요</vt:lpstr>
      <vt:lpstr>1. 웹의 개요</vt:lpstr>
      <vt:lpstr>1. 웹의 개요</vt:lpstr>
      <vt:lpstr>1. 웹의 개요</vt:lpstr>
      <vt:lpstr>1. 웹의 개요</vt:lpstr>
      <vt:lpstr>2. 실습 환경 구축하기</vt:lpstr>
      <vt:lpstr>3. HTML 태그와 문서 구조</vt:lpstr>
      <vt:lpstr>3. HTML 태그와 문서 구조</vt:lpstr>
      <vt:lpstr>3. HTML 태그와 문서 구조</vt:lpstr>
      <vt:lpstr>3. HTML 태그와 문서 구조</vt:lpstr>
      <vt:lpstr>3. HTML 태그와 문서 구조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kosta</cp:lastModifiedBy>
  <cp:revision>73</cp:revision>
  <cp:lastPrinted>2020-09-14T02:35:28Z</cp:lastPrinted>
  <dcterms:created xsi:type="dcterms:W3CDTF">2019-12-10T23:10:51Z</dcterms:created>
  <dcterms:modified xsi:type="dcterms:W3CDTF">2020-09-14T02:36:28Z</dcterms:modified>
</cp:coreProperties>
</file>