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9" r:id="rId2"/>
    <p:sldId id="303" r:id="rId3"/>
    <p:sldId id="326" r:id="rId4"/>
    <p:sldId id="325" r:id="rId5"/>
    <p:sldId id="324" r:id="rId6"/>
    <p:sldId id="305" r:id="rId7"/>
    <p:sldId id="331" r:id="rId8"/>
    <p:sldId id="332" r:id="rId9"/>
    <p:sldId id="333" r:id="rId10"/>
    <p:sldId id="334" r:id="rId11"/>
    <p:sldId id="306" r:id="rId12"/>
    <p:sldId id="307" r:id="rId13"/>
    <p:sldId id="308" r:id="rId14"/>
    <p:sldId id="310" r:id="rId15"/>
    <p:sldId id="309" r:id="rId16"/>
    <p:sldId id="313" r:id="rId17"/>
    <p:sldId id="312" r:id="rId18"/>
    <p:sldId id="311" r:id="rId19"/>
    <p:sldId id="314" r:id="rId20"/>
    <p:sldId id="315" r:id="rId21"/>
    <p:sldId id="316" r:id="rId22"/>
    <p:sldId id="317" r:id="rId23"/>
    <p:sldId id="318" r:id="rId24"/>
    <p:sldId id="31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6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-27518" y="798861"/>
            <a:ext cx="12219518" cy="1587"/>
            <a:chOff x="-27517" y="1052513"/>
            <a:chExt cx="12219518" cy="1587"/>
          </a:xfrm>
        </p:grpSpPr>
        <p:cxnSp>
          <p:nvCxnSpPr>
            <p:cNvPr id="4" name="직선 연결선 3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D4C1631-0D63-44C5-9E1E-F755FFEC72C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9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611486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/>
            </a:lvl3pPr>
            <a:lvl4pPr marL="1076325" indent="-180975">
              <a:buFont typeface="Arial" pitchFamily="34" charset="0"/>
              <a:buChar char="−"/>
              <a:defRPr lang="en-US" altLang="ko-KR" sz="1800" b="0" kern="1200" baseline="0" noProof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  <a:endParaRPr lang="en-US" altLang="ko-KR" noProof="0" dirty="0" smtClean="0"/>
          </a:p>
          <a:p>
            <a:pPr lvl="3"/>
            <a:r>
              <a:rPr lang="ko-KR" altLang="en-US" noProof="0" dirty="0" smtClean="0"/>
              <a:t>넷째 수준</a:t>
            </a:r>
            <a:endParaRPr lang="en-US" altLang="ko-KR" noProof="0" dirty="0" smtClean="0"/>
          </a:p>
          <a:p>
            <a:pPr lvl="3"/>
            <a:endParaRPr lang="en-US" altLang="ko-KR" noProof="0" dirty="0" smtClean="0"/>
          </a:p>
          <a:p>
            <a:pPr lvl="3"/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280657"/>
            <a:ext cx="11049000" cy="425513"/>
          </a:xfrm>
        </p:spPr>
        <p:txBody>
          <a:bodyPr>
            <a:noAutofit/>
          </a:bodyPr>
          <a:lstStyle>
            <a:lvl1pPr>
              <a:defRPr sz="2800" baseline="0">
                <a:latin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27518" y="798861"/>
            <a:ext cx="12219518" cy="1587"/>
            <a:chOff x="-27517" y="1052513"/>
            <a:chExt cx="12219518" cy="1587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66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525101" y="931863"/>
            <a:ext cx="11181030" cy="5613400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자바스크립트의 종류</a:t>
            </a:r>
            <a:endParaRPr lang="ko-KR" altLang="en-US" dirty="0"/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/>
              <a:t>웹 브라우저나 애플리케이션에 내장된 자바스크립트의 종류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cs typeface="Times New Roman" panose="02020603050405020304" pitchFamily="18" charset="0"/>
              </a:rPr>
              <a:t>자바스크립트의 시작</a:t>
            </a:r>
            <a:endParaRPr lang="ko-KR" altLang="en-US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07" y="2012133"/>
            <a:ext cx="784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7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35737" y="286339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자바스크립트의 </a:t>
            </a:r>
            <a:r>
              <a:rPr lang="ko-KR" altLang="en-US" dirty="0" smtClean="0"/>
              <a:t>발전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5323" y="915329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Node.js</a:t>
            </a:r>
          </a:p>
          <a:p>
            <a:pPr lvl="1">
              <a:defRPr/>
            </a:pPr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 err="1"/>
              <a:t>구글은</a:t>
            </a:r>
            <a:r>
              <a:rPr lang="ko-KR" altLang="en-US" dirty="0"/>
              <a:t> 크롬 웹 브라우저의 베타 버전을 발표</a:t>
            </a:r>
          </a:p>
          <a:p>
            <a:pPr lvl="1">
              <a:defRPr/>
            </a:pPr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이후 </a:t>
            </a:r>
            <a:r>
              <a:rPr lang="en-US" altLang="ko-KR" dirty="0"/>
              <a:t>: </a:t>
            </a:r>
            <a:r>
              <a:rPr lang="ko-KR" altLang="en-US" dirty="0"/>
              <a:t>자바스크립트를 웹 브라우저가 아닌 곳에서도 사용할 수 </a:t>
            </a:r>
            <a:r>
              <a:rPr lang="ko-KR" altLang="en-US" dirty="0" smtClean="0"/>
              <a:t>있는 표준안 </a:t>
            </a:r>
            <a:r>
              <a:rPr lang="ko-KR" altLang="en-US" dirty="0"/>
              <a:t>제시</a:t>
            </a:r>
          </a:p>
          <a:p>
            <a:pPr lvl="1">
              <a:defRPr/>
            </a:pP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표준 발표 이후 </a:t>
            </a:r>
            <a:r>
              <a:rPr lang="en-US" altLang="ko-KR" dirty="0"/>
              <a:t>: </a:t>
            </a: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표준과 </a:t>
            </a:r>
            <a:r>
              <a:rPr lang="en-US" altLang="ko-KR" dirty="0"/>
              <a:t>V8 </a:t>
            </a:r>
            <a:r>
              <a:rPr lang="ko-KR" altLang="en-US" dirty="0"/>
              <a:t>자바스크립트 엔진을 </a:t>
            </a:r>
            <a:r>
              <a:rPr lang="ko-KR" altLang="en-US" dirty="0" smtClean="0"/>
              <a:t>기반으로 </a:t>
            </a:r>
            <a:r>
              <a:rPr lang="en-US" altLang="ko-KR" dirty="0"/>
              <a:t>Node.js</a:t>
            </a:r>
            <a:r>
              <a:rPr lang="ko-KR" altLang="en-US" dirty="0"/>
              <a:t>를 개발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35" y="3013799"/>
            <a:ext cx="5400600" cy="35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35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35737" y="286339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자바스크립트의 </a:t>
            </a:r>
            <a:r>
              <a:rPr lang="ko-KR" altLang="en-US" dirty="0" smtClean="0"/>
              <a:t>발전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5737" y="870061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Node.js</a:t>
            </a:r>
          </a:p>
          <a:p>
            <a:pPr lvl="1">
              <a:defRPr/>
            </a:pPr>
            <a:r>
              <a:rPr lang="ko-KR" altLang="en-US" dirty="0" err="1"/>
              <a:t>스레드</a:t>
            </a:r>
            <a:r>
              <a:rPr lang="en-US" altLang="ko-KR" dirty="0"/>
              <a:t>Thread : </a:t>
            </a:r>
            <a:r>
              <a:rPr lang="ko-KR" altLang="en-US" dirty="0"/>
              <a:t>효율적인 </a:t>
            </a:r>
            <a:r>
              <a:rPr lang="ko-KR" altLang="en-US" dirty="0" err="1"/>
              <a:t>비동기</a:t>
            </a:r>
            <a:r>
              <a:rPr lang="ko-KR" altLang="en-US" dirty="0"/>
              <a:t> 방식으로 장보기를 프로그래밍 언어로 </a:t>
            </a:r>
            <a:r>
              <a:rPr lang="ko-KR" altLang="en-US" dirty="0" smtClean="0"/>
              <a:t>구현하는 방법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Node.js : </a:t>
            </a:r>
            <a:r>
              <a:rPr lang="ko-KR" altLang="en-US" dirty="0"/>
              <a:t>모든 모듈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이 처음부터 </a:t>
            </a:r>
            <a:r>
              <a:rPr lang="ko-KR" altLang="en-US" dirty="0" err="1"/>
              <a:t>비동기</a:t>
            </a:r>
            <a:r>
              <a:rPr lang="ko-KR" altLang="en-US" dirty="0"/>
              <a:t> 기반의 프로그램을 만들 수 </a:t>
            </a:r>
            <a:r>
              <a:rPr lang="ko-KR" altLang="en-US" dirty="0" smtClean="0"/>
              <a:t>있도록 </a:t>
            </a:r>
            <a:r>
              <a:rPr lang="ko-KR" altLang="en-US" dirty="0"/>
              <a:t>설계되어 초보자도 쉽게 프로그램을 만들 수 있음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1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17630" y="195804"/>
            <a:ext cx="7561263" cy="407988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자바스크립트로 할 수 있는 </a:t>
            </a:r>
            <a:r>
              <a:rPr lang="ko-KR" altLang="en-US" dirty="0" smtClean="0"/>
              <a:t>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0056" y="951543"/>
            <a:ext cx="11624303" cy="550357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웹 클라이언트 애플리케이션 개발</a:t>
            </a:r>
          </a:p>
          <a:p>
            <a:pPr lvl="1">
              <a:defRPr/>
            </a:pPr>
            <a:r>
              <a:rPr lang="ko-KR" altLang="en-US" dirty="0"/>
              <a:t>웹 브라우저에서 실행되는 웹 클라이언트 애플리케이션 개발이 목적</a:t>
            </a:r>
          </a:p>
          <a:p>
            <a:pPr lvl="1">
              <a:defRPr/>
            </a:pPr>
            <a:r>
              <a:rPr lang="ko-KR" altLang="en-US" dirty="0"/>
              <a:t>웹 브라우저에서 실행할 수 있는 유일한 프로그래밍 언어</a:t>
            </a:r>
          </a:p>
          <a:p>
            <a:pPr>
              <a:defRPr/>
            </a:pPr>
            <a:r>
              <a:rPr lang="ko-KR" altLang="en-US" dirty="0"/>
              <a:t>웹 서버 개발</a:t>
            </a:r>
          </a:p>
          <a:p>
            <a:pPr lvl="1">
              <a:defRPr/>
            </a:pPr>
            <a:r>
              <a:rPr lang="ko-KR" altLang="en-US" dirty="0"/>
              <a:t>기존에 웹 개발은 두 가지 이상의 프로그래밍 언어가 필요했음</a:t>
            </a:r>
          </a:p>
          <a:p>
            <a:pPr lvl="1">
              <a:defRPr/>
            </a:pPr>
            <a:r>
              <a:rPr lang="ko-KR" altLang="en-US" dirty="0"/>
              <a:t>웹 클라이언트</a:t>
            </a:r>
            <a:r>
              <a:rPr lang="en-US" altLang="ko-KR" dirty="0"/>
              <a:t>, </a:t>
            </a:r>
            <a:r>
              <a:rPr lang="ko-KR" altLang="en-US" dirty="0"/>
              <a:t>웹 서버를 다른 언어로 개발</a:t>
            </a:r>
          </a:p>
          <a:p>
            <a:pPr lvl="1">
              <a:defRPr/>
            </a:pPr>
            <a:r>
              <a:rPr lang="en-US" altLang="ko-KR" dirty="0"/>
              <a:t>Node.js</a:t>
            </a:r>
            <a:r>
              <a:rPr lang="ko-KR" altLang="en-US" dirty="0"/>
              <a:t>가 등장하면서 웹 서버도 자바스크립트로 개발 가능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웹 페이지를 출력하지 않아도 웹 프로토콜</a:t>
            </a:r>
            <a:r>
              <a:rPr lang="en-US" altLang="ko-KR" dirty="0"/>
              <a:t>(HTTP </a:t>
            </a:r>
            <a:r>
              <a:rPr lang="ko-KR" altLang="en-US" dirty="0"/>
              <a:t>또는 </a:t>
            </a:r>
            <a:r>
              <a:rPr lang="en-US" altLang="ko-KR" dirty="0"/>
              <a:t>HTTPS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활용하면 웹 서버로 칭함</a:t>
            </a:r>
            <a:r>
              <a:rPr lang="en-US" altLang="ko-KR" dirty="0"/>
              <a:t>. </a:t>
            </a:r>
            <a:r>
              <a:rPr lang="ko-KR" altLang="en-US" dirty="0" err="1"/>
              <a:t>페이팔</a:t>
            </a:r>
            <a:r>
              <a:rPr lang="ko-KR" altLang="en-US" dirty="0"/>
              <a:t> 결제 시스템에도 </a:t>
            </a:r>
            <a:r>
              <a:rPr lang="en-US" altLang="ko-KR" dirty="0"/>
              <a:t>Node.js</a:t>
            </a:r>
            <a:r>
              <a:rPr lang="ko-KR" altLang="en-US" dirty="0"/>
              <a:t>를 활용</a:t>
            </a:r>
          </a:p>
          <a:p>
            <a:pPr lvl="1">
              <a:defRPr/>
            </a:pPr>
            <a:r>
              <a:rPr lang="en-US" altLang="ko-KR" dirty="0"/>
              <a:t>Node.js</a:t>
            </a:r>
            <a:r>
              <a:rPr lang="ko-KR" altLang="en-US" dirty="0"/>
              <a:t>는 웹 개발과 관련해서 간단한 모듈들만 제공해서 데이터 처리와 예외 처리 등이 복잡하나</a:t>
            </a:r>
            <a:r>
              <a:rPr lang="en-US" altLang="ko-KR" dirty="0"/>
              <a:t>, </a:t>
            </a:r>
            <a:r>
              <a:rPr lang="ko-KR" altLang="en-US" dirty="0"/>
              <a:t>빠르다는 장점이 있음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1" y="3837681"/>
            <a:ext cx="3168352" cy="108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43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35737" y="286339"/>
            <a:ext cx="7561263" cy="40798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자바스크립트로 할 수 있는 일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5737" y="915329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모바일</a:t>
            </a:r>
            <a:r>
              <a:rPr lang="ko-KR" altLang="en-US" dirty="0"/>
              <a:t> 애플리케이션 개발</a:t>
            </a:r>
          </a:p>
          <a:p>
            <a:pPr lvl="1">
              <a:defRPr/>
            </a:pPr>
            <a:r>
              <a:rPr lang="ko-KR" altLang="en-US" dirty="0" err="1"/>
              <a:t>네이티브</a:t>
            </a:r>
            <a:r>
              <a:rPr lang="ko-KR" altLang="en-US" dirty="0"/>
              <a:t> 애플리케이션</a:t>
            </a:r>
          </a:p>
          <a:p>
            <a:pPr lvl="1">
              <a:defRPr/>
            </a:pPr>
            <a:r>
              <a:rPr lang="ko-KR" altLang="en-US" dirty="0" err="1"/>
              <a:t>스마트폰에서</a:t>
            </a:r>
            <a:r>
              <a:rPr lang="ko-KR" altLang="en-US" dirty="0"/>
              <a:t> 인식할 수 있는 프로그래밍 언어</a:t>
            </a:r>
            <a:r>
              <a:rPr lang="en-US" altLang="ko-KR" dirty="0"/>
              <a:t>(</a:t>
            </a:r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 err="1"/>
              <a:t>스위프트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로 만든 애플리케이션</a:t>
            </a:r>
          </a:p>
          <a:p>
            <a:pPr lvl="1">
              <a:defRPr/>
            </a:pPr>
            <a:r>
              <a:rPr lang="ko-KR" altLang="en-US" dirty="0"/>
              <a:t>기업에서 애플리케이션을 만들 경우 </a:t>
            </a:r>
            <a:r>
              <a:rPr lang="en-US" altLang="ko-KR" dirty="0"/>
              <a:t>2</a:t>
            </a:r>
            <a:r>
              <a:rPr lang="ko-KR" altLang="en-US" dirty="0"/>
              <a:t>가지 언어로 만들기에 비용이 </a:t>
            </a:r>
            <a:r>
              <a:rPr lang="en-US" altLang="ko-KR" dirty="0"/>
              <a:t>2</a:t>
            </a:r>
            <a:r>
              <a:rPr lang="ko-KR" altLang="en-US" dirty="0"/>
              <a:t>배가 됨</a:t>
            </a:r>
          </a:p>
          <a:p>
            <a:pPr lvl="1">
              <a:defRPr/>
            </a:pPr>
            <a:r>
              <a:rPr lang="ko-KR" altLang="en-US" dirty="0"/>
              <a:t>자바스크립트를 사용하면 </a:t>
            </a:r>
            <a:r>
              <a:rPr lang="en-US" altLang="ko-KR" dirty="0"/>
              <a:t>1</a:t>
            </a:r>
            <a:r>
              <a:rPr lang="ko-KR" altLang="en-US" dirty="0"/>
              <a:t>개의 애플리케이션만 개발해도 </a:t>
            </a:r>
            <a:r>
              <a:rPr lang="ko-KR" altLang="en-US" dirty="0" err="1"/>
              <a:t>스마트폰</a:t>
            </a:r>
            <a:r>
              <a:rPr lang="ko-KR" altLang="en-US" dirty="0"/>
              <a:t> 동작 가능</a:t>
            </a:r>
          </a:p>
          <a:p>
            <a:pPr lvl="1">
              <a:defRPr/>
            </a:pPr>
            <a:r>
              <a:rPr lang="ko-KR" altLang="en-US" dirty="0" err="1"/>
              <a:t>페이스북의</a:t>
            </a:r>
            <a:r>
              <a:rPr lang="ko-KR" altLang="en-US" dirty="0"/>
              <a:t> </a:t>
            </a:r>
            <a:r>
              <a:rPr lang="en-US" altLang="ko-KR" dirty="0"/>
              <a:t>React Native</a:t>
            </a:r>
          </a:p>
          <a:p>
            <a:pPr lvl="1">
              <a:defRPr/>
            </a:pPr>
            <a:r>
              <a:rPr lang="ko-KR" altLang="en-US" dirty="0"/>
              <a:t>자바스크립트로 </a:t>
            </a:r>
            <a:r>
              <a:rPr lang="ko-KR" altLang="en-US" dirty="0" err="1"/>
              <a:t>네이티브</a:t>
            </a:r>
            <a:r>
              <a:rPr lang="ko-KR" altLang="en-US" dirty="0"/>
              <a:t> 애플리케이션을 개발</a:t>
            </a:r>
            <a:r>
              <a:rPr lang="en-US" altLang="ko-KR" dirty="0"/>
              <a:t>(</a:t>
            </a:r>
            <a:r>
              <a:rPr lang="ko-KR" altLang="en-US" dirty="0"/>
              <a:t>내부적으로 프로그래밍 언어를 변환</a:t>
            </a:r>
            <a:r>
              <a:rPr lang="en-US" altLang="ko-KR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44" y="3862989"/>
            <a:ext cx="4392488" cy="285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1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6" y="186751"/>
            <a:ext cx="7561263" cy="40798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자바스크립트로 할 수 있는 일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8576" y="888169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데스크톱 애플리케이션 개발</a:t>
            </a:r>
          </a:p>
          <a:p>
            <a:pPr lvl="1">
              <a:defRPr/>
            </a:pPr>
            <a:r>
              <a:rPr lang="ko-KR" altLang="en-US" dirty="0"/>
              <a:t>일렉트론</a:t>
            </a:r>
            <a:r>
              <a:rPr lang="en-US" altLang="ko-KR" dirty="0"/>
              <a:t>Electron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자바스크립트로 개발 전용 텍스트 에디터를 만들어 </a:t>
            </a:r>
            <a:r>
              <a:rPr lang="ko-KR" altLang="en-US" dirty="0" smtClean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본격적으로 데스크톱 애플리케이션 개발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89" y="2331516"/>
            <a:ext cx="5563663" cy="334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31" y="2331516"/>
            <a:ext cx="3797669" cy="3922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98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6" y="186751"/>
            <a:ext cx="7561263" cy="40798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자바스크립트로 할 수 있는 일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8576" y="888169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게임 개발</a:t>
            </a:r>
          </a:p>
          <a:p>
            <a:pPr lvl="1">
              <a:defRPr/>
            </a:pPr>
            <a:r>
              <a:rPr lang="ko-KR" altLang="en-US" dirty="0"/>
              <a:t>원래 게임은 서버와 클라이언트 모두 </a:t>
            </a:r>
            <a:r>
              <a:rPr lang="en-US" altLang="ko-KR" dirty="0"/>
              <a:t>C++</a:t>
            </a:r>
            <a:r>
              <a:rPr lang="ko-KR" altLang="en-US" dirty="0"/>
              <a:t>로 제작</a:t>
            </a:r>
            <a:r>
              <a:rPr lang="en-US" altLang="ko-KR" dirty="0"/>
              <a:t>(</a:t>
            </a:r>
            <a:r>
              <a:rPr lang="ko-KR" altLang="en-US" dirty="0"/>
              <a:t>속도가 빠름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스마트폰이</a:t>
            </a:r>
            <a:r>
              <a:rPr lang="ko-KR" altLang="en-US" dirty="0"/>
              <a:t> 활성화 되면서 ‘한 번에 여러 </a:t>
            </a:r>
            <a:r>
              <a:rPr lang="ko-KR" altLang="en-US" dirty="0" err="1"/>
              <a:t>스마트폰</a:t>
            </a:r>
            <a:r>
              <a:rPr lang="ko-KR" altLang="en-US" dirty="0"/>
              <a:t> 운영체제에서 실행할 </a:t>
            </a:r>
            <a:r>
              <a:rPr lang="ko-KR" altLang="en-US" dirty="0" smtClean="0"/>
              <a:t>수 </a:t>
            </a:r>
            <a:r>
              <a:rPr lang="ko-KR" altLang="en-US" dirty="0"/>
              <a:t>있는 애플리케이션을 개발하는 것’이 경제적으로 이득이 됨</a:t>
            </a:r>
          </a:p>
          <a:p>
            <a:pPr lvl="1">
              <a:defRPr/>
            </a:pPr>
            <a:r>
              <a:rPr lang="ko-KR" altLang="en-US" dirty="0" err="1"/>
              <a:t>유니티</a:t>
            </a:r>
            <a:r>
              <a:rPr lang="en-US" altLang="ko-KR" dirty="0"/>
              <a:t>Unity </a:t>
            </a:r>
            <a:r>
              <a:rPr lang="ko-KR" altLang="en-US" dirty="0"/>
              <a:t>게임 엔진 등장 </a:t>
            </a:r>
            <a:r>
              <a:rPr lang="en-US" altLang="ko-KR" dirty="0"/>
              <a:t>: </a:t>
            </a:r>
            <a:r>
              <a:rPr lang="ko-KR" altLang="en-US" dirty="0"/>
              <a:t>자바스크립트 기반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18" y="2986203"/>
            <a:ext cx="5906417" cy="35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48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6" y="186751"/>
            <a:ext cx="7561263" cy="40798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자바스크립트로 할 수 있는 일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8576" y="888169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게임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6" y="2002597"/>
            <a:ext cx="8686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10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6" y="186751"/>
            <a:ext cx="7561263" cy="40798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자바스크립트로 할 수 있는 일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8576" y="888169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데이터베이스 관리</a:t>
            </a:r>
          </a:p>
          <a:p>
            <a:pPr lvl="1">
              <a:defRPr/>
            </a:pPr>
            <a:r>
              <a:rPr lang="ko-KR" altLang="en-US" dirty="0" smtClean="0"/>
              <a:t>데이터베이스 </a:t>
            </a:r>
            <a:endParaRPr lang="en-US" altLang="ko-KR" dirty="0"/>
          </a:p>
          <a:p>
            <a:pPr lvl="2">
              <a:defRPr/>
            </a:pPr>
            <a:r>
              <a:rPr lang="ko-KR" altLang="en-US" dirty="0" smtClean="0"/>
              <a:t>데이터를 </a:t>
            </a:r>
            <a:r>
              <a:rPr lang="ko-KR" altLang="en-US" dirty="0"/>
              <a:t>저장할 때 사용하는 프로그램 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SQL </a:t>
            </a:r>
            <a:r>
              <a:rPr lang="ko-KR" altLang="en-US" dirty="0"/>
              <a:t>프로그래밍 언어 사용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en-US" altLang="ko-KR" dirty="0" err="1"/>
              <a:t>NoSQL</a:t>
            </a:r>
            <a:r>
              <a:rPr lang="en-US" altLang="ko-KR" dirty="0"/>
              <a:t> : </a:t>
            </a:r>
            <a:r>
              <a:rPr lang="ko-KR" altLang="en-US" dirty="0"/>
              <a:t>기존의 </a:t>
            </a:r>
            <a:r>
              <a:rPr lang="en-US" altLang="ko-KR" dirty="0"/>
              <a:t>SQL</a:t>
            </a:r>
            <a:r>
              <a:rPr lang="ko-KR" altLang="en-US" dirty="0"/>
              <a:t>은 복잡하고 무거워 사용하기 쉬운 데이터베이스 등장</a:t>
            </a:r>
          </a:p>
          <a:p>
            <a:pPr lvl="1">
              <a:defRPr/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기준으로 주사용 데이터베이스 엔진</a:t>
            </a:r>
          </a:p>
          <a:p>
            <a:pPr lvl="2">
              <a:defRPr/>
            </a:pPr>
            <a:r>
              <a:rPr lang="en-US" altLang="ko-KR" dirty="0"/>
              <a:t>Oracle, MySQL, Microsoft SQL Server, </a:t>
            </a:r>
            <a:r>
              <a:rPr lang="en-US" altLang="ko-KR" dirty="0" err="1"/>
              <a:t>MongoDB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MongoDB</a:t>
            </a:r>
            <a:r>
              <a:rPr lang="en-US" altLang="ko-KR" dirty="0"/>
              <a:t> : </a:t>
            </a:r>
            <a:r>
              <a:rPr lang="ko-KR" altLang="en-US" dirty="0"/>
              <a:t>데이터베이스를 관리할 때 자바스크립트를 활용하는 </a:t>
            </a:r>
            <a:r>
              <a:rPr lang="en-US" altLang="ko-KR" dirty="0" err="1"/>
              <a:t>NoSQL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28" y="3690291"/>
            <a:ext cx="5076627" cy="30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4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6" y="186751"/>
            <a:ext cx="7561263" cy="40798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실습 환경 구축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8576" y="888169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Node.js </a:t>
            </a:r>
            <a:r>
              <a:rPr lang="ko-KR" altLang="en-US" dirty="0"/>
              <a:t>설치</a:t>
            </a:r>
          </a:p>
          <a:p>
            <a:pPr lvl="1">
              <a:defRPr/>
            </a:pPr>
            <a:r>
              <a:rPr lang="ko-KR" altLang="en-US" dirty="0"/>
              <a:t>텍스트 에디터 </a:t>
            </a:r>
            <a:r>
              <a:rPr lang="en-US" altLang="ko-KR" dirty="0"/>
              <a:t>: </a:t>
            </a:r>
            <a:r>
              <a:rPr lang="ko-KR" altLang="en-US" dirty="0"/>
              <a:t>자바스크립트 코드 작성</a:t>
            </a:r>
          </a:p>
          <a:p>
            <a:pPr lvl="1"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dirty="0"/>
              <a:t>해당 코드 실행</a:t>
            </a:r>
          </a:p>
          <a:p>
            <a:pPr lvl="1">
              <a:defRPr/>
            </a:pPr>
            <a:r>
              <a:rPr lang="en-US" altLang="ko-KR" dirty="0"/>
              <a:t>Node.js </a:t>
            </a:r>
            <a:r>
              <a:rPr lang="ko-KR" altLang="en-US" dirty="0"/>
              <a:t>플랫폼은 </a:t>
            </a:r>
            <a:r>
              <a:rPr lang="en-US" altLang="ko-KR" dirty="0"/>
              <a:t>https://nodejs.org/en/</a:t>
            </a:r>
            <a:r>
              <a:rPr lang="ko-KR" altLang="en-US" dirty="0"/>
              <a:t>에서 다운로드</a:t>
            </a:r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0" y="2678587"/>
            <a:ext cx="5832648" cy="329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9" y="6076387"/>
            <a:ext cx="7920880" cy="7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19" y="4418338"/>
            <a:ext cx="5040560" cy="136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419351" y="1844676"/>
            <a:ext cx="7408863" cy="4105275"/>
          </a:xfrm>
        </p:spPr>
        <p:txBody>
          <a:bodyPr/>
          <a:lstStyle/>
          <a:p>
            <a:r>
              <a:rPr lang="en-US" altLang="ko-KR" b="1" dirty="0" smtClean="0"/>
              <a:t>01 </a:t>
            </a:r>
            <a:r>
              <a:rPr lang="ko-KR" altLang="en-US" dirty="0"/>
              <a:t>자바스크립트의 발전 </a:t>
            </a:r>
            <a:endParaRPr lang="en-US" altLang="ko-KR" dirty="0" smtClean="0"/>
          </a:p>
          <a:p>
            <a:r>
              <a:rPr lang="en-US" altLang="ko-KR" b="1" dirty="0" smtClean="0"/>
              <a:t>02 </a:t>
            </a:r>
            <a:r>
              <a:rPr lang="ko-KR" altLang="en-US" dirty="0" smtClean="0"/>
              <a:t>실습 환경 구축하기</a:t>
            </a:r>
            <a:endParaRPr lang="en-US" altLang="ko-KR" dirty="0" smtClean="0"/>
          </a:p>
          <a:p>
            <a:r>
              <a:rPr lang="en-US" altLang="ko-KR" b="1" dirty="0" smtClean="0"/>
              <a:t>03 </a:t>
            </a:r>
            <a:r>
              <a:rPr lang="ko-KR" altLang="en-US" dirty="0"/>
              <a:t>기본 실습 </a:t>
            </a:r>
            <a:r>
              <a:rPr lang="ko-KR" altLang="en-US" dirty="0" smtClean="0"/>
              <a:t>방법 </a:t>
            </a:r>
            <a:endParaRPr lang="en-US" altLang="ko-KR" dirty="0" smtClean="0"/>
          </a:p>
          <a:p>
            <a:r>
              <a:rPr lang="en-US" altLang="ko-KR" b="1" dirty="0" smtClean="0"/>
              <a:t>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6" y="186751"/>
            <a:ext cx="7561263" cy="40798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실습 환경 구축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8576" y="888169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크롬 설치</a:t>
            </a:r>
          </a:p>
          <a:p>
            <a:pPr lvl="1">
              <a:defRPr/>
            </a:pPr>
            <a:r>
              <a:rPr lang="ko-KR" altLang="en-US" dirty="0"/>
              <a:t>자바스크립트 코드를 실행할 수 있는 플랫폼으로 오류 확인이 쉬운 </a:t>
            </a:r>
            <a:r>
              <a:rPr lang="ko-KR" altLang="en-US" dirty="0" smtClean="0"/>
              <a:t>크롬 웹 </a:t>
            </a:r>
            <a:r>
              <a:rPr lang="ko-KR" altLang="en-US" dirty="0"/>
              <a:t>브라우저를 사용함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54" y="2185641"/>
            <a:ext cx="5760640" cy="353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03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6" y="186751"/>
            <a:ext cx="7561263" cy="40798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기본 실습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8576" y="888169"/>
            <a:ext cx="11624303" cy="128858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명령 프롬프트</a:t>
            </a:r>
          </a:p>
          <a:p>
            <a:pPr lvl="1">
              <a:defRPr/>
            </a:pPr>
            <a:r>
              <a:rPr lang="ko-KR" altLang="en-US" dirty="0"/>
              <a:t>‘</a:t>
            </a:r>
            <a:r>
              <a:rPr lang="en-US" altLang="ko-KR" dirty="0" err="1"/>
              <a:t>cmd</a:t>
            </a:r>
            <a:r>
              <a:rPr lang="en-US" altLang="ko-KR" dirty="0"/>
              <a:t>’</a:t>
            </a:r>
            <a:r>
              <a:rPr lang="ko-KR" altLang="en-US" dirty="0"/>
              <a:t>를 입력하여 명령 프롬프트 실행</a:t>
            </a:r>
          </a:p>
          <a:p>
            <a:pPr lvl="1">
              <a:defRPr/>
            </a:pPr>
            <a:r>
              <a:rPr lang="en-US" altLang="ko-KR" dirty="0"/>
              <a:t>node </a:t>
            </a:r>
            <a:r>
              <a:rPr lang="ko-KR" altLang="en-US" dirty="0"/>
              <a:t>명령어로 생성한 파일 실행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2" y="2304033"/>
            <a:ext cx="51244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40" y="2210071"/>
            <a:ext cx="5522441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2" y="5164653"/>
            <a:ext cx="7618915" cy="6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14" y="5894824"/>
            <a:ext cx="759568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3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6" y="186751"/>
            <a:ext cx="7561263" cy="40798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기본 실습 방법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8576" y="1050202"/>
            <a:ext cx="11624303" cy="5073542"/>
          </a:xfrm>
        </p:spPr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특정 </a:t>
            </a:r>
            <a:r>
              <a:rPr lang="ko-KR" altLang="en-US" dirty="0"/>
              <a:t>폴더에서 명령 프롬프트를 실행하는 방법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생성 파일 폴더에서  </a:t>
            </a:r>
            <a:r>
              <a:rPr lang="en-US" altLang="ko-KR" dirty="0"/>
              <a:t>[Shift  +</a:t>
            </a:r>
            <a:r>
              <a:rPr lang="ko-KR" altLang="en-US" dirty="0"/>
              <a:t> 마우스 오른쪽 버튼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ko-KR" altLang="en-US" dirty="0">
                <a:sym typeface="Wingdings" panose="05000000000000000000" pitchFamily="2" charset="2"/>
              </a:rPr>
              <a:t>여기서 명령 창 열기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32" y="2033990"/>
            <a:ext cx="3695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92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6" y="186751"/>
            <a:ext cx="7561263" cy="40798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기본 실습 방법</a:t>
            </a:r>
            <a:endParaRPr lang="ko-KR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7" y="1525679"/>
            <a:ext cx="7848872" cy="64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7" y="2352487"/>
            <a:ext cx="5003656" cy="126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208577" y="888169"/>
            <a:ext cx="8736247" cy="37004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파일 실행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REPL </a:t>
            </a:r>
            <a:r>
              <a:rPr lang="en-US" altLang="ko-KR" b="0" dirty="0"/>
              <a:t>- </a:t>
            </a:r>
            <a:r>
              <a:rPr lang="ko-KR" altLang="en-US" b="0" dirty="0"/>
              <a:t>한 줄 입력할 때마다 결과를 </a:t>
            </a:r>
            <a:r>
              <a:rPr lang="ko-KR" altLang="en-US" b="0" dirty="0" smtClean="0"/>
              <a:t>보 여 </a:t>
            </a:r>
            <a:r>
              <a:rPr lang="ko-KR" altLang="en-US" b="0" dirty="0"/>
              <a:t>주는 </a:t>
            </a:r>
            <a:r>
              <a:rPr lang="ko-KR" altLang="en-US" b="0" dirty="0" smtClean="0"/>
              <a:t>프로그램</a:t>
            </a:r>
            <a:r>
              <a:rPr lang="en-US" altLang="ko-KR" b="0" dirty="0" smtClean="0"/>
              <a:t> </a:t>
            </a:r>
            <a:endParaRPr lang="ko-KR" altLang="en-US" b="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8" y="4588591"/>
            <a:ext cx="6850563" cy="64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8" y="5437108"/>
            <a:ext cx="4772248" cy="123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72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08577" y="184929"/>
            <a:ext cx="7561263" cy="40798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웹 브라우저 실습 방법</a:t>
            </a:r>
            <a:endParaRPr lang="ko-KR" altLang="en-US" dirty="0" smtClean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208577" y="1014918"/>
            <a:ext cx="11741997" cy="101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dirty="0" smtClean="0"/>
              <a:t>개발자 </a:t>
            </a:r>
            <a:r>
              <a:rPr lang="ko-KR" altLang="en-US" dirty="0"/>
              <a:t>도구</a:t>
            </a:r>
            <a:r>
              <a:rPr lang="en-US" altLang="ko-KR" baseline="30000" dirty="0"/>
              <a:t>Developer Tools</a:t>
            </a:r>
            <a:r>
              <a:rPr lang="ko-KR" altLang="en-US" dirty="0"/>
              <a:t> 실행</a:t>
            </a:r>
            <a:r>
              <a:rPr lang="en-US" altLang="ko-KR" dirty="0"/>
              <a:t> , </a:t>
            </a:r>
            <a:r>
              <a:rPr lang="ko-KR" altLang="en-US" dirty="0"/>
              <a:t>오류가 있을 때는 </a:t>
            </a:r>
            <a:r>
              <a:rPr lang="en-US" altLang="ko-KR" dirty="0"/>
              <a:t>Console </a:t>
            </a:r>
            <a:r>
              <a:rPr lang="ko-KR" altLang="en-US" dirty="0"/>
              <a:t>탭에 오류 내용이 출력</a:t>
            </a: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3" y="1729227"/>
            <a:ext cx="7669985" cy="38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5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525101" y="931863"/>
            <a:ext cx="9914299" cy="5613400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/>
              <a:t>스크립트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 lvl="1"/>
            <a:r>
              <a:rPr lang="ko-KR" altLang="en-US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클라이언트쪽에서</a:t>
            </a:r>
            <a:r>
              <a:rPr lang="ko-KR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독립적으로 실행되는 프로그램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작성하기 위한 스크립트 언어</a:t>
            </a:r>
          </a:p>
          <a:p>
            <a:pPr lvl="1"/>
            <a:r>
              <a:rPr lang="ko-KR" altLang="en-US" dirty="0" err="1"/>
              <a:t>넷스케이프</a:t>
            </a:r>
            <a:r>
              <a:rPr lang="ko-KR" altLang="en-US" dirty="0"/>
              <a:t> 사의 브랜든 </a:t>
            </a:r>
            <a:r>
              <a:rPr lang="ko-KR" altLang="en-US" dirty="0" err="1"/>
              <a:t>아이히</a:t>
            </a:r>
            <a:r>
              <a:rPr lang="en-US" altLang="ko-KR" dirty="0"/>
              <a:t>Brendan</a:t>
            </a:r>
            <a:r>
              <a:rPr lang="ko-KR" altLang="en-US" dirty="0"/>
              <a:t> </a:t>
            </a:r>
            <a:r>
              <a:rPr lang="en-US" altLang="ko-KR" dirty="0" err="1"/>
              <a:t>Eich</a:t>
            </a:r>
            <a:r>
              <a:rPr lang="ko-KR" altLang="en-US" dirty="0"/>
              <a:t>에 의해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만들어짐 </a:t>
            </a:r>
            <a:r>
              <a:rPr lang="en-US" altLang="ko-KR" dirty="0"/>
              <a:t>-&gt; </a:t>
            </a:r>
            <a:r>
              <a:rPr lang="ko-KR" altLang="en-US" dirty="0"/>
              <a:t>이후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ko-KR" altLang="en-US" dirty="0"/>
              <a:t> 라는 이름으로 개발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썬마이크로시스템사와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공동으로 라이브스크립트를 확장한  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탄생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ECMA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인터내셔널에서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넷스케이프사의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자바스크립트와 마이크로소프트사의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Jscript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기반 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(ECMA-262)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Committee 39(TC-39)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정의</a:t>
            </a:r>
          </a:p>
          <a:p>
            <a:pPr lvl="1"/>
            <a:r>
              <a:rPr lang="ko-KR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플랫폼에 독립적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모든 </a:t>
            </a:r>
            <a:r>
              <a:rPr lang="ko-KR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웹 브라우저에서 동일한 실행 결과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얻을 수 있음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무료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쉽고 자유로움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cs typeface="Times New Roman" panose="02020603050405020304" pitchFamily="18" charset="0"/>
              </a:rPr>
              <a:t>자바스크립트의 시작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4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525101" y="931863"/>
            <a:ext cx="9914299" cy="5613400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/>
              <a:t>스크립트  특성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웹 문서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(XHTML, HTML)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끼워서 사용하는 스크립트 언어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웹 브라우저에서 자바스크립트 해석기가 웹 문서를 실행할 때 프로그램 코드를 해석하는 </a:t>
            </a:r>
            <a:r>
              <a:rPr lang="ko-KR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인터프리터 언어의 형태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en-US" altLang="ko-KR" dirty="0" err="1"/>
              <a:t>premitive</a:t>
            </a:r>
            <a:r>
              <a:rPr lang="ko-KR" altLang="en-US" dirty="0"/>
              <a:t> </a:t>
            </a:r>
            <a:r>
              <a:rPr lang="en-US" altLang="ko-KR" dirty="0"/>
              <a:t>, reference data type) </a:t>
            </a:r>
            <a:r>
              <a:rPr lang="ko-KR" altLang="en-US" dirty="0"/>
              <a:t>조사를 철저하게 하지 않음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클래스를 정의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클래스를 상속할 수 없다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객체를 정의하여 사용할 수는  있다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소스가 노출되어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보안성이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없다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cs typeface="Times New Roman" panose="02020603050405020304" pitchFamily="18" charset="0"/>
              </a:rPr>
              <a:t>자바스크립트의 시작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297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525101" y="931863"/>
            <a:ext cx="9914299" cy="5613400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/>
              <a:t>스크립트  특성</a:t>
            </a:r>
          </a:p>
          <a:p>
            <a:pPr lvl="1"/>
            <a:r>
              <a:rPr lang="ko-KR" altLang="en-US" dirty="0"/>
              <a:t>컴포넌트 기반</a:t>
            </a:r>
          </a:p>
          <a:p>
            <a:pPr lvl="1"/>
            <a:r>
              <a:rPr lang="ko-KR" altLang="en-US" dirty="0"/>
              <a:t>다양한 프로그래밍 언어 및 여러 데이터베이스와의 인터페이스로 생성된 </a:t>
            </a:r>
            <a:r>
              <a:rPr lang="ko-KR" altLang="en-US" dirty="0" err="1"/>
              <a:t>서버측</a:t>
            </a:r>
            <a:r>
              <a:rPr lang="ko-KR" altLang="en-US" dirty="0"/>
              <a:t> 프로그램과 긴밀히 통합될 수 있다</a:t>
            </a:r>
          </a:p>
          <a:p>
            <a:pPr lvl="1"/>
            <a:r>
              <a:rPr lang="ko-KR" altLang="en-US" dirty="0"/>
              <a:t>웹 브라우저와 여타 프로그램에 내장되어 사용되는 스크립트 언어</a:t>
            </a:r>
          </a:p>
          <a:p>
            <a:pPr lvl="1"/>
            <a:r>
              <a:rPr lang="ko-KR" altLang="en-US" dirty="0"/>
              <a:t>브라우저 안에서 폼 검사</a:t>
            </a:r>
            <a:r>
              <a:rPr lang="en-US" altLang="ko-KR" dirty="0"/>
              <a:t>, </a:t>
            </a:r>
            <a:r>
              <a:rPr lang="ko-KR" altLang="en-US" dirty="0" err="1"/>
              <a:t>드롭다운</a:t>
            </a:r>
            <a:r>
              <a:rPr lang="ko-KR" altLang="en-US" dirty="0"/>
              <a:t> 메뉴</a:t>
            </a:r>
            <a:r>
              <a:rPr lang="en-US" altLang="ko-KR" dirty="0"/>
              <a:t>, </a:t>
            </a:r>
            <a:r>
              <a:rPr lang="ko-KR" altLang="en-US" dirty="0"/>
              <a:t>데이터 업데이트 표시</a:t>
            </a:r>
            <a:r>
              <a:rPr lang="en-US" altLang="ko-KR" dirty="0"/>
              <a:t>, </a:t>
            </a:r>
            <a:r>
              <a:rPr lang="ko-KR" altLang="en-US" dirty="0"/>
              <a:t>웹 페이지 직접 </a:t>
            </a:r>
            <a:r>
              <a:rPr lang="ko-KR" altLang="en-US" dirty="0" err="1"/>
              <a:t>수정등을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웹 브라우저와 같은 특정 환경 내에서 실행되기 때문에</a:t>
            </a:r>
            <a:r>
              <a:rPr lang="en-US" altLang="ko-KR" dirty="0"/>
              <a:t>, </a:t>
            </a:r>
            <a:r>
              <a:rPr lang="ko-KR" altLang="en-US" dirty="0"/>
              <a:t>파일이나 메모리 관리 등이 필요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기능을 두루 갖추고 있으며</a:t>
            </a:r>
            <a:r>
              <a:rPr lang="en-US" altLang="ko-KR" dirty="0"/>
              <a:t>, </a:t>
            </a:r>
            <a:r>
              <a:rPr lang="ko-KR" altLang="en-US" dirty="0"/>
              <a:t>충분한 보안 기능을 제공하는 객체기반 언어</a:t>
            </a:r>
          </a:p>
          <a:p>
            <a:pPr lvl="1"/>
            <a:r>
              <a:rPr lang="ko-KR" altLang="en-US" dirty="0"/>
              <a:t>웹 페이지 내의 </a:t>
            </a:r>
            <a:r>
              <a:rPr lang="ko-KR" altLang="en-US" dirty="0" err="1"/>
              <a:t>엘리먼트를</a:t>
            </a:r>
            <a:r>
              <a:rPr lang="ko-KR" altLang="en-US" dirty="0"/>
              <a:t> 생성</a:t>
            </a:r>
            <a:r>
              <a:rPr lang="en-US" altLang="ko-KR" dirty="0"/>
              <a:t>/</a:t>
            </a:r>
            <a:r>
              <a:rPr lang="ko-KR" altLang="en-US" dirty="0"/>
              <a:t>제거하고</a:t>
            </a:r>
            <a:r>
              <a:rPr lang="en-US" altLang="ko-KR" dirty="0"/>
              <a:t>, </a:t>
            </a:r>
            <a:r>
              <a:rPr lang="ko-KR" altLang="en-US" dirty="0"/>
              <a:t>속성을 변경한다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cs typeface="Times New Roman" panose="02020603050405020304" pitchFamily="18" charset="0"/>
              </a:rPr>
              <a:t>자바스크립트의 시작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87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235737" y="286339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자바스크립트의 </a:t>
            </a:r>
            <a:r>
              <a:rPr lang="ko-KR" altLang="en-US" dirty="0" smtClean="0"/>
              <a:t>발전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5737" y="897222"/>
            <a:ext cx="11624303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세계에서 가장 오해를 많이 받는 프로그래밍 언어</a:t>
            </a:r>
          </a:p>
          <a:p>
            <a:pPr lvl="1">
              <a:defRPr/>
            </a:pPr>
            <a:r>
              <a:rPr lang="ko-KR" altLang="en-US" dirty="0"/>
              <a:t>부수적인 프로그래밍 언어로 취급</a:t>
            </a:r>
          </a:p>
          <a:p>
            <a:pPr>
              <a:defRPr/>
            </a:pPr>
            <a:r>
              <a:rPr lang="ko-KR" altLang="en-US" dirty="0"/>
              <a:t>풍부한 경험을 제공하는 인터넷 애플리케이션</a:t>
            </a:r>
            <a:r>
              <a:rPr lang="en-US" altLang="ko-KR" dirty="0"/>
              <a:t>(RIA)</a:t>
            </a:r>
          </a:p>
          <a:p>
            <a:pPr lvl="1">
              <a:defRPr/>
            </a:pPr>
            <a:r>
              <a:rPr lang="ko-KR" altLang="en-US" dirty="0" err="1"/>
              <a:t>구글</a:t>
            </a:r>
            <a:r>
              <a:rPr lang="ko-KR" altLang="en-US" dirty="0"/>
              <a:t> 지도의 등장</a:t>
            </a:r>
          </a:p>
          <a:p>
            <a:pPr lvl="1">
              <a:defRPr/>
            </a:pPr>
            <a:r>
              <a:rPr lang="ko-KR" altLang="en-US" dirty="0"/>
              <a:t>자바스크립트로만 만든 웹 페이지가 데스크톱에서 사용하는 애플리케이션의 형태를 가졌으며 기존의 지도에 비해 강력한 지도 제공</a:t>
            </a:r>
          </a:p>
          <a:p>
            <a:pPr lvl="1">
              <a:defRPr/>
            </a:pPr>
            <a:r>
              <a:rPr lang="en-US" altLang="ko-KR" dirty="0"/>
              <a:t>RIA : </a:t>
            </a:r>
            <a:r>
              <a:rPr lang="ko-KR" altLang="en-US" dirty="0"/>
              <a:t>풍부한 경험을 선사하는 웹 애플리케이션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99" y="3585044"/>
            <a:ext cx="4824536" cy="313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52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525101" y="931863"/>
            <a:ext cx="9914299" cy="5613400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자바스크립트의 기능</a:t>
            </a:r>
            <a:endParaRPr lang="ko-KR" altLang="en-US" dirty="0"/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웹 문서에 </a:t>
            </a:r>
            <a:r>
              <a:rPr lang="ko-KR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동적으로 움직일 수 있는 프로그램적인 요소를 추가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어떤 이벤트에 대한 반응을 할 수 있도록 웹 문서를 구성 </a:t>
            </a:r>
          </a:p>
          <a:p>
            <a:pPr lvl="1"/>
            <a:r>
              <a:rPr lang="ko-KR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웹 문서 내의 </a:t>
            </a:r>
            <a:r>
              <a:rPr lang="en-US" altLang="ko-KR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 </a:t>
            </a:r>
            <a:r>
              <a:rPr lang="ko-KR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요소의 내용을 읽거나 변경</a:t>
            </a:r>
          </a:p>
          <a:p>
            <a:pPr lvl="1"/>
            <a:r>
              <a:rPr lang="ko-KR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클라이언트의 정보를 서버에 보내기 전에 먼저 검증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클라이언트가 어떤 웹 브라우저를 사용하는지 알아내어 </a:t>
            </a:r>
            <a:r>
              <a:rPr lang="ko-KR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사용자의 웹 브라우저에 맞는 웹 문서를 호출하는 맞춤형 서비스를 제공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클라이언트 컴퓨터에 쿠키를 새로 만들거나 생성된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쿠기를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삭제 및 회수할 수 있다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endParaRPr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cs typeface="Times New Roman" panose="02020603050405020304" pitchFamily="18" charset="0"/>
              </a:rPr>
              <a:t>자바스크립트의 시작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673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525101" y="931863"/>
            <a:ext cx="11072388" cy="5613400"/>
          </a:xfrm>
        </p:spPr>
        <p:txBody>
          <a:bodyPr/>
          <a:lstStyle/>
          <a:p>
            <a:r>
              <a:rPr lang="ko-KR" altLang="en-US" dirty="0"/>
              <a:t>자바스크립트로 할 수 있는 것들 </a:t>
            </a:r>
          </a:p>
          <a:p>
            <a:pPr lvl="1"/>
            <a:r>
              <a:rPr lang="ko-KR" altLang="en-US" dirty="0"/>
              <a:t>폼 필드 검사</a:t>
            </a:r>
          </a:p>
          <a:p>
            <a:pPr lvl="1"/>
            <a:r>
              <a:rPr lang="ko-KR" altLang="en-US" dirty="0"/>
              <a:t>웹 쿠키 저장 및 읽기</a:t>
            </a:r>
          </a:p>
          <a:p>
            <a:pPr lvl="1"/>
            <a:r>
              <a:rPr lang="ko-KR" altLang="en-US" dirty="0"/>
              <a:t>페이지 </a:t>
            </a:r>
            <a:r>
              <a:rPr lang="ko-KR" altLang="en-US" dirty="0" err="1"/>
              <a:t>엘리먼트를</a:t>
            </a:r>
            <a:r>
              <a:rPr lang="ko-KR" altLang="en-US" dirty="0"/>
              <a:t> 동적으로 변경</a:t>
            </a:r>
          </a:p>
          <a:p>
            <a:pPr lvl="1"/>
            <a:r>
              <a:rPr lang="ko-KR" altLang="en-US" dirty="0" err="1"/>
              <a:t>엘리먼트</a:t>
            </a:r>
            <a:r>
              <a:rPr lang="ko-KR" altLang="en-US" dirty="0"/>
              <a:t> 감추기</a:t>
            </a:r>
            <a:r>
              <a:rPr lang="en-US" altLang="ko-KR" dirty="0"/>
              <a:t>/</a:t>
            </a:r>
            <a:r>
              <a:rPr lang="ko-KR" altLang="en-US" dirty="0"/>
              <a:t>보이기</a:t>
            </a:r>
          </a:p>
          <a:p>
            <a:pPr lvl="1"/>
            <a:r>
              <a:rPr lang="ko-KR" altLang="en-US" dirty="0" err="1"/>
              <a:t>엘리먼트</a:t>
            </a:r>
            <a:r>
              <a:rPr lang="ko-KR" altLang="en-US" dirty="0"/>
              <a:t> 이동</a:t>
            </a:r>
          </a:p>
          <a:p>
            <a:pPr lvl="1"/>
            <a:r>
              <a:rPr lang="ko-KR" altLang="en-US" dirty="0"/>
              <a:t>사용자 이벤트의 </a:t>
            </a:r>
            <a:r>
              <a:rPr lang="ko-KR" altLang="en-US" dirty="0" err="1"/>
              <a:t>캡처와</a:t>
            </a:r>
            <a:r>
              <a:rPr lang="ko-KR" altLang="en-US" dirty="0"/>
              <a:t> 그에 따른 페이지 변경</a:t>
            </a:r>
          </a:p>
          <a:p>
            <a:pPr lvl="1"/>
            <a:r>
              <a:rPr lang="ko-KR" altLang="en-US" dirty="0"/>
              <a:t>스크롤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웹페이지에</a:t>
            </a:r>
            <a:r>
              <a:rPr lang="ko-KR" altLang="en-US" dirty="0"/>
              <a:t> 있는 상태에서 </a:t>
            </a:r>
            <a:r>
              <a:rPr lang="ko-KR" altLang="en-US" dirty="0" err="1"/>
              <a:t>서버측</a:t>
            </a:r>
            <a:r>
              <a:rPr lang="ko-KR" altLang="en-US" dirty="0"/>
              <a:t> 프로그램과 통신</a:t>
            </a:r>
          </a:p>
          <a:p>
            <a:pPr>
              <a:buFont typeface="Wingdings" pitchFamily="2" charset="2"/>
              <a:buNone/>
            </a:pPr>
            <a:endParaRPr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cs typeface="Times New Roman" panose="02020603050405020304" pitchFamily="18" charset="0"/>
              </a:rPr>
              <a:t>자바스크립트의 시작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060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525101" y="931863"/>
            <a:ext cx="11289671" cy="5613400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자바스크립트의 장점과 단점</a:t>
            </a:r>
            <a:endParaRPr lang="ko-KR" altLang="en-US" dirty="0"/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작업 속도가 빠르다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ko-KR" altLang="en-US" dirty="0"/>
              <a:t>자바스크립트는 </a:t>
            </a:r>
            <a:r>
              <a:rPr lang="en-US" altLang="ko-KR" dirty="0"/>
              <a:t>HTML </a:t>
            </a:r>
            <a:r>
              <a:rPr lang="ko-KR" altLang="en-US" dirty="0"/>
              <a:t>파일 내에서 작성할 수 있으므로 개발 속도가 빠르다</a:t>
            </a:r>
            <a:r>
              <a:rPr lang="en-US" altLang="ko-KR" dirty="0"/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ko-KR" altLang="en-US" dirty="0">
                <a:cs typeface="Times New Roman" panose="02020603050405020304" pitchFamily="18" charset="0"/>
              </a:rPr>
              <a:t>  </a:t>
            </a:r>
            <a:r>
              <a:rPr lang="en-US" altLang="ko-KR" dirty="0"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cs typeface="Times New Roman" panose="02020603050405020304" pitchFamily="18" charset="0"/>
              </a:rPr>
              <a:t>자바</a:t>
            </a:r>
            <a:r>
              <a:rPr lang="en-US" altLang="ko-KR" dirty="0">
                <a:cs typeface="Times New Roman" panose="02020603050405020304" pitchFamily="18" charset="0"/>
              </a:rPr>
              <a:t>, C/C++ </a:t>
            </a:r>
            <a:r>
              <a:rPr lang="ko-KR" altLang="en-US" dirty="0">
                <a:cs typeface="Times New Roman" panose="02020603050405020304" pitchFamily="18" charset="0"/>
              </a:rPr>
              <a:t>등 프로그래밍 언어의 기본적인 틀을 그대로 갖추고 있어 사용자로부터 익숙한 작업  가능</a:t>
            </a:r>
            <a:r>
              <a:rPr lang="en-US" altLang="ko-KR" dirty="0"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운영체제의 제한을 받지 않는다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배우기 쉽다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객체의 단순화로 인한 프로그램 제작 용이</a:t>
            </a:r>
            <a:endParaRPr lang="ko-KR" altLang="en-US" dirty="0">
              <a:cs typeface="Times New Roman" panose="02020603050405020304" pitchFamily="18" charset="0"/>
            </a:endParaRP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소스 코드가 노출된다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(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컴파일하지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않는 언어이므로 복사하여 사용할 수 있다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한정된 객체와 객체 함수다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제한된 객체와 객체 함수를 사용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700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cs typeface="Times New Roman" panose="02020603050405020304" pitchFamily="18" charset="0"/>
              </a:rPr>
              <a:t>자바스크립트의 시작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889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1003</Words>
  <Application>Microsoft Office PowerPoint</Application>
  <PresentationFormat>사용자 지정</PresentationFormat>
  <Paragraphs>149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자바스크립트의 시작</vt:lpstr>
      <vt:lpstr>자바스크립트의 시작</vt:lpstr>
      <vt:lpstr>자바스크립트의 시작</vt:lpstr>
      <vt:lpstr>1. 자바스크립트의 발전</vt:lpstr>
      <vt:lpstr>자바스크립트의 시작</vt:lpstr>
      <vt:lpstr>자바스크립트의 시작</vt:lpstr>
      <vt:lpstr>자바스크립트의 시작</vt:lpstr>
      <vt:lpstr>자바스크립트의 시작</vt:lpstr>
      <vt:lpstr>1. 자바스크립트의 발전</vt:lpstr>
      <vt:lpstr>1. 자바스크립트의 발전</vt:lpstr>
      <vt:lpstr>2. 자바스크립트로 할 수 있는 일</vt:lpstr>
      <vt:lpstr>2. 자바스크립트로 할 수 있는 일</vt:lpstr>
      <vt:lpstr>2. 자바스크립트로 할 수 있는 일</vt:lpstr>
      <vt:lpstr>2. 자바스크립트로 할 수 있는 일</vt:lpstr>
      <vt:lpstr>2. 자바스크립트로 할 수 있는 일</vt:lpstr>
      <vt:lpstr>2. 자바스크립트로 할 수 있는 일</vt:lpstr>
      <vt:lpstr>3. 실습 환경 구축</vt:lpstr>
      <vt:lpstr>3. 실습 환경 구축</vt:lpstr>
      <vt:lpstr>4. 기본 실습 방법</vt:lpstr>
      <vt:lpstr>4. 기본 실습 방법</vt:lpstr>
      <vt:lpstr>4. 기본 실습 방법</vt:lpstr>
      <vt:lpstr>5. 웹 브라우저 실습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kosta</cp:lastModifiedBy>
  <cp:revision>96</cp:revision>
  <dcterms:created xsi:type="dcterms:W3CDTF">2019-12-10T23:10:51Z</dcterms:created>
  <dcterms:modified xsi:type="dcterms:W3CDTF">2020-09-16T05:55:03Z</dcterms:modified>
</cp:coreProperties>
</file>