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315" r:id="rId3"/>
    <p:sldId id="317" r:id="rId4"/>
    <p:sldId id="319" r:id="rId5"/>
    <p:sldId id="330" r:id="rId6"/>
    <p:sldId id="321" r:id="rId7"/>
    <p:sldId id="322" r:id="rId8"/>
    <p:sldId id="323" r:id="rId9"/>
    <p:sldId id="324" r:id="rId10"/>
    <p:sldId id="325" r:id="rId11"/>
    <p:sldId id="327" r:id="rId12"/>
    <p:sldId id="326" r:id="rId13"/>
    <p:sldId id="331" r:id="rId14"/>
    <p:sldId id="332" r:id="rId15"/>
    <p:sldId id="33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27518" y="802956"/>
            <a:ext cx="12219518" cy="1587"/>
            <a:chOff x="-27517" y="1052513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154256" y="68561"/>
            <a:ext cx="7561263" cy="407988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목록 태그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54256" y="964251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정의 </a:t>
            </a:r>
            <a:r>
              <a:rPr lang="ko-KR" altLang="en-US" b="1" dirty="0"/>
              <a:t>목록 나타내기 </a:t>
            </a:r>
            <a:r>
              <a:rPr lang="en-US" altLang="ko-KR" b="1" dirty="0"/>
              <a:t>- &lt;dl&gt;,&lt;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33" y="4139411"/>
            <a:ext cx="4092243" cy="225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8" y="1539631"/>
            <a:ext cx="6213474" cy="491582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09403"/>
              </p:ext>
            </p:extLst>
          </p:nvPr>
        </p:nvGraphicFramePr>
        <p:xfrm>
          <a:off x="7203733" y="1539631"/>
          <a:ext cx="3933884" cy="14572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024"/>
                <a:gridCol w="2454860"/>
              </a:tblGrid>
              <a:tr h="34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태그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dl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정의 목록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dt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정의 용어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dd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정의 설명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9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249241"/>
            <a:ext cx="7065915" cy="2232037"/>
          </a:xfrm>
          <a:prstGeom prst="rect">
            <a:avLst/>
          </a:prstGeom>
        </p:spPr>
      </p:pic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90882" y="68562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링크 태그</a:t>
            </a:r>
          </a:p>
        </p:txBody>
      </p:sp>
      <p:grpSp>
        <p:nvGrpSpPr>
          <p:cNvPr id="9" name="그룹 13"/>
          <p:cNvGrpSpPr>
            <a:grpSpLocks noChangeAspect="1"/>
          </p:cNvGrpSpPr>
          <p:nvPr/>
        </p:nvGrpSpPr>
        <p:grpSpPr bwMode="auto">
          <a:xfrm>
            <a:off x="7898280" y="3801381"/>
            <a:ext cx="3702867" cy="2901611"/>
            <a:chOff x="4857389" y="1482144"/>
            <a:chExt cx="3459027" cy="2892492"/>
          </a:xfrm>
        </p:grpSpPr>
        <p:pic>
          <p:nvPicPr>
            <p:cNvPr id="10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389" y="1715722"/>
              <a:ext cx="3459027" cy="265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389" y="1482144"/>
              <a:ext cx="722723" cy="20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81416" y="911246"/>
            <a:ext cx="11705784" cy="1337995"/>
          </a:xfrm>
        </p:spPr>
        <p:txBody>
          <a:bodyPr/>
          <a:lstStyle/>
          <a:p>
            <a:pPr>
              <a:defRPr/>
            </a:pPr>
            <a:r>
              <a:rPr lang="en-US" altLang="ko-KR" sz="1800" dirty="0"/>
              <a:t>&lt;a&gt;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600" dirty="0"/>
              <a:t>링크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페이지에서 메뉴</a:t>
            </a:r>
            <a:r>
              <a:rPr lang="en-US" altLang="ko-KR" sz="1600" dirty="0"/>
              <a:t>, </a:t>
            </a:r>
            <a:r>
              <a:rPr lang="ko-KR" altLang="en-US" sz="1600" dirty="0"/>
              <a:t>배너 등을 클릭하면 지정된 페이지로 이동하는 것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링크는 </a:t>
            </a:r>
            <a:r>
              <a:rPr lang="en-US" altLang="ko-KR" sz="1600" dirty="0"/>
              <a:t>&lt;a&gt; </a:t>
            </a:r>
            <a:r>
              <a:rPr lang="ko-KR" altLang="en-US" sz="1600" dirty="0"/>
              <a:t>태그를 사용하여 표현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329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42" y="2361590"/>
            <a:ext cx="6937232" cy="1944688"/>
          </a:xfrm>
          <a:prstGeom prst="rect">
            <a:avLst/>
          </a:prstGeom>
        </p:spPr>
      </p:pic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181416" y="10477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링크 태그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81416" y="911246"/>
            <a:ext cx="11705784" cy="1337995"/>
          </a:xfrm>
        </p:spPr>
        <p:txBody>
          <a:bodyPr/>
          <a:lstStyle/>
          <a:p>
            <a:pPr>
              <a:defRPr/>
            </a:pPr>
            <a:r>
              <a:rPr lang="en-US" altLang="ko-KR" sz="1800" dirty="0"/>
              <a:t>&lt;a&gt;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사용하여 이동하고자 하는 웹 페이지를 지정 </a:t>
            </a:r>
            <a:r>
              <a:rPr lang="en-US" altLang="ko-KR" sz="1600" dirty="0"/>
              <a:t>(</a:t>
            </a:r>
            <a:r>
              <a:rPr lang="ko-KR" altLang="en-US" sz="1600" dirty="0"/>
              <a:t>하이퍼링크 태그</a:t>
            </a:r>
            <a:r>
              <a:rPr lang="en-US" altLang="ko-KR" sz="1600" dirty="0" smtClean="0"/>
              <a:t>)</a:t>
            </a:r>
          </a:p>
          <a:p>
            <a:pPr lvl="1">
              <a:defRPr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_blank </a:t>
            </a:r>
            <a:r>
              <a:rPr lang="ko-KR" altLang="en-US" sz="1600" dirty="0"/>
              <a:t>지정 </a:t>
            </a:r>
            <a:r>
              <a:rPr lang="en-US" altLang="ko-KR" sz="1600" dirty="0"/>
              <a:t>: </a:t>
            </a:r>
            <a:r>
              <a:rPr lang="ko-KR" altLang="en-US" sz="1600"/>
              <a:t>웹 브라우저의 새로운 탭에 해당 웹 페이지 표시</a:t>
            </a:r>
          </a:p>
          <a:p>
            <a:pPr lvl="1">
              <a:defRPr/>
            </a:pPr>
            <a:endParaRPr lang="en-US" altLang="ko-KR" sz="1600" dirty="0"/>
          </a:p>
        </p:txBody>
      </p:sp>
      <p:pic>
        <p:nvPicPr>
          <p:cNvPr id="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19" y="4107438"/>
            <a:ext cx="4814981" cy="265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0" y="2046873"/>
            <a:ext cx="7125556" cy="2581275"/>
          </a:xfrm>
          <a:prstGeom prst="rect">
            <a:avLst/>
          </a:prstGeom>
        </p:spPr>
      </p:pic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90882" y="68562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링크 태그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81416" y="911246"/>
            <a:ext cx="11705784" cy="1337995"/>
          </a:xfrm>
        </p:spPr>
        <p:txBody>
          <a:bodyPr/>
          <a:lstStyle/>
          <a:p>
            <a:pPr>
              <a:defRPr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hr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가로로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그어지는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줄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50" y="3934094"/>
            <a:ext cx="4207190" cy="264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1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90882" y="1394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텍스트 태그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81416" y="911246"/>
            <a:ext cx="11705784" cy="1337995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글자 태그 </a:t>
            </a:r>
            <a:r>
              <a:rPr lang="en-US" altLang="ko-KR" sz="1800" dirty="0"/>
              <a:t>/ </a:t>
            </a:r>
            <a:r>
              <a:rPr lang="ko-KR" altLang="en-US" sz="1800" dirty="0"/>
              <a:t>글자 </a:t>
            </a:r>
            <a:r>
              <a:rPr lang="ko-KR" altLang="en-US" sz="1800" dirty="0" smtClean="0"/>
              <a:t>형태 </a:t>
            </a:r>
            <a:endParaRPr lang="en-US" altLang="ko-KR" sz="1800" dirty="0" smtClean="0"/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최근에는 글자를 기울이거나 굵게 만드는 기능은 모두 스타일시트로 처리하므로 최근에는 잘 사용하지 않는 편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1" y="2059468"/>
            <a:ext cx="5040108" cy="411468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34" y="1871046"/>
            <a:ext cx="5148426" cy="468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79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90882" y="1394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텍스트 태그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81416" y="911246"/>
            <a:ext cx="11705784" cy="1337995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루비 </a:t>
            </a:r>
            <a:r>
              <a:rPr lang="ko-KR" altLang="en-US" sz="1800" dirty="0" smtClean="0"/>
              <a:t>문자 </a:t>
            </a:r>
            <a:endParaRPr lang="en-US" altLang="ko-KR" sz="1800" dirty="0" smtClean="0"/>
          </a:p>
          <a:p>
            <a:pPr lvl="1"/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루비 문자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일본어에서 자주 사용되는 글자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형식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한자 위에 표시되는 글자를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의미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1" y="2360783"/>
            <a:ext cx="3860528" cy="154952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05" y="2360783"/>
            <a:ext cx="27146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1232" y="3916414"/>
            <a:ext cx="129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루비 태그 예시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6426"/>
              </p:ext>
            </p:extLst>
          </p:nvPr>
        </p:nvGraphicFramePr>
        <p:xfrm>
          <a:off x="1711569" y="4774310"/>
          <a:ext cx="6361723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8686"/>
                <a:gridCol w="4583037"/>
              </a:tblGrid>
              <a:tr h="266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태그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4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itchFamily="50" charset="-127"/>
                          <a:ea typeface="나눔고딕" pitchFamily="50" charset="-127"/>
                        </a:rPr>
                        <a:t>ruby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루비 문자 선언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4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itchFamily="50" charset="-127"/>
                          <a:ea typeface="나눔고딕" pitchFamily="50" charset="-127"/>
                        </a:rPr>
                        <a:t>rt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위에 위치하는 작은 문자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4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고딕" pitchFamily="50" charset="-127"/>
                          <a:ea typeface="나눔고딕" pitchFamily="50" charset="-127"/>
                        </a:rPr>
                        <a:t>rp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ruby </a:t>
                      </a:r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태그를 지원할 경우 출력되지 않는 태그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47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19351" y="1844676"/>
            <a:ext cx="7408863" cy="4105275"/>
          </a:xfrm>
        </p:spPr>
        <p:txBody>
          <a:bodyPr/>
          <a:lstStyle/>
          <a:p>
            <a:r>
              <a:rPr lang="en-US" altLang="ko-KR" b="1" dirty="0" smtClean="0"/>
              <a:t>01 </a:t>
            </a:r>
            <a:r>
              <a:rPr lang="ko-KR" altLang="en-US" dirty="0" smtClean="0"/>
              <a:t>텍스트 태그</a:t>
            </a:r>
            <a:endParaRPr lang="en-US" altLang="ko-KR" dirty="0" smtClean="0"/>
          </a:p>
          <a:p>
            <a:r>
              <a:rPr lang="en-US" altLang="ko-KR" b="1" dirty="0" smtClean="0"/>
              <a:t>02 </a:t>
            </a:r>
            <a:r>
              <a:rPr lang="ko-KR" altLang="en-US" dirty="0" smtClean="0"/>
              <a:t>목록 태그</a:t>
            </a:r>
            <a:endParaRPr lang="en-US" altLang="ko-KR" dirty="0" smtClean="0"/>
          </a:p>
          <a:p>
            <a:r>
              <a:rPr lang="en-US" altLang="ko-KR" b="1" dirty="0" smtClean="0"/>
              <a:t>03 </a:t>
            </a:r>
            <a:r>
              <a:rPr lang="ko-KR" altLang="en-US" dirty="0" smtClean="0"/>
              <a:t>링크 태그</a:t>
            </a:r>
            <a:endParaRPr lang="en-US" altLang="ko-KR" dirty="0" smtClean="0"/>
          </a:p>
          <a:p>
            <a:r>
              <a:rPr lang="en-US" altLang="ko-KR" b="1" dirty="0" smtClean="0"/>
              <a:t>04 </a:t>
            </a:r>
            <a:r>
              <a:rPr lang="ko-KR" altLang="en-US" smtClean="0"/>
              <a:t>텍스트 태그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239474" y="829416"/>
            <a:ext cx="11467971" cy="16815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&lt;h1&gt;~&lt;h6&gt;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/>
              <a:t>제목을 표현하기 위해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태그는 큰 제목을 의미하고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태그는 작은 제목을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페이지를 만들 때는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태그까지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>
          <a:xfrm>
            <a:off x="145202" y="11747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 태그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5" y="2665046"/>
            <a:ext cx="6596885" cy="4096516"/>
          </a:xfrm>
          <a:prstGeom prst="rect">
            <a:avLst/>
          </a:prstGeom>
        </p:spPr>
      </p:pic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23" y="3809754"/>
            <a:ext cx="4464538" cy="287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1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02492" y="925450"/>
            <a:ext cx="11645711" cy="106747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태그와</a:t>
            </a:r>
            <a:r>
              <a:rPr lang="en-US" altLang="ko-KR" dirty="0"/>
              <a:t> 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: </a:t>
            </a:r>
            <a:r>
              <a:rPr lang="ko-KR" altLang="en-US" dirty="0" err="1"/>
              <a:t>줄바꿈할</a:t>
            </a:r>
            <a:r>
              <a:rPr lang="ko-KR" altLang="en-US" dirty="0"/>
              <a:t>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 : </a:t>
            </a:r>
            <a:r>
              <a:rPr lang="ko-KR" altLang="en-US" dirty="0"/>
              <a:t>공백을 나타낼 때 사용</a:t>
            </a: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145202" y="7699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 태그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5" y="2471597"/>
            <a:ext cx="7229475" cy="3924300"/>
          </a:xfrm>
          <a:prstGeom prst="rect">
            <a:avLst/>
          </a:prstGeom>
        </p:spPr>
      </p:pic>
      <p:pic>
        <p:nvPicPr>
          <p:cNvPr id="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48" y="2644521"/>
            <a:ext cx="4381487" cy="130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14328" y="899070"/>
            <a:ext cx="11645711" cy="11768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태그와</a:t>
            </a:r>
            <a:r>
              <a:rPr lang="en-US" altLang="ko-KR" dirty="0"/>
              <a:t> 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: </a:t>
            </a:r>
            <a:r>
              <a:rPr lang="ko-KR" altLang="en-US" dirty="0" err="1"/>
              <a:t>줄바꿈할</a:t>
            </a:r>
            <a:r>
              <a:rPr lang="ko-KR" altLang="en-US" dirty="0"/>
              <a:t>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 : </a:t>
            </a:r>
            <a:r>
              <a:rPr lang="ko-KR" altLang="en-US" dirty="0"/>
              <a:t>공백을 나타낼 때 사용</a:t>
            </a: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145202" y="7699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 태그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8" y="2182429"/>
            <a:ext cx="7878075" cy="3811972"/>
          </a:xfrm>
          <a:prstGeom prst="rect">
            <a:avLst/>
          </a:prstGeom>
        </p:spPr>
      </p:pic>
      <p:pic>
        <p:nvPicPr>
          <p:cNvPr id="9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83" y="2690300"/>
            <a:ext cx="5372100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5857" y="867659"/>
            <a:ext cx="11410321" cy="7632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특수 문자에 대한 </a:t>
            </a:r>
            <a:r>
              <a:rPr lang="en-US" altLang="ko-KR" sz="1800" dirty="0"/>
              <a:t>HTML </a:t>
            </a:r>
            <a:r>
              <a:rPr lang="ko-KR" altLang="en-US" sz="1800" dirty="0"/>
              <a:t>표기 방식</a:t>
            </a:r>
            <a:endParaRPr lang="en-US" altLang="ko-KR" sz="1800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154256" y="86668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 태그</a:t>
            </a:r>
          </a:p>
        </p:txBody>
      </p:sp>
      <p:pic>
        <p:nvPicPr>
          <p:cNvPr id="1536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4" y="1630924"/>
            <a:ext cx="5415041" cy="311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6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10997" y="934405"/>
            <a:ext cx="11636658" cy="85531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&lt;p&gt;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단락을 구분할 때 사용</a:t>
            </a:r>
            <a:endParaRPr lang="en-US" altLang="ko-KR" dirty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118043" y="94457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 태그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4" y="2228509"/>
            <a:ext cx="7048302" cy="3515800"/>
          </a:xfrm>
          <a:prstGeom prst="rect">
            <a:avLst/>
          </a:prstGeom>
        </p:spPr>
      </p:pic>
      <p:pic>
        <p:nvPicPr>
          <p:cNvPr id="8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15" y="1884647"/>
            <a:ext cx="5349240" cy="23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82550" y="92869"/>
            <a:ext cx="7561263" cy="407988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목록 태그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37474" y="955679"/>
            <a:ext cx="4751387" cy="7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순서 </a:t>
            </a:r>
            <a:r>
              <a:rPr lang="ko-KR" altLang="en-US" sz="1600" b="1" dirty="0"/>
              <a:t>없는 목록 나타내기 </a:t>
            </a:r>
            <a:r>
              <a:rPr lang="en-US" altLang="ko-KR" sz="1600" b="1" dirty="0"/>
              <a:t>- &lt;</a:t>
            </a:r>
            <a:r>
              <a:rPr lang="en-US" altLang="ko-KR" sz="1600" b="1" dirty="0" err="1"/>
              <a:t>ul</a:t>
            </a:r>
            <a:r>
              <a:rPr lang="en-US" altLang="ko-KR" sz="1600" b="1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&lt;li&gt; - </a:t>
            </a:r>
            <a:r>
              <a:rPr lang="ko-KR" altLang="en-US" sz="1600" b="1" dirty="0"/>
              <a:t>목록 요소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83" y="2302311"/>
            <a:ext cx="4979017" cy="22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2" y="1826846"/>
            <a:ext cx="6055538" cy="2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0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127095" y="59531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목록 태그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342813" y="954259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순서 </a:t>
            </a:r>
            <a:r>
              <a:rPr lang="ko-KR" altLang="en-US" b="1" dirty="0"/>
              <a:t>있는 목록 나타내기 </a:t>
            </a:r>
            <a:r>
              <a:rPr lang="en-US" altLang="ko-KR" b="1" dirty="0"/>
              <a:t>- &lt;</a:t>
            </a:r>
            <a:r>
              <a:rPr lang="en-US" altLang="ko-KR" b="1" dirty="0" err="1"/>
              <a:t>ol</a:t>
            </a:r>
            <a:r>
              <a:rPr lang="en-US" altLang="ko-KR" b="1" dirty="0"/>
              <a:t>&gt;,&lt;li&gt;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7" y="1735014"/>
            <a:ext cx="6737307" cy="4767387"/>
          </a:xfrm>
          <a:prstGeom prst="rect">
            <a:avLst/>
          </a:prstGeom>
        </p:spPr>
      </p:pic>
      <p:pic>
        <p:nvPicPr>
          <p:cNvPr id="7" name="그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36" y="1660217"/>
            <a:ext cx="5410200" cy="265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8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327</Words>
  <Application>Microsoft Office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굴림</vt:lpstr>
      <vt:lpstr>나눔고딕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텍스트 태그</vt:lpstr>
      <vt:lpstr>1. 텍스트 태그</vt:lpstr>
      <vt:lpstr>1. 텍스트 태그</vt:lpstr>
      <vt:lpstr>1. 텍스트 태그</vt:lpstr>
      <vt:lpstr>1. 텍스트 태그</vt:lpstr>
      <vt:lpstr>2. 목록 태그</vt:lpstr>
      <vt:lpstr>2. 목록 태그</vt:lpstr>
      <vt:lpstr>2. 목록 태그</vt:lpstr>
      <vt:lpstr>3. 링크 태그</vt:lpstr>
      <vt:lpstr>3. 링크 태그</vt:lpstr>
      <vt:lpstr>3. 링크 태그</vt:lpstr>
      <vt:lpstr>4. 텍스트 태그</vt:lpstr>
      <vt:lpstr>4. 텍스트 태그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79</cp:revision>
  <dcterms:created xsi:type="dcterms:W3CDTF">2019-12-10T23:10:51Z</dcterms:created>
  <dcterms:modified xsi:type="dcterms:W3CDTF">2020-09-13T03:37:05Z</dcterms:modified>
</cp:coreProperties>
</file>