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9" r:id="rId2"/>
    <p:sldId id="303" r:id="rId3"/>
    <p:sldId id="305" r:id="rId4"/>
    <p:sldId id="306" r:id="rId5"/>
    <p:sldId id="307" r:id="rId6"/>
    <p:sldId id="308" r:id="rId7"/>
    <p:sldId id="309" r:id="rId8"/>
    <p:sldId id="311" r:id="rId9"/>
    <p:sldId id="310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9410" y="844284"/>
            <a:ext cx="12219518" cy="1587"/>
            <a:chOff x="-9410" y="844284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9410" y="844284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112674" y="844284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114108" y="845871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90141" y="844284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9410" y="844284"/>
            <a:ext cx="12219518" cy="1587"/>
            <a:chOff x="-9410" y="844284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9410" y="844284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112674" y="844284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114108" y="845871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90141" y="844284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121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5235575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숫자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가장 기본적인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기본자료형</a:t>
            </a:r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1011"/>
            <a:ext cx="7992888" cy="12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5"/>
            <a:ext cx="326205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7992888" cy="9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4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04800" y="1041148"/>
            <a:ext cx="11582400" cy="5605669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연산자 우선순위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나머지 연산자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40671" y="233101"/>
            <a:ext cx="10515600" cy="431526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9" y="1495488"/>
            <a:ext cx="7957249" cy="97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06" y="3289862"/>
            <a:ext cx="4229040" cy="11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06" y="4672893"/>
            <a:ext cx="7973455" cy="1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34432" y="1022353"/>
            <a:ext cx="11281163" cy="688752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숫자와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79338" y="220239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8" y="1811130"/>
            <a:ext cx="7893421" cy="391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3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85491" y="152572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89" y="2526768"/>
            <a:ext cx="7802664" cy="146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88" y="4244501"/>
            <a:ext cx="7802665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85491" y="962092"/>
            <a:ext cx="11624303" cy="2034605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문자열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문자의 집합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문자열 생성시 큰따옴표나 작은따옴표를 사용</a:t>
            </a:r>
          </a:p>
        </p:txBody>
      </p:sp>
    </p:spTree>
    <p:extLst>
      <p:ext uri="{BB962C8B-B14F-4D97-AF65-F5344CB8AC3E}">
        <p14:creationId xmlns:p14="http://schemas.microsoft.com/office/powerpoint/2010/main" val="35191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52952" y="180700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61" y="2579452"/>
            <a:ext cx="7761025" cy="196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60" y="4615108"/>
            <a:ext cx="7776864" cy="14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2034605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이스케이프 문자 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따옴표를 문자 그대로 사용 가능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문자열 </a:t>
            </a:r>
            <a:r>
              <a:rPr lang="ko-KR" altLang="en-US" dirty="0" err="1"/>
              <a:t>줄바꿈</a:t>
            </a:r>
            <a:r>
              <a:rPr lang="ko-KR" altLang="en-US" dirty="0"/>
              <a:t> 할 경우 사용</a:t>
            </a:r>
          </a:p>
        </p:txBody>
      </p:sp>
    </p:spTree>
    <p:extLst>
      <p:ext uri="{BB962C8B-B14F-4D97-AF65-F5344CB8AC3E}">
        <p14:creationId xmlns:p14="http://schemas.microsoft.com/office/powerpoint/2010/main" val="20684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58280" y="940872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이스케이프 </a:t>
            </a:r>
            <a:r>
              <a:rPr lang="ko-KR" altLang="en-US" sz="1800" dirty="0" smtClean="0"/>
              <a:t>문자 </a:t>
            </a:r>
            <a:r>
              <a:rPr lang="en-US" altLang="ko-KR" sz="1800" dirty="0" smtClean="0"/>
              <a:t>-  [</a:t>
            </a:r>
            <a:r>
              <a:rPr lang="ko-KR" altLang="en-US" sz="1800" dirty="0"/>
              <a:t>표 </a:t>
            </a:r>
            <a:r>
              <a:rPr lang="en-US" altLang="ko-KR" sz="1800" dirty="0" smtClean="0"/>
              <a:t>2-6]</a:t>
            </a:r>
            <a:r>
              <a:rPr lang="ko-KR" altLang="en-US" sz="1800" dirty="0" smtClean="0"/>
              <a:t>에서 ＼</a:t>
            </a:r>
            <a:r>
              <a:rPr lang="en-US" altLang="ko-KR" sz="1800" dirty="0" smtClean="0"/>
              <a:t>t, </a:t>
            </a:r>
            <a:r>
              <a:rPr lang="ko-KR" altLang="en-US" sz="1800" dirty="0" smtClean="0"/>
              <a:t>＼</a:t>
            </a:r>
            <a:r>
              <a:rPr lang="en-US" altLang="ko-KR" sz="1800" dirty="0" smtClean="0"/>
              <a:t>n</a:t>
            </a:r>
            <a:r>
              <a:rPr lang="en-US" altLang="ko-KR" sz="1800" dirty="0"/>
              <a:t>,  </a:t>
            </a:r>
            <a:r>
              <a:rPr lang="ko-KR" altLang="en-US" sz="1800" dirty="0" smtClean="0"/>
              <a:t>＼＼를 사용하기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58280" y="199560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7" y="1083000"/>
            <a:ext cx="3888432" cy="229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1" y="4492694"/>
            <a:ext cx="7751676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751" y="5105924"/>
            <a:ext cx="3581573" cy="126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191344" y="1143000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 합하기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문자열 연결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1344" y="140956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73" y="1583670"/>
            <a:ext cx="4266015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27" y="3491954"/>
            <a:ext cx="7894754" cy="208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2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07683" y="986139"/>
            <a:ext cx="11317377" cy="2245948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문자 선택 </a:t>
            </a:r>
            <a:r>
              <a:rPr lang="ko-KR" altLang="en-US" sz="1800" dirty="0" smtClean="0"/>
              <a:t>연산자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문자 선택 </a:t>
            </a: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-  </a:t>
            </a:r>
            <a:r>
              <a:rPr lang="ko-KR" altLang="en-US" sz="1800" dirty="0" smtClean="0"/>
              <a:t>‘</a:t>
            </a:r>
            <a:r>
              <a:rPr lang="ko-KR" altLang="en-US" sz="1800" dirty="0"/>
              <a:t>안녕하세요’ 문자열의 </a:t>
            </a:r>
            <a:r>
              <a:rPr lang="en-US" altLang="ko-KR" sz="1800" dirty="0"/>
              <a:t>0</a:t>
            </a:r>
            <a:r>
              <a:rPr lang="ko-KR" altLang="en-US" sz="1800" dirty="0"/>
              <a:t>번째</a:t>
            </a:r>
            <a:r>
              <a:rPr lang="en-US" altLang="ko-KR" sz="1800" dirty="0"/>
              <a:t>, 1</a:t>
            </a:r>
            <a:r>
              <a:rPr lang="ko-KR" altLang="en-US" sz="1800" dirty="0"/>
              <a:t>번째</a:t>
            </a:r>
            <a:r>
              <a:rPr lang="en-US" altLang="ko-KR" sz="1800" dirty="0"/>
              <a:t>, 3</a:t>
            </a:r>
            <a:r>
              <a:rPr lang="ko-KR" altLang="en-US" sz="1800" dirty="0"/>
              <a:t>번째에 있는 문자를 </a:t>
            </a:r>
            <a:r>
              <a:rPr lang="ko-KR" altLang="en-US" sz="1800" dirty="0" smtClean="0"/>
              <a:t>선택</a:t>
            </a: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07684" y="165123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7" y="1356806"/>
            <a:ext cx="3855613" cy="98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75" y="3410474"/>
            <a:ext cx="7600029" cy="30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62005" y="1013299"/>
            <a:ext cx="8686800" cy="4617956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템플릿 문자열</a:t>
            </a:r>
            <a:r>
              <a:rPr lang="en-US" altLang="ko-KR" sz="1800" dirty="0"/>
              <a:t>[ECMAScript6</a:t>
            </a:r>
            <a:r>
              <a:rPr lang="en-US" altLang="ko-KR" sz="1800" dirty="0" smtClean="0"/>
              <a:t>]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62005" y="202326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36" y="1516779"/>
            <a:ext cx="7932969" cy="101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2" y="2933774"/>
            <a:ext cx="7932969" cy="17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5181929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/>
              <a:t>불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참과 거짓의 표현 </a:t>
            </a:r>
            <a:r>
              <a:rPr lang="en-US" altLang="ko-KR" dirty="0"/>
              <a:t>: 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비교 연산자</a:t>
            </a:r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8631" y="210396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0" y="1859793"/>
            <a:ext cx="7492638" cy="141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1" y="3321815"/>
            <a:ext cx="7507883" cy="94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00" y="4311260"/>
            <a:ext cx="4248472" cy="251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51454" y="1935210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 출력 방법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 </a:t>
            </a:r>
            <a:r>
              <a:rPr lang="ko-KR" altLang="en-US" b="1" dirty="0" err="1"/>
              <a:t>자료형</a:t>
            </a:r>
            <a:r>
              <a:rPr lang="en-US" altLang="ko-KR" b="1" dirty="0"/>
              <a:t>, </a:t>
            </a:r>
            <a:r>
              <a:rPr lang="ko-KR" altLang="en-US" b="1" dirty="0"/>
              <a:t>변수</a:t>
            </a:r>
            <a:r>
              <a:rPr lang="en-US" altLang="ko-KR" b="1" dirty="0"/>
              <a:t>, </a:t>
            </a:r>
            <a:r>
              <a:rPr lang="ko-KR" altLang="en-US" b="1" dirty="0"/>
              <a:t>상수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연산자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자료형</a:t>
            </a:r>
            <a:r>
              <a:rPr lang="ko-KR" altLang="en-US" b="1" dirty="0"/>
              <a:t> 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85527" y="1022353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불과 비교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34105" y="234547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1" y="1737247"/>
            <a:ext cx="802258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52951" y="1013299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sz="1800" dirty="0" smtClean="0"/>
              <a:t>논리 </a:t>
            </a: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spcAft>
                <a:spcPts val="200"/>
              </a:spcAft>
            </a:pPr>
            <a:endParaRPr lang="en-US" altLang="ko-KR" sz="1800" dirty="0" smtClean="0"/>
          </a:p>
          <a:p>
            <a:pPr lvl="1">
              <a:spcAft>
                <a:spcPts val="200"/>
              </a:spcAft>
            </a:pPr>
            <a:endParaRPr lang="en-US" altLang="ko-KR" sz="1800" dirty="0" smtClean="0"/>
          </a:p>
          <a:p>
            <a:pPr lvl="1">
              <a:spcAft>
                <a:spcPts val="200"/>
              </a:spcAft>
            </a:pPr>
            <a:endParaRPr lang="en-US" altLang="ko-KR" sz="1800" dirty="0"/>
          </a:p>
          <a:p>
            <a:pPr lvl="1">
              <a:spcAft>
                <a:spcPts val="200"/>
              </a:spcAft>
            </a:pPr>
            <a:endParaRPr lang="en-US" altLang="ko-KR" sz="1800" dirty="0"/>
          </a:p>
          <a:p>
            <a:pPr lvl="1">
              <a:spcAft>
                <a:spcPts val="200"/>
              </a:spcAft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논리 부정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52951" y="207283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1" y="1013299"/>
            <a:ext cx="3744416" cy="157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4" y="3222869"/>
            <a:ext cx="7837616" cy="337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1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49725" y="1013300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논리합 </a:t>
            </a: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이항 연산자</a:t>
            </a:r>
            <a:r>
              <a:rPr lang="en-US" altLang="ko-KR" sz="1800" dirty="0" smtClean="0"/>
              <a:t>)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spcAft>
                <a:spcPts val="200"/>
              </a:spcAft>
              <a:buNone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논리곱 </a:t>
            </a: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이항 연산자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62417" y="197007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96" y="1385617"/>
            <a:ext cx="5886627" cy="214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67" y="4302150"/>
            <a:ext cx="5904656" cy="214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6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07684" y="968032"/>
            <a:ext cx="11208736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논리 연산자가 </a:t>
            </a:r>
            <a:r>
              <a:rPr lang="ko-KR" altLang="en-US" sz="1800" dirty="0" smtClean="0"/>
              <a:t>많이 </a:t>
            </a:r>
            <a:r>
              <a:rPr lang="ko-KR" altLang="en-US" sz="1800" dirty="0"/>
              <a:t>사용되는 부분은 ‘범위 판단</a:t>
            </a:r>
            <a:r>
              <a:rPr lang="ko-KR" altLang="en-US" sz="1800" dirty="0" smtClean="0"/>
              <a:t>’  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비교 </a:t>
            </a:r>
            <a:r>
              <a:rPr lang="ko-KR" altLang="en-US" sz="1800" dirty="0"/>
              <a:t>연산자의 잘못된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820737" lvl="2" indent="-285750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820737" lvl="2" indent="-2857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비교 </a:t>
            </a:r>
            <a:r>
              <a:rPr lang="ko-KR" altLang="en-US" sz="1800" dirty="0"/>
              <a:t>연산자가 여러 개 있을 때 왼쪽부터 차례대로 연산하면서 발생하는 </a:t>
            </a:r>
            <a:r>
              <a:rPr lang="ko-KR" altLang="en-US" sz="1800" dirty="0" smtClean="0"/>
              <a:t>문제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07684" y="170960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59" y="1679792"/>
            <a:ext cx="7714039" cy="72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59" y="2602057"/>
            <a:ext cx="7690569" cy="17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76886" y="1040459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논리 연산자의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/>
              <a:t>] </a:t>
            </a:r>
            <a:r>
              <a:rPr lang="ko-KR" altLang="en-US" sz="1800" dirty="0"/>
              <a:t>불과 논리 연산자 </a:t>
            </a:r>
            <a:r>
              <a:rPr lang="en-US" altLang="ko-KR" sz="1800" dirty="0"/>
              <a:t>- </a:t>
            </a:r>
            <a:r>
              <a:rPr lang="ko-KR" altLang="en-US" sz="1800" dirty="0"/>
              <a:t>현재 시간을 구하는 방법</a:t>
            </a:r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0524" y="231111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66" y="1514370"/>
            <a:ext cx="4403525" cy="136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10" y="1340106"/>
            <a:ext cx="3089410" cy="14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66" y="3603977"/>
            <a:ext cx="797392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5" y="5440269"/>
            <a:ext cx="4015236" cy="105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180523" y="1005612"/>
            <a:ext cx="11072933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변수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값을 저장할 때 사용하는 </a:t>
            </a:r>
            <a:r>
              <a:rPr lang="ko-KR" altLang="en-US" sz="1800" dirty="0" err="1" smtClean="0"/>
              <a:t>식별자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변수 선언 후 변수에 값을 할당</a:t>
            </a:r>
            <a:endParaRPr lang="en-US" altLang="ko-KR" sz="1800" dirty="0" smtClean="0"/>
          </a:p>
          <a:p>
            <a:pPr lvl="2">
              <a:spcAft>
                <a:spcPts val="200"/>
              </a:spcAft>
            </a:pPr>
            <a:r>
              <a:rPr lang="ko-KR" altLang="en-US" sz="1600" dirty="0" smtClean="0"/>
              <a:t>변수 선언 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r>
              <a:rPr lang="ko-KR" altLang="en-US" sz="1600" dirty="0"/>
              <a:t>변수 </a:t>
            </a:r>
            <a:r>
              <a:rPr lang="en-US" altLang="ko-KR" sz="1600" dirty="0"/>
              <a:t>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/>
          </a:p>
          <a:p>
            <a:pPr lvl="2">
              <a:spcAft>
                <a:spcPts val="200"/>
              </a:spcAft>
            </a:pPr>
            <a:r>
              <a:rPr lang="ko-KR" altLang="en-US" sz="1600" dirty="0" smtClean="0"/>
              <a:t>변수 </a:t>
            </a:r>
            <a:r>
              <a:rPr lang="en-US" altLang="ko-KR" sz="1600" dirty="0"/>
              <a:t>pi</a:t>
            </a:r>
            <a:r>
              <a:rPr lang="ko-KR" altLang="en-US" sz="1600" dirty="0"/>
              <a:t>에 값을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600" dirty="0"/>
          </a:p>
          <a:p>
            <a:pPr lvl="2">
              <a:spcAft>
                <a:spcPts val="200"/>
              </a:spcAft>
            </a:pPr>
            <a:endParaRPr lang="en-US" altLang="ko-KR" sz="1600" dirty="0" smtClean="0"/>
          </a:p>
          <a:p>
            <a:pPr lvl="2">
              <a:spcAft>
                <a:spcPts val="200"/>
              </a:spcAft>
            </a:pPr>
            <a:r>
              <a:rPr lang="ko-KR" altLang="en-US" sz="1600" dirty="0" smtClean="0"/>
              <a:t>변수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0524" y="221806"/>
            <a:ext cx="10081120" cy="4077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변수</a:t>
            </a:r>
            <a:endParaRPr lang="ko-KR" altLang="en-US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57" y="4193076"/>
            <a:ext cx="7045651" cy="134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29" y="5890154"/>
            <a:ext cx="6677695" cy="83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8" y="1529751"/>
            <a:ext cx="7067220" cy="53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29" y="2688867"/>
            <a:ext cx="7052841" cy="88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8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43897" y="977085"/>
            <a:ext cx="10747009" cy="5715000"/>
          </a:xfrm>
          <a:prstGeom prst="rect">
            <a:avLst/>
          </a:prstGeom>
        </p:spPr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sz="1600" dirty="0" smtClean="0"/>
              <a:t>변수 활용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1">
              <a:spcAft>
                <a:spcPts val="200"/>
              </a:spcAft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변수 기본 사용 </a:t>
            </a:r>
            <a:r>
              <a:rPr lang="ko-KR" altLang="en-US" sz="1800" dirty="0" smtClean="0"/>
              <a:t>방법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반지름과 </a:t>
            </a:r>
            <a:r>
              <a:rPr lang="ko-KR" altLang="en-US" sz="1800" dirty="0"/>
              <a:t>파이 값을 저장하고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원의 </a:t>
            </a:r>
            <a:r>
              <a:rPr lang="ko-KR" altLang="en-US" sz="1800" dirty="0"/>
              <a:t>둘레와 넓이를 </a:t>
            </a:r>
            <a:r>
              <a:rPr lang="ko-KR" altLang="en-US" sz="1800" dirty="0" smtClean="0"/>
              <a:t>계산</a:t>
            </a: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43898" y="190478"/>
            <a:ext cx="10081120" cy="4077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변수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03" y="1406212"/>
            <a:ext cx="7416823" cy="14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91" y="3549866"/>
            <a:ext cx="7632848" cy="304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13099" y="1058566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변수에 사용할 수 있는 몇 개의 특별한 </a:t>
            </a:r>
            <a:r>
              <a:rPr lang="ko-KR" altLang="en-US" sz="1600" dirty="0" smtClean="0"/>
              <a:t>연산자가 존재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r>
              <a:rPr lang="en-US" altLang="ko-KR" sz="1600" dirty="0"/>
              <a:t>a += </a:t>
            </a:r>
            <a:r>
              <a:rPr lang="en-US" altLang="ko-KR" sz="1600" dirty="0" smtClean="0"/>
              <a:t>10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는 </a:t>
            </a:r>
            <a:r>
              <a:rPr lang="en-US" altLang="ko-KR" sz="1600" dirty="0"/>
              <a:t>a = a + 10</a:t>
            </a:r>
            <a:r>
              <a:rPr lang="ko-KR" altLang="en-US" sz="1600" dirty="0"/>
              <a:t>과 </a:t>
            </a:r>
            <a:r>
              <a:rPr lang="ko-KR" altLang="en-US" sz="1600" dirty="0" smtClean="0"/>
              <a:t>결과가  같음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25791" y="235449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84" y="1932694"/>
            <a:ext cx="52101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34" y="4725563"/>
            <a:ext cx="5191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2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180524" y="958978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숫자와 관련된 복합 대입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80524" y="185726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06" y="1355127"/>
            <a:ext cx="7365286" cy="31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1" y="4719159"/>
            <a:ext cx="7357793" cy="20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34845" y="968032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문자열과 관련된 복합 대입 연산자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34845" y="191226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03" y="1457266"/>
            <a:ext cx="7746642" cy="31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03" y="4867207"/>
            <a:ext cx="7746644" cy="170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7" y="213912"/>
            <a:ext cx="7561263" cy="407988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기본 용어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1005864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표현식과</a:t>
            </a:r>
            <a:r>
              <a:rPr lang="ko-KR" altLang="en-US" dirty="0"/>
              <a:t> 문장</a:t>
            </a:r>
          </a:p>
          <a:p>
            <a:pPr lvl="1">
              <a:defRPr/>
            </a:pPr>
            <a:r>
              <a:rPr lang="ko-KR" altLang="en-US" dirty="0" err="1"/>
              <a:t>표현식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문장 </a:t>
            </a:r>
            <a:r>
              <a:rPr lang="en-US" altLang="ko-KR" dirty="0"/>
              <a:t>: </a:t>
            </a:r>
            <a:r>
              <a:rPr lang="ko-KR" altLang="en-US" dirty="0"/>
              <a:t>표현식이 하나 이상 모일 경우</a:t>
            </a:r>
            <a:r>
              <a:rPr lang="en-US" altLang="ko-KR" dirty="0"/>
              <a:t>, </a:t>
            </a:r>
            <a:r>
              <a:rPr lang="ko-KR" altLang="en-US" dirty="0"/>
              <a:t>마지막에 종결 의미로 세미콜론</a:t>
            </a:r>
            <a:r>
              <a:rPr lang="en-US" altLang="ko-KR" dirty="0"/>
              <a:t>(;)</a:t>
            </a:r>
          </a:p>
          <a:p>
            <a:pPr lvl="1">
              <a:defRPr/>
            </a:pPr>
            <a:r>
              <a:rPr lang="ko-KR" altLang="en-US" dirty="0"/>
              <a:t>프로그램 </a:t>
            </a:r>
            <a:r>
              <a:rPr lang="en-US" altLang="ko-KR" dirty="0"/>
              <a:t>: </a:t>
            </a:r>
            <a:r>
              <a:rPr lang="ko-KR" altLang="en-US" dirty="0"/>
              <a:t>문장이 모이면 프로그램이 됨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5743"/>
            <a:ext cx="79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83776"/>
            <a:ext cx="7991264" cy="1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52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13511" y="1021372"/>
            <a:ext cx="8686800" cy="5715000"/>
          </a:xfrm>
          <a:prstGeom prst="rect">
            <a:avLst/>
          </a:prstGeom>
        </p:spPr>
        <p:txBody>
          <a:bodyPr/>
          <a:lstStyle/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1">
              <a:spcAft>
                <a:spcPts val="200"/>
              </a:spcAft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증감 </a:t>
            </a:r>
            <a:r>
              <a:rPr lang="ko-KR" altLang="en-US" sz="1800" dirty="0" smtClean="0"/>
              <a:t>연산자</a:t>
            </a:r>
            <a:endParaRPr lang="en-US" altLang="ko-KR" sz="1800" dirty="0" smtClean="0"/>
          </a:p>
          <a:p>
            <a:pPr lvl="2">
              <a:spcAft>
                <a:spcPts val="200"/>
              </a:spcAft>
            </a:pPr>
            <a:r>
              <a:rPr lang="ko-KR" altLang="en-US" sz="1600" dirty="0"/>
              <a:t>변수 </a:t>
            </a:r>
            <a:r>
              <a:rPr lang="en-US" altLang="ko-KR" sz="1600" dirty="0"/>
              <a:t>number</a:t>
            </a:r>
            <a:r>
              <a:rPr lang="ko-KR" altLang="en-US" sz="1600" dirty="0"/>
              <a:t>를 초기화하고</a:t>
            </a:r>
            <a:r>
              <a:rPr lang="en-US" altLang="ko-KR" sz="1600" dirty="0"/>
              <a:t>, ++ </a:t>
            </a:r>
            <a:r>
              <a:rPr lang="ko-KR" altLang="en-US" sz="1600" dirty="0"/>
              <a:t>연산자와 </a:t>
            </a:r>
            <a:r>
              <a:rPr lang="en-US" altLang="ko-KR" sz="1600" dirty="0"/>
              <a:t>-- </a:t>
            </a:r>
            <a:r>
              <a:rPr lang="ko-KR" altLang="en-US" sz="1600" dirty="0"/>
              <a:t>연산자를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>
              <a:spcAft>
                <a:spcPts val="200"/>
              </a:spcAft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연산자에서 변수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만큼 변경됨</a:t>
            </a:r>
            <a:endParaRPr lang="en-US" altLang="ko-KR" sz="1600" dirty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en-US" altLang="ko-KR" sz="1800" dirty="0"/>
          </a:p>
          <a:p>
            <a:pPr lvl="2">
              <a:spcAft>
                <a:spcPts val="200"/>
              </a:spcAft>
            </a:pPr>
            <a:endParaRPr lang="en-US" altLang="ko-KR" sz="1800" dirty="0" smtClean="0"/>
          </a:p>
          <a:p>
            <a:pPr lvl="2">
              <a:spcAft>
                <a:spcPts val="200"/>
              </a:spcAft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19336" y="207640"/>
            <a:ext cx="10081120" cy="4077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" y="929696"/>
            <a:ext cx="5284125" cy="20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" y="4215819"/>
            <a:ext cx="7766926" cy="217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95" y="4861470"/>
            <a:ext cx="4094527" cy="107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34844" y="1003549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ko-KR" altLang="en-US" sz="1800" dirty="0"/>
              <a:t>증감 연산자의 전위와 </a:t>
            </a:r>
            <a:r>
              <a:rPr lang="ko-KR" altLang="en-US" sz="1800" dirty="0" smtClean="0"/>
              <a:t>후위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34844" y="247609"/>
            <a:ext cx="10081120" cy="4077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32" y="1556793"/>
            <a:ext cx="803619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32" y="4209264"/>
            <a:ext cx="8036195" cy="137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87364" y="2976551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43899" y="1042737"/>
            <a:ext cx="1132643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전위는 문장을 실행하기 전에 값을 변경하라는 </a:t>
            </a:r>
            <a:r>
              <a:rPr lang="ko-KR" altLang="en-US" sz="1800" dirty="0" smtClean="0"/>
              <a:t>의미</a:t>
            </a: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즉 </a:t>
            </a:r>
            <a:r>
              <a:rPr lang="en-US" altLang="ko-KR" sz="1800" dirty="0" smtClean="0"/>
              <a:t>console.log </a:t>
            </a:r>
            <a:r>
              <a:rPr lang="en-US" altLang="ko-KR" sz="1800" dirty="0"/>
              <a:t>(++number) </a:t>
            </a:r>
            <a:r>
              <a:rPr lang="ko-KR" altLang="en-US" sz="1800" dirty="0" smtClean="0"/>
              <a:t>코드는 </a:t>
            </a:r>
            <a:r>
              <a:rPr lang="en-US" altLang="ko-KR" sz="1800" dirty="0"/>
              <a:t>console.log (number)</a:t>
            </a:r>
            <a:r>
              <a:rPr lang="ko-KR" altLang="en-US" sz="1800" dirty="0"/>
              <a:t>를 실행하기 전에 </a:t>
            </a:r>
            <a:r>
              <a:rPr lang="ko-KR" altLang="en-US" sz="1800" dirty="0" smtClean="0"/>
              <a:t>변수 </a:t>
            </a:r>
            <a:r>
              <a:rPr lang="en-US" altLang="ko-KR" sz="1800" dirty="0"/>
              <a:t>number</a:t>
            </a:r>
            <a:r>
              <a:rPr lang="ko-KR" altLang="en-US" sz="1800" dirty="0"/>
              <a:t>에 </a:t>
            </a:r>
            <a:r>
              <a:rPr lang="en-US" altLang="ko-KR" sz="1800" dirty="0"/>
              <a:t>1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더함</a:t>
            </a:r>
            <a:endParaRPr lang="en-US" altLang="ko-KR" sz="1800" dirty="0" smtClean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43899" y="175602"/>
            <a:ext cx="10081120" cy="4077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2914262" y="1628800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1" y="2088211"/>
            <a:ext cx="769045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1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58778" y="1049513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아래 두 코드 </a:t>
            </a:r>
            <a:r>
              <a:rPr lang="ko-KR" altLang="en-US" sz="1800" dirty="0"/>
              <a:t>실행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차례대로 </a:t>
            </a:r>
            <a:r>
              <a:rPr lang="en-US" altLang="ko-KR" sz="1800" dirty="0"/>
              <a:t>10, 12, 12, 10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21333" y="176673"/>
            <a:ext cx="10081120" cy="4077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0" y="1353832"/>
            <a:ext cx="7605980" cy="21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0" y="3661768"/>
            <a:ext cx="7590505" cy="310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1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94992" y="995192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확인 연산자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보통 </a:t>
            </a:r>
            <a:r>
              <a:rPr lang="ko-KR" altLang="en-US" sz="1800" dirty="0"/>
              <a:t>연산자 뒤에 괄호를 </a:t>
            </a:r>
            <a:r>
              <a:rPr lang="ko-KR" altLang="en-US" sz="1800" dirty="0" smtClean="0"/>
              <a:t>붙임</a:t>
            </a: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1344" y="187862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40" y="1396661"/>
            <a:ext cx="5037755" cy="10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22" y="2600473"/>
            <a:ext cx="7881368" cy="149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4" y="4960395"/>
            <a:ext cx="7879096" cy="14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225792" y="994095"/>
            <a:ext cx="8686800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자바스크립트의 </a:t>
            </a:r>
            <a:r>
              <a:rPr lang="ko-KR" altLang="en-US" sz="1800" dirty="0"/>
              <a:t>여섯 가지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25792" y="215944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13" y="1436137"/>
            <a:ext cx="6782365" cy="33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13" y="4999663"/>
            <a:ext cx="6775445" cy="170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7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1071655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undefined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변수를 선언했으나 초기화하지 않은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25791" y="235448"/>
            <a:ext cx="10081120" cy="407725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undefined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7" y="2071275"/>
            <a:ext cx="7835808" cy="9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7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09870" y="199679"/>
            <a:ext cx="10081120" cy="40772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4" y="1161339"/>
            <a:ext cx="5053679" cy="185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97" y="4215640"/>
            <a:ext cx="7848872" cy="189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89" y="5104842"/>
            <a:ext cx="3611289" cy="145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325380" y="3143985"/>
            <a:ext cx="11624303" cy="1071655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Number( ) </a:t>
            </a:r>
            <a:r>
              <a:rPr lang="ko-KR" altLang="en-US" dirty="0"/>
              <a:t>함수와 </a:t>
            </a:r>
            <a:r>
              <a:rPr lang="en-US" altLang="ko-KR" dirty="0" err="1"/>
              <a:t>NaN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Number( 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5019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4294967295"/>
          </p:nvPr>
        </p:nvSpPr>
        <p:spPr>
          <a:xfrm>
            <a:off x="334432" y="977086"/>
            <a:ext cx="10982399" cy="5715000"/>
          </a:xfrm>
          <a:prstGeom prst="rect">
            <a:avLst/>
          </a:prstGeom>
        </p:spPr>
        <p:txBody>
          <a:bodyPr/>
          <a:lstStyle/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800" dirty="0"/>
              <a:t>‘숫자로 변환할 수 없는 문자열’을 </a:t>
            </a:r>
            <a:r>
              <a:rPr lang="en-US" altLang="ko-KR" sz="1800" dirty="0"/>
              <a:t>Number( ) </a:t>
            </a:r>
            <a:r>
              <a:rPr lang="ko-KR" altLang="en-US" sz="1800" dirty="0"/>
              <a:t>함수로 변환하면 ‘</a:t>
            </a:r>
            <a:r>
              <a:rPr lang="en-US" altLang="ko-KR" sz="1800" dirty="0" err="1"/>
              <a:t>NaN</a:t>
            </a:r>
            <a:r>
              <a:rPr lang="en-US" altLang="ko-KR" sz="1800" dirty="0"/>
              <a:t>’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NaN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Not </a:t>
            </a:r>
            <a:r>
              <a:rPr lang="en-US" altLang="ko-KR" sz="1800" dirty="0"/>
              <a:t>a </a:t>
            </a:r>
            <a:r>
              <a:rPr lang="en-US" altLang="ko-KR" sz="1800" dirty="0" smtClean="0"/>
              <a:t>Number)</a:t>
            </a:r>
            <a:r>
              <a:rPr lang="ko-KR" altLang="en-US" sz="1800" dirty="0" smtClean="0"/>
              <a:t>은  </a:t>
            </a:r>
            <a:r>
              <a:rPr lang="ko-KR" altLang="en-US" sz="1800" dirty="0"/>
              <a:t>‘숫자 </a:t>
            </a:r>
            <a:r>
              <a:rPr lang="ko-KR" altLang="en-US" sz="1800" dirty="0" err="1"/>
              <a:t>자료형이지만</a:t>
            </a:r>
            <a:r>
              <a:rPr lang="ko-KR" altLang="en-US" sz="1800" dirty="0"/>
              <a:t> 숫자가 아닌 것’을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NaN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특징</a:t>
            </a:r>
            <a:endParaRPr lang="en-US" altLang="ko-KR" sz="1800" dirty="0"/>
          </a:p>
          <a:p>
            <a:pPr lvl="3">
              <a:spcAft>
                <a:spcPts val="200"/>
              </a:spcAft>
            </a:pPr>
            <a:r>
              <a:rPr lang="en-US" altLang="ko-KR" dirty="0" err="1" smtClean="0"/>
              <a:t>NaN</a:t>
            </a:r>
            <a:r>
              <a:rPr lang="ko-KR" altLang="en-US" dirty="0"/>
              <a:t>은 무조건적으로 </a:t>
            </a:r>
            <a:r>
              <a:rPr lang="ko-KR" altLang="en-US" dirty="0" smtClean="0"/>
              <a:t>다름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 smtClean="0"/>
              <a:t>NaN</a:t>
            </a:r>
            <a:r>
              <a:rPr lang="ko-KR" altLang="en-US" dirty="0"/>
              <a:t>인지 확인할 때는 </a:t>
            </a:r>
            <a:r>
              <a:rPr lang="en-US" altLang="ko-KR" dirty="0" err="1"/>
              <a:t>isNaN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예제</a:t>
            </a:r>
            <a:r>
              <a:rPr lang="en-US" altLang="ko-KR" sz="1800" dirty="0" smtClean="0"/>
              <a:t>] </a:t>
            </a:r>
            <a:r>
              <a:rPr lang="en-US" altLang="ko-KR" sz="1800" dirty="0" err="1"/>
              <a:t>NaN</a:t>
            </a:r>
            <a:r>
              <a:rPr lang="en-US" altLang="ko-KR" sz="1800" dirty="0"/>
              <a:t>(Not a Number)</a:t>
            </a:r>
            <a:endParaRPr lang="ko-KR" altLang="en-US" sz="18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8631" y="194780"/>
            <a:ext cx="10081120" cy="40772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11" y="3559112"/>
            <a:ext cx="786858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46" y="4999272"/>
            <a:ext cx="3845673" cy="11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78282" y="183553"/>
            <a:ext cx="10081120" cy="40772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7" y="3215017"/>
            <a:ext cx="7874998" cy="32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968" y="4828548"/>
            <a:ext cx="3744416" cy="14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2141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altLang="ko-KR" dirty="0"/>
              <a:t>Boolean( ) </a:t>
            </a:r>
            <a:r>
              <a:rPr lang="ko-KR" altLang="en-US" dirty="0"/>
              <a:t>함수</a:t>
            </a:r>
          </a:p>
          <a:p>
            <a:pPr lvl="1">
              <a:spcAft>
                <a:spcPts val="200"/>
              </a:spcAft>
            </a:pPr>
            <a:r>
              <a:rPr lang="en-US" altLang="ko-KR" dirty="0"/>
              <a:t>Boolean( ) </a:t>
            </a:r>
            <a:r>
              <a:rPr lang="ko-KR" altLang="en-US" dirty="0"/>
              <a:t>함수를 사용하면 </a:t>
            </a:r>
            <a:r>
              <a:rPr lang="en-US" altLang="ko-KR" dirty="0"/>
              <a:t>5</a:t>
            </a:r>
            <a:r>
              <a:rPr lang="ko-KR" altLang="en-US" dirty="0"/>
              <a:t>개의 요소는 </a:t>
            </a:r>
            <a:r>
              <a:rPr lang="en-US" altLang="ko-KR" dirty="0"/>
              <a:t>false</a:t>
            </a:r>
            <a:r>
              <a:rPr lang="ko-KR" altLang="en-US" dirty="0"/>
              <a:t>로 변환</a:t>
            </a:r>
          </a:p>
          <a:p>
            <a:pPr lvl="1">
              <a:spcAft>
                <a:spcPts val="200"/>
              </a:spcAft>
            </a:pPr>
            <a:r>
              <a:rPr lang="en-US" altLang="ko-KR" dirty="0"/>
              <a:t>0 ,  </a:t>
            </a:r>
            <a:r>
              <a:rPr lang="en-US" altLang="ko-KR" dirty="0" err="1"/>
              <a:t>NaN</a:t>
            </a:r>
            <a:r>
              <a:rPr lang="en-US" altLang="ko-KR" dirty="0"/>
              <a:t> ,  ""[</a:t>
            </a:r>
            <a:r>
              <a:rPr lang="ko-KR" altLang="en-US" dirty="0"/>
              <a:t>빈 문자열</a:t>
            </a:r>
            <a:r>
              <a:rPr lang="en-US" altLang="ko-KR" dirty="0"/>
              <a:t>] ,  null ,  undefined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Boolean( ) </a:t>
            </a:r>
            <a:r>
              <a:rPr lang="ko-KR" altLang="en-US" dirty="0"/>
              <a:t>함수</a:t>
            </a:r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키워드</a:t>
            </a:r>
          </a:p>
          <a:p>
            <a:pPr lvl="1">
              <a:defRPr/>
            </a:pPr>
            <a:r>
              <a:rPr lang="ko-KR" altLang="en-US" dirty="0"/>
              <a:t>자바스크립트에서 특별한 의미가 부여된 단어</a:t>
            </a: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 기본 용어</a:t>
            </a:r>
            <a:endParaRPr lang="ko-KR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86" y="2079375"/>
            <a:ext cx="65817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78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17150" y="203833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 </a:t>
            </a:r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9" y="2852878"/>
            <a:ext cx="7750737" cy="330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2141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숫자와 문자열에 ‘</a:t>
            </a:r>
            <a:r>
              <a:rPr lang="en-US" altLang="ko-KR" dirty="0"/>
              <a:t>+’ </a:t>
            </a:r>
            <a:r>
              <a:rPr lang="ko-KR" altLang="en-US" dirty="0"/>
              <a:t>연산자를 적용하면 자동으로 숫자가 문자열로 변환</a:t>
            </a:r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8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252952" y="212887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 </a:t>
            </a:r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9" y="2996106"/>
            <a:ext cx="774875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2952" y="938214"/>
            <a:ext cx="11624303" cy="2141001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] </a:t>
            </a: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- ! </a:t>
            </a:r>
            <a:r>
              <a:rPr lang="ko-KR" altLang="en-US" dirty="0"/>
              <a:t>연산자를 두 번 사용해 </a:t>
            </a:r>
            <a:r>
              <a:rPr lang="en-US" altLang="ko-KR" dirty="0"/>
              <a:t>Boolean( ) </a:t>
            </a:r>
            <a:r>
              <a:rPr lang="ko-KR" altLang="en-US" dirty="0"/>
              <a:t>함수를 사용하는 것과 같은 효과</a:t>
            </a:r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2952" y="938213"/>
            <a:ext cx="11624303" cy="3366977"/>
          </a:xfrm>
        </p:spPr>
        <p:txBody>
          <a:bodyPr>
            <a:normAutofit lnSpcReduction="10000"/>
          </a:bodyPr>
          <a:lstStyle/>
          <a:p>
            <a:pPr>
              <a:spcAft>
                <a:spcPts val="200"/>
              </a:spcAft>
            </a:pPr>
            <a:r>
              <a:rPr lang="ko-KR" altLang="en-US" dirty="0"/>
              <a:t>일치 연산자</a:t>
            </a:r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자료형까지</a:t>
            </a:r>
            <a:r>
              <a:rPr lang="ko-KR" altLang="en-US" dirty="0"/>
              <a:t> 검사</a:t>
            </a:r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비교 연산자와 일치 연산자의 차이</a:t>
            </a:r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  <a:p>
            <a:pPr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1344" y="188502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 </a:t>
            </a:r>
            <a:r>
              <a:rPr lang="ko-KR" altLang="en-US" dirty="0"/>
              <a:t>일치 연산자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3" y="1980012"/>
            <a:ext cx="4883481" cy="14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80" y="4305190"/>
            <a:ext cx="7880068" cy="19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60" y="5134680"/>
            <a:ext cx="3717607" cy="146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0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191344" y="197105"/>
            <a:ext cx="10081120" cy="407725"/>
          </a:xfrm>
        </p:spPr>
        <p:txBody>
          <a:bodyPr/>
          <a:lstStyle/>
          <a:p>
            <a:r>
              <a:rPr lang="en-US" altLang="ko-KR" dirty="0" smtClean="0"/>
              <a:t>12.</a:t>
            </a:r>
            <a:r>
              <a:rPr lang="ko-KR" altLang="en-US" dirty="0" smtClean="0"/>
              <a:t> </a:t>
            </a:r>
            <a:r>
              <a:rPr lang="ko-KR" altLang="en-US" dirty="0"/>
              <a:t>상수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6" y="3513356"/>
            <a:ext cx="7920880" cy="225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93" y="4033484"/>
            <a:ext cx="450777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2952" y="938213"/>
            <a:ext cx="11624303" cy="3366977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dirty="0"/>
              <a:t>상수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상수 </a:t>
            </a:r>
            <a:r>
              <a:rPr lang="en-US" altLang="ko-KR" dirty="0"/>
              <a:t>: ‘</a:t>
            </a:r>
            <a:r>
              <a:rPr lang="ko-KR" altLang="en-US" dirty="0"/>
              <a:t>항상 같은 수’라는 의미</a:t>
            </a:r>
            <a:r>
              <a:rPr lang="en-US" altLang="ko-KR" dirty="0"/>
              <a:t>, </a:t>
            </a:r>
            <a:r>
              <a:rPr lang="ko-KR" altLang="en-US" dirty="0"/>
              <a:t>변수와 반대되는 개념</a:t>
            </a:r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상수</a:t>
            </a:r>
            <a:r>
              <a:rPr lang="en-US" altLang="ko-KR" dirty="0"/>
              <a:t>constant</a:t>
            </a:r>
            <a:r>
              <a:rPr lang="ko-KR" altLang="en-US" dirty="0"/>
              <a:t>를 만드는 키워드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변하지 않을 대상에 상수를 적용</a:t>
            </a:r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상수와 오류</a:t>
            </a:r>
          </a:p>
        </p:txBody>
      </p:sp>
    </p:spTree>
    <p:extLst>
      <p:ext uri="{BB962C8B-B14F-4D97-AF65-F5344CB8AC3E}">
        <p14:creationId xmlns:p14="http://schemas.microsoft.com/office/powerpoint/2010/main" val="28998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식별자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이름을 붙일 때 사용하는 단어</a:t>
            </a:r>
            <a:r>
              <a:rPr lang="en-US" altLang="ko-KR" dirty="0"/>
              <a:t>, </a:t>
            </a:r>
            <a:r>
              <a:rPr lang="ko-KR" altLang="en-US" dirty="0"/>
              <a:t>변수와 함수 이름 등으로 사용</a:t>
            </a:r>
          </a:p>
          <a:p>
            <a:pPr lvl="2">
              <a:defRPr/>
            </a:pPr>
            <a:r>
              <a:rPr lang="ko-KR" altLang="en-US" dirty="0"/>
              <a:t>키워드를 사용 안됨</a:t>
            </a:r>
          </a:p>
          <a:p>
            <a:pPr lvl="2">
              <a:defRPr/>
            </a:pPr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만 허용</a:t>
            </a:r>
          </a:p>
          <a:p>
            <a:pPr lvl="2">
              <a:defRPr/>
            </a:pPr>
            <a:r>
              <a:rPr lang="ko-KR" altLang="en-US" dirty="0"/>
              <a:t>숫자로 시작하면 안됨</a:t>
            </a:r>
          </a:p>
          <a:p>
            <a:pPr lvl="2">
              <a:defRPr/>
            </a:pPr>
            <a:r>
              <a:rPr lang="ko-KR" altLang="en-US" dirty="0"/>
              <a:t>공백은 입력하면 안됨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식별자</a:t>
            </a:r>
            <a:r>
              <a:rPr lang="ko-KR" altLang="en-US" dirty="0"/>
              <a:t> 사용 규칙</a:t>
            </a:r>
          </a:p>
          <a:p>
            <a:pPr lvl="2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함수의 이름은 항상 대문자로 시작</a:t>
            </a:r>
          </a:p>
          <a:p>
            <a:pPr lvl="2">
              <a:defRPr/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이름은 항상 소문자로 시작</a:t>
            </a:r>
          </a:p>
          <a:p>
            <a:pPr lvl="2">
              <a:defRPr/>
            </a:pPr>
            <a:r>
              <a:rPr lang="ko-KR" altLang="en-US" dirty="0"/>
              <a:t>여러 단어로 된 </a:t>
            </a:r>
            <a:r>
              <a:rPr lang="ko-KR" altLang="en-US" dirty="0" err="1"/>
              <a:t>식별자는</a:t>
            </a:r>
            <a:r>
              <a:rPr lang="ko-KR" altLang="en-US" dirty="0"/>
              <a:t> 각 단어의 첫 글자를 대문자로 함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 기본 용어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53274" y="2098740"/>
            <a:ext cx="3024336" cy="1613915"/>
            <a:chOff x="4375087" y="1772816"/>
            <a:chExt cx="3024336" cy="161391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087" y="1772816"/>
              <a:ext cx="3024336" cy="161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72002" y="285672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x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58656" y="285672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o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6" y="5659286"/>
            <a:ext cx="7298666" cy="10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 기본 용어</a:t>
            </a:r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" y="1360553"/>
            <a:ext cx="6219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" y="3088745"/>
            <a:ext cx="7560840" cy="173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4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주석 </a:t>
            </a:r>
          </a:p>
          <a:p>
            <a:pPr lvl="1">
              <a:defRPr/>
            </a:pPr>
            <a:r>
              <a:rPr lang="ko-KR" altLang="en-US" dirty="0"/>
              <a:t>프로그램의 진행에 영향을 주지 않는 코드</a:t>
            </a: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 기본 용어</a:t>
            </a:r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53" y="2080214"/>
            <a:ext cx="3629522" cy="214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53" y="4555646"/>
            <a:ext cx="7423517" cy="209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46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5235575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console </a:t>
            </a:r>
            <a:r>
              <a:rPr lang="ko-KR" altLang="en-US" dirty="0"/>
              <a:t>객체의 </a:t>
            </a:r>
            <a:r>
              <a:rPr lang="en-US" altLang="ko-KR" dirty="0"/>
              <a:t>log( )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  <a:r>
              <a:rPr lang="en-US" altLang="ko-KR" dirty="0"/>
              <a:t> : console.log(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자바스크립트의 기본 출력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문자열 ‘</a:t>
            </a:r>
            <a:r>
              <a:rPr lang="en-US" altLang="ko-KR" dirty="0"/>
              <a:t>JavaScript Programming’</a:t>
            </a:r>
            <a:r>
              <a:rPr lang="ko-KR" altLang="en-US" dirty="0"/>
              <a:t> 출력하기</a:t>
            </a: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</a:t>
            </a:r>
            <a:r>
              <a:rPr lang="ko-KR" altLang="en-US" dirty="0" smtClean="0"/>
              <a:t> 출력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77643"/>
            <a:ext cx="3960440" cy="8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1" y="3965875"/>
            <a:ext cx="7848872" cy="19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43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24382"/>
            <a:ext cx="11624303" cy="1465733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REPL</a:t>
            </a:r>
            <a:r>
              <a:rPr lang="ko-KR" altLang="en-US" dirty="0"/>
              <a:t>을 사용한 출력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문장을 입력 즉시 해석 실행</a:t>
            </a: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08906" y="127817"/>
            <a:ext cx="755967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</a:t>
            </a:r>
            <a:r>
              <a:rPr lang="ko-KR" altLang="en-US" dirty="0" smtClean="0"/>
              <a:t> 출력</a:t>
            </a:r>
            <a:endParaRPr lang="ko-KR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791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704856" cy="84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84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848</Words>
  <Application>Microsoft Office PowerPoint</Application>
  <PresentationFormat>와이드스크린</PresentationFormat>
  <Paragraphs>269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기본 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4. 변수</vt:lpstr>
      <vt:lpstr>4. 변수</vt:lpstr>
      <vt:lpstr>5. 복합 대입 연산자</vt:lpstr>
      <vt:lpstr>5. 복합 대입 연산자</vt:lpstr>
      <vt:lpstr>5. 복합 대입 연산자</vt:lpstr>
      <vt:lpstr>6. 증감 연산자</vt:lpstr>
      <vt:lpstr>6. 증감 연산자</vt:lpstr>
      <vt:lpstr>6. 증감 연산자</vt:lpstr>
      <vt:lpstr>6. 증감 연산자</vt:lpstr>
      <vt:lpstr>7. 자료형 검사</vt:lpstr>
      <vt:lpstr>7. 자료형 검사</vt:lpstr>
      <vt:lpstr>8. undefined 자료형</vt:lpstr>
      <vt:lpstr>9. 강제 자료형 변환</vt:lpstr>
      <vt:lpstr>9. 강제 자료형 변환</vt:lpstr>
      <vt:lpstr>9. 강제 자료형 변환</vt:lpstr>
      <vt:lpstr>10. 자동 자료형 변환</vt:lpstr>
      <vt:lpstr>10. 자동 자료형 변환</vt:lpstr>
      <vt:lpstr>11. 일치 연산자</vt:lpstr>
      <vt:lpstr>12. 상수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88</cp:revision>
  <dcterms:created xsi:type="dcterms:W3CDTF">2019-12-10T23:10:51Z</dcterms:created>
  <dcterms:modified xsi:type="dcterms:W3CDTF">2020-05-24T13:48:55Z</dcterms:modified>
</cp:coreProperties>
</file>