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331" r:id="rId3"/>
    <p:sldId id="333" r:id="rId4"/>
    <p:sldId id="334" r:id="rId5"/>
    <p:sldId id="335" r:id="rId6"/>
    <p:sldId id="337" r:id="rId7"/>
    <p:sldId id="338" r:id="rId8"/>
    <p:sldId id="339" r:id="rId9"/>
    <p:sldId id="340" r:id="rId10"/>
    <p:sldId id="343" r:id="rId11"/>
    <p:sldId id="34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-357" y="753748"/>
            <a:ext cx="3119968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21727" y="753748"/>
            <a:ext cx="311996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123161" y="755335"/>
            <a:ext cx="311996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99194" y="753748"/>
            <a:ext cx="3119967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이미지와 멀티미디어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136149" y="7540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오디오와 비디오 파일 재생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96410" y="832891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오디오 </a:t>
            </a:r>
            <a:r>
              <a:rPr lang="ko-KR" altLang="en-US" sz="1800" b="1" dirty="0">
                <a:ea typeface="굴림" panose="020B0600000101010101" pitchFamily="50" charset="-127"/>
              </a:rPr>
              <a:t>파일 재생하기 </a:t>
            </a:r>
            <a:r>
              <a:rPr lang="en-US" altLang="ko-KR" sz="1800" b="1" dirty="0">
                <a:ea typeface="굴림" panose="020B0600000101010101" pitchFamily="50" charset="-127"/>
              </a:rPr>
              <a:t>-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&lt;source&gt; </a:t>
            </a:r>
            <a:r>
              <a:rPr lang="ko-KR" altLang="en-US" sz="1800" b="1" dirty="0" smtClean="0">
                <a:ea typeface="굴림" panose="020B0600000101010101" pitchFamily="50" charset="-127"/>
              </a:rPr>
              <a:t>태그</a:t>
            </a:r>
            <a:endParaRPr lang="ko-KR" altLang="en-US" sz="1800" b="1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35" y="1542750"/>
            <a:ext cx="7731730" cy="15902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87" y="3297808"/>
            <a:ext cx="6259904" cy="1613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031" y="5519699"/>
            <a:ext cx="1154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브라우저마다 지원하는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확장자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형식이 다르기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때문에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브라우저 버전에 따라 오디오가 실행되지 않을 수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있다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의 라이선스 문제가 있을 수도 있어 다른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확장자를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사용해야 할 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문제를 해결하기 위해 만들어진 것이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source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태그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8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4255" y="778787"/>
            <a:ext cx="10825094" cy="111418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&lt;video&gt;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비디오 파일을 삽입할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&lt;source&gt; </a:t>
            </a:r>
            <a:r>
              <a:rPr lang="ko-KR" altLang="en-US" dirty="0"/>
              <a:t>태그로 확장자에 따른 파일의 </a:t>
            </a:r>
            <a:r>
              <a:rPr lang="en-US" altLang="ko-KR" dirty="0"/>
              <a:t>type</a:t>
            </a:r>
            <a:r>
              <a:rPr lang="ko-KR" altLang="en-US" dirty="0"/>
              <a:t>을 지정해야 함</a:t>
            </a:r>
            <a:r>
              <a:rPr lang="en-US" altLang="ko-KR" dirty="0"/>
              <a:t>.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154255" y="10477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오디오와 비디오 파일 재생</a:t>
            </a:r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08" y="3923317"/>
            <a:ext cx="4726248" cy="26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00" y="2040572"/>
            <a:ext cx="5790956" cy="1601029"/>
          </a:xfrm>
          <a:prstGeom prst="rect">
            <a:avLst/>
          </a:prstGeom>
        </p:spPr>
      </p:pic>
      <p:pic>
        <p:nvPicPr>
          <p:cNvPr id="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8" y="1892976"/>
            <a:ext cx="4958415" cy="280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6478" y="4845744"/>
            <a:ext cx="648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poster </a:t>
            </a:r>
            <a:r>
              <a:rPr lang="ko-KR" altLang="en-US" sz="1400" dirty="0">
                <a:solidFill>
                  <a:srgbClr val="002060"/>
                </a:solidFill>
              </a:rPr>
              <a:t>속성 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</a:rPr>
              <a:t>비디오 준비 중일 때의 이미지 파일 경로 저장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preload </a:t>
            </a:r>
            <a:r>
              <a:rPr lang="ko-KR" altLang="en-US" sz="1400" dirty="0" smtClean="0">
                <a:solidFill>
                  <a:srgbClr val="002060"/>
                </a:solidFill>
              </a:rPr>
              <a:t>속성  </a:t>
            </a:r>
            <a:r>
              <a:rPr lang="en-US" altLang="ko-KR" sz="1400" dirty="0" smtClean="0">
                <a:solidFill>
                  <a:srgbClr val="002060"/>
                </a:solidFill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</a:rPr>
              <a:t>비디오를 재생하기 전에 모두 불러올지 결정</a:t>
            </a:r>
          </a:p>
        </p:txBody>
      </p:sp>
    </p:spTree>
    <p:extLst>
      <p:ext uri="{BB962C8B-B14F-4D97-AF65-F5344CB8AC3E}">
        <p14:creationId xmlns:p14="http://schemas.microsoft.com/office/powerpoint/2010/main" val="39537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06187" y="2071013"/>
            <a:ext cx="7408863" cy="4105275"/>
          </a:xfrm>
        </p:spPr>
        <p:txBody>
          <a:bodyPr/>
          <a:lstStyle/>
          <a:p>
            <a:r>
              <a:rPr lang="en-US" altLang="ko-KR" b="1" dirty="0" smtClean="0"/>
              <a:t>01 </a:t>
            </a:r>
            <a:r>
              <a:rPr lang="ko-KR" altLang="en-US" dirty="0" smtClean="0"/>
              <a:t>이미지 태그</a:t>
            </a:r>
            <a:endParaRPr lang="en-US" altLang="ko-KR" dirty="0" smtClean="0"/>
          </a:p>
          <a:p>
            <a:r>
              <a:rPr lang="en-US" altLang="ko-KR" b="1" dirty="0" smtClean="0"/>
              <a:t>02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경로</a:t>
            </a:r>
            <a:endParaRPr lang="en-US" altLang="ko-KR" dirty="0" smtClean="0"/>
          </a:p>
          <a:p>
            <a:r>
              <a:rPr lang="en-US" altLang="ko-KR" b="1" dirty="0" smtClean="0"/>
              <a:t>03 </a:t>
            </a:r>
            <a:r>
              <a:rPr lang="ko-KR" altLang="en-US" dirty="0" smtClean="0"/>
              <a:t>외부 파일 재생</a:t>
            </a:r>
            <a:endParaRPr lang="en-US" altLang="ko-KR" dirty="0" smtClean="0"/>
          </a:p>
          <a:p>
            <a:r>
              <a:rPr lang="en-US" altLang="ko-KR" b="1" dirty="0" smtClean="0"/>
              <a:t>04 </a:t>
            </a:r>
            <a:r>
              <a:rPr lang="ko-KR" altLang="en-US" dirty="0" smtClean="0"/>
              <a:t>오디오와 비디오 파일 재생</a:t>
            </a:r>
          </a:p>
        </p:txBody>
      </p:sp>
    </p:spTree>
    <p:extLst>
      <p:ext uri="{BB962C8B-B14F-4D97-AF65-F5344CB8AC3E}">
        <p14:creationId xmlns:p14="http://schemas.microsoft.com/office/powerpoint/2010/main" val="37751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163309" y="9286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태그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02575" y="876136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이미지 </a:t>
            </a:r>
            <a:r>
              <a:rPr lang="ko-KR" altLang="en-US" sz="1800" b="1" dirty="0">
                <a:ea typeface="굴림" panose="020B0600000101010101" pitchFamily="50" charset="-127"/>
              </a:rPr>
              <a:t>삽입하기 </a:t>
            </a:r>
            <a:r>
              <a:rPr lang="en-US" altLang="ko-KR" sz="1800" b="1" dirty="0">
                <a:ea typeface="굴림" panose="020B0600000101010101" pitchFamily="50" charset="-127"/>
              </a:rPr>
              <a:t>- &lt;</a:t>
            </a:r>
            <a:r>
              <a:rPr lang="en-US" altLang="ko-KR" sz="1800" b="1" dirty="0" err="1">
                <a:ea typeface="굴림" panose="020B0600000101010101" pitchFamily="50" charset="-127"/>
              </a:rPr>
              <a:t>img</a:t>
            </a:r>
            <a:r>
              <a:rPr lang="en-US" altLang="ko-KR" sz="1800" b="1" dirty="0">
                <a:ea typeface="굴림" panose="020B0600000101010101" pitchFamily="50" charset="-127"/>
              </a:rPr>
              <a:t>&gt;</a:t>
            </a:r>
            <a:endParaRPr lang="ko-KR" altLang="en-US" sz="1800" b="1" dirty="0">
              <a:ea typeface="굴림" panose="020B0600000101010101" pitchFamily="50" charset="-127"/>
            </a:endParaRPr>
          </a:p>
        </p:txBody>
      </p:sp>
      <p:pic>
        <p:nvPicPr>
          <p:cNvPr id="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10" y="3897314"/>
            <a:ext cx="39592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31" y="4214594"/>
            <a:ext cx="6969681" cy="1670903"/>
          </a:xfrm>
          <a:prstGeom prst="rect">
            <a:avLst/>
          </a:prstGeom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5" y="1376364"/>
            <a:ext cx="5777522" cy="224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57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136149" y="95722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이미지 태그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04950" y="879477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웹에서 </a:t>
            </a:r>
            <a:r>
              <a:rPr lang="ko-KR" altLang="en-US" sz="1800" b="1" dirty="0">
                <a:ea typeface="굴림" panose="020B0600000101010101" pitchFamily="50" charset="-127"/>
              </a:rPr>
              <a:t>사용할 수 있는 이미지 파일</a:t>
            </a:r>
          </a:p>
        </p:txBody>
      </p:sp>
      <p:pic>
        <p:nvPicPr>
          <p:cNvPr id="1434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6" y="1539641"/>
            <a:ext cx="7513209" cy="293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12185" y="4082600"/>
            <a:ext cx="364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아이콘과 같은 컴퓨터 그래픽 이미지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546" y="4556806"/>
            <a:ext cx="648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2060"/>
                </a:solidFill>
              </a:rPr>
              <a:t>SVG   - </a:t>
            </a:r>
            <a:r>
              <a:rPr lang="ko-KR" altLang="en-US" sz="1400" dirty="0" smtClean="0">
                <a:solidFill>
                  <a:srgbClr val="002060"/>
                </a:solidFill>
              </a:rPr>
              <a:t>컴퓨터 그래픽 이미지와 로고 이미지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0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99935" y="6746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태그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51842" y="839087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ea typeface="굴림" panose="020B0600000101010101" pitchFamily="50" charset="-127"/>
              </a:rPr>
              <a:t>&lt;</a:t>
            </a:r>
            <a:r>
              <a:rPr lang="en-US" altLang="ko-KR" sz="1800" b="1" dirty="0" err="1">
                <a:ea typeface="굴림" panose="020B0600000101010101" pitchFamily="50" charset="-127"/>
              </a:rPr>
              <a:t>img</a:t>
            </a:r>
            <a:r>
              <a:rPr lang="en-US" altLang="ko-KR" sz="1800" b="1" dirty="0">
                <a:ea typeface="굴림" panose="020B0600000101010101" pitchFamily="50" charset="-127"/>
              </a:rPr>
              <a:t>&gt;</a:t>
            </a:r>
            <a:r>
              <a:rPr lang="ko-KR" altLang="en-US" sz="1800" b="1" dirty="0">
                <a:ea typeface="굴림" panose="020B0600000101010101" pitchFamily="50" charset="-127"/>
              </a:rPr>
              <a:t>태그의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42" y="1376364"/>
            <a:ext cx="8543925" cy="4391025"/>
          </a:xfrm>
          <a:prstGeom prst="rect">
            <a:avLst/>
          </a:prstGeom>
        </p:spPr>
      </p:pic>
      <p:pic>
        <p:nvPicPr>
          <p:cNvPr id="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19" y="1454591"/>
            <a:ext cx="4245686" cy="245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8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3381" y="1063627"/>
            <a:ext cx="11546123" cy="1335881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절대 경로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600" dirty="0"/>
              <a:t>http://</a:t>
            </a:r>
            <a:r>
              <a:rPr lang="ko-KR" altLang="en-US" sz="1600" dirty="0"/>
              <a:t>로 시작하는 주소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인터넷상에 하나밖에 없는 유일무이한 고유한 경로를 의미</a:t>
            </a: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99935" y="1095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URL</a:t>
            </a:r>
            <a:r>
              <a:rPr lang="ko-KR" altLang="en-US" dirty="0" smtClean="0"/>
              <a:t>과 경로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476747"/>
            <a:ext cx="8059588" cy="1703873"/>
          </a:xfrm>
          <a:prstGeom prst="rect">
            <a:avLst/>
          </a:prstGeom>
        </p:spPr>
      </p:pic>
      <p:pic>
        <p:nvPicPr>
          <p:cNvPr id="17414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7" y="3117059"/>
            <a:ext cx="4017211" cy="157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8359" y="885412"/>
            <a:ext cx="11709085" cy="1972884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상대 경로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600" dirty="0"/>
              <a:t>현재 폴더의 위치를 기준으로 대상 파일이나 폴더의 위치를 지정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절대 경로보다 서버의 폴더 구조나 도메인 변경 및 웹 페이지 </a:t>
            </a:r>
            <a:r>
              <a:rPr lang="ko-KR" altLang="en-US" sz="1600" dirty="0" err="1"/>
              <a:t>제작∙수정에</a:t>
            </a:r>
            <a:r>
              <a:rPr lang="ko-KR" altLang="en-US" sz="1600" dirty="0"/>
              <a:t> 편리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일반적으로 상대 경로를 더 많이 사용</a:t>
            </a:r>
            <a:endParaRPr lang="en-US" altLang="ko-KR" sz="1600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>
          <a:xfrm>
            <a:off x="99935" y="9604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URL</a:t>
            </a:r>
            <a:r>
              <a:rPr lang="ko-KR" altLang="en-US" dirty="0" smtClean="0"/>
              <a:t>과 경로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47490"/>
            <a:ext cx="7400202" cy="1606901"/>
          </a:xfrm>
          <a:prstGeom prst="rect">
            <a:avLst/>
          </a:prstGeom>
        </p:spPr>
      </p:pic>
      <p:pic>
        <p:nvPicPr>
          <p:cNvPr id="18438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76" y="3525340"/>
            <a:ext cx="3994575" cy="219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67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1734" y="815592"/>
            <a:ext cx="11546122" cy="6849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&lt;embed&gt;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외부 파일을 재생하기 위해 사용</a:t>
            </a:r>
            <a:endParaRPr lang="en-US" altLang="ko-KR" dirty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>
          <a:xfrm>
            <a:off x="118042" y="13193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외부 파일 재생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8" y="1627730"/>
            <a:ext cx="7540988" cy="2640189"/>
          </a:xfrm>
          <a:prstGeom prst="rect">
            <a:avLst/>
          </a:prstGeom>
        </p:spPr>
      </p:pic>
      <p:pic>
        <p:nvPicPr>
          <p:cNvPr id="8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90" y="4395095"/>
            <a:ext cx="4590436" cy="195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0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" y="4710766"/>
            <a:ext cx="5923459" cy="77830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3206" y="1265811"/>
            <a:ext cx="11165877" cy="425011"/>
          </a:xfrm>
        </p:spPr>
        <p:txBody>
          <a:bodyPr/>
          <a:lstStyle/>
          <a:p>
            <a:pPr lvl="1">
              <a:defRPr/>
            </a:pPr>
            <a:r>
              <a:rPr lang="en-US" altLang="ko-KR" sz="1600" dirty="0" smtClean="0"/>
              <a:t>MP3</a:t>
            </a:r>
            <a:r>
              <a:rPr lang="en-US" altLang="ko-KR" sz="1600" dirty="0"/>
              <a:t>, WAV, </a:t>
            </a:r>
            <a:r>
              <a:rPr lang="en-US" altLang="ko-KR" sz="1600" dirty="0" err="1"/>
              <a:t>Ogg</a:t>
            </a:r>
            <a:r>
              <a:rPr lang="en-US" altLang="ko-KR" sz="1600" dirty="0"/>
              <a:t> </a:t>
            </a:r>
            <a:r>
              <a:rPr lang="ko-KR" altLang="en-US" sz="1600" dirty="0"/>
              <a:t>등의 오디오 파일을 재생할 때 사용</a:t>
            </a:r>
            <a:endParaRPr lang="en-US" altLang="ko-KR" sz="1600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136149" y="7540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오디오와 비디오 파일 재생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96410" y="832891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오디오 </a:t>
            </a:r>
            <a:r>
              <a:rPr lang="ko-KR" altLang="en-US" sz="1800" b="1" dirty="0">
                <a:ea typeface="굴림" panose="020B0600000101010101" pitchFamily="50" charset="-127"/>
              </a:rPr>
              <a:t>파일 재생하기 </a:t>
            </a:r>
            <a:r>
              <a:rPr lang="en-US" altLang="ko-KR" sz="1800" b="1" dirty="0">
                <a:ea typeface="굴림" panose="020B0600000101010101" pitchFamily="50" charset="-127"/>
              </a:rPr>
              <a:t>- &lt;audio&gt;</a:t>
            </a:r>
            <a:endParaRPr lang="ko-KR" altLang="en-US" sz="1800" b="1" dirty="0">
              <a:ea typeface="굴림" panose="020B0600000101010101" pitchFamily="50" charset="-127"/>
            </a:endParaRPr>
          </a:p>
        </p:txBody>
      </p:sp>
      <p:pic>
        <p:nvPicPr>
          <p:cNvPr id="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13" y="4994559"/>
            <a:ext cx="5056877" cy="170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6" y="1763380"/>
            <a:ext cx="5268103" cy="225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0177" y="4064114"/>
            <a:ext cx="648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preload </a:t>
            </a:r>
            <a:r>
              <a:rPr lang="ko-KR" altLang="en-US" sz="1400" dirty="0">
                <a:solidFill>
                  <a:srgbClr val="002060"/>
                </a:solidFill>
              </a:rPr>
              <a:t>속성 </a:t>
            </a:r>
            <a:r>
              <a:rPr lang="en-US" altLang="ko-KR" sz="1400" dirty="0">
                <a:solidFill>
                  <a:srgbClr val="002060"/>
                </a:solidFill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</a:rPr>
              <a:t>음악을 재생하기 전에 모두 불러올지 </a:t>
            </a:r>
            <a:r>
              <a:rPr lang="ko-KR" altLang="en-US" sz="1400" dirty="0" smtClean="0">
                <a:solidFill>
                  <a:srgbClr val="002060"/>
                </a:solidFill>
              </a:rPr>
              <a:t>지정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257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굴림</vt:lpstr>
      <vt:lpstr>나눔고딕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이미지 태그</vt:lpstr>
      <vt:lpstr>1. 이미지 태그</vt:lpstr>
      <vt:lpstr>1. 이미지 태그</vt:lpstr>
      <vt:lpstr>2. URL과 경로</vt:lpstr>
      <vt:lpstr>2. URL과 경로</vt:lpstr>
      <vt:lpstr>3. 외부 파일 재생</vt:lpstr>
      <vt:lpstr>4. 오디오와 비디오 파일 재생</vt:lpstr>
      <vt:lpstr>4. 오디오와 비디오 파일 재생</vt:lpstr>
      <vt:lpstr>4. 오디오와 비디오 파일 재생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79</cp:revision>
  <dcterms:created xsi:type="dcterms:W3CDTF">2019-12-10T23:10:51Z</dcterms:created>
  <dcterms:modified xsi:type="dcterms:W3CDTF">2020-09-13T04:03:39Z</dcterms:modified>
</cp:coreProperties>
</file>