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9" r:id="rId2"/>
    <p:sldId id="344" r:id="rId3"/>
    <p:sldId id="346" r:id="rId4"/>
    <p:sldId id="360" r:id="rId5"/>
    <p:sldId id="361" r:id="rId6"/>
    <p:sldId id="347" r:id="rId7"/>
    <p:sldId id="348" r:id="rId8"/>
    <p:sldId id="362" r:id="rId9"/>
    <p:sldId id="363" r:id="rId10"/>
    <p:sldId id="349" r:id="rId11"/>
    <p:sldId id="350" r:id="rId12"/>
    <p:sldId id="365" r:id="rId13"/>
    <p:sldId id="364" r:id="rId14"/>
    <p:sldId id="352" r:id="rId15"/>
    <p:sldId id="353" r:id="rId16"/>
    <p:sldId id="366" r:id="rId17"/>
    <p:sldId id="354" r:id="rId18"/>
    <p:sldId id="355" r:id="rId19"/>
    <p:sldId id="367" r:id="rId20"/>
    <p:sldId id="368" r:id="rId21"/>
    <p:sldId id="369" r:id="rId22"/>
    <p:sldId id="373" r:id="rId23"/>
    <p:sldId id="374" r:id="rId24"/>
    <p:sldId id="37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0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-27518" y="688107"/>
            <a:ext cx="12219518" cy="1587"/>
            <a:chOff x="-27517" y="1052513"/>
            <a:chExt cx="12219518" cy="1587"/>
          </a:xfrm>
        </p:grpSpPr>
        <p:cxnSp>
          <p:nvCxnSpPr>
            <p:cNvPr id="4" name="직선 연결선 3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8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4" y="1268760"/>
            <a:ext cx="11522207" cy="523537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1" y="6503988"/>
            <a:ext cx="1115483" cy="35401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D4C1631-0D63-44C5-9E1E-F755FFEC72C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43572" y="3412605"/>
            <a:ext cx="7704856" cy="938937"/>
          </a:xfrm>
        </p:spPr>
        <p:txBody>
          <a:bodyPr/>
          <a:lstStyle/>
          <a:p>
            <a:r>
              <a:rPr lang="ko-KR" altLang="en-US" dirty="0" smtClean="0"/>
              <a:t>테이블과 </a:t>
            </a:r>
            <a:r>
              <a:rPr lang="ko-KR" altLang="en-US" dirty="0" err="1" smtClean="0"/>
              <a:t>폼양식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118042" y="95721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425651"/>
              </p:ext>
            </p:extLst>
          </p:nvPr>
        </p:nvGraphicFramePr>
        <p:xfrm>
          <a:off x="873156" y="1844824"/>
          <a:ext cx="7084840" cy="3484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2305"/>
                <a:gridCol w="4662535"/>
              </a:tblGrid>
              <a:tr h="364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속성값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체크박스를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입력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hidden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보이지 않습니다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형태를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입력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radio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라디오 버튼을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초기화 버튼을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submit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 버튼을 생성합니다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글자 입력 양식을 생성합니다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83803" y="771510"/>
            <a:ext cx="11522207" cy="60530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 &lt;input&gt; </a:t>
            </a:r>
            <a:r>
              <a:rPr lang="ko-KR" altLang="en-US" sz="1800" dirty="0" smtClean="0"/>
              <a:t>태그</a:t>
            </a:r>
            <a:endParaRPr lang="ko-KR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6953062" y="4119327"/>
            <a:ext cx="364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여러 항목 중 하나를 선택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69248" y="2576055"/>
            <a:ext cx="364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여러 항목을 동시에 선택</a:t>
            </a:r>
          </a:p>
        </p:txBody>
      </p:sp>
    </p:spTree>
    <p:extLst>
      <p:ext uri="{BB962C8B-B14F-4D97-AF65-F5344CB8AC3E}">
        <p14:creationId xmlns:p14="http://schemas.microsoft.com/office/powerpoint/2010/main" val="6784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32434" y="942927"/>
            <a:ext cx="11247359" cy="12398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기본 </a:t>
            </a:r>
            <a:r>
              <a:rPr lang="en-US" altLang="ko-KR" dirty="0"/>
              <a:t>input </a:t>
            </a:r>
            <a:r>
              <a:rPr lang="ko-KR" altLang="en-US" dirty="0" smtClean="0"/>
              <a:t>태그</a:t>
            </a:r>
            <a:endParaRPr lang="en-US" altLang="ko-KR" dirty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154256" y="131935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24026" y="1798323"/>
            <a:ext cx="4698588" cy="3913958"/>
            <a:chOff x="2372169" y="3795713"/>
            <a:chExt cx="3276600" cy="258276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169" y="3795713"/>
              <a:ext cx="3276600" cy="10668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1"/>
            <a:stretch/>
          </p:blipFill>
          <p:spPr>
            <a:xfrm>
              <a:off x="2372169" y="4725144"/>
              <a:ext cx="3276600" cy="1653331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06" y="1798323"/>
            <a:ext cx="4595925" cy="3335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118042" y="95721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183803" y="771510"/>
            <a:ext cx="11522207" cy="60530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 &lt;input&gt; </a:t>
            </a:r>
            <a:r>
              <a:rPr lang="ko-KR" altLang="en-US" sz="1800" dirty="0" smtClean="0"/>
              <a:t>태그</a:t>
            </a:r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19998"/>
              </p:ext>
            </p:extLst>
          </p:nvPr>
        </p:nvGraphicFramePr>
        <p:xfrm>
          <a:off x="818836" y="1483057"/>
          <a:ext cx="6860469" cy="4540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1235"/>
                <a:gridCol w="4619234"/>
              </a:tblGrid>
              <a:tr h="484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속성값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색상 선택 양식을 생성합니다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 선택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날짜 선택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datetime-local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지역 날짜 선택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email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이메일 입력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월 선택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숫자 생성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범위 선택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검색어 입력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전화번호 입력 양식을 생성합니다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시간 선택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입력 양식을 생성합니다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  <a:tr h="312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 선택 양식을 생성합니다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86755" y="825232"/>
            <a:ext cx="11247359" cy="469414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기본 </a:t>
            </a:r>
            <a:r>
              <a:rPr lang="en-US" altLang="ko-KR" dirty="0"/>
              <a:t>input </a:t>
            </a:r>
            <a:r>
              <a:rPr lang="ko-KR" altLang="en-US" dirty="0" smtClean="0"/>
              <a:t>태그</a:t>
            </a:r>
            <a:endParaRPr lang="en-US" altLang="ko-KR" dirty="0"/>
          </a:p>
        </p:txBody>
      </p:sp>
      <p:sp>
        <p:nvSpPr>
          <p:cNvPr id="17411" name="제목 2"/>
          <p:cNvSpPr>
            <a:spLocks noGrp="1"/>
          </p:cNvSpPr>
          <p:nvPr>
            <p:ph type="title"/>
          </p:nvPr>
        </p:nvSpPr>
        <p:spPr>
          <a:xfrm>
            <a:off x="154256" y="131935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07" y="1682281"/>
            <a:ext cx="4671587" cy="4415350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621" y="1754709"/>
            <a:ext cx="4685079" cy="441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19869" y="1086645"/>
            <a:ext cx="11413834" cy="126556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체크 박스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여러 항목을 동시에 선택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9459" name="제목 2"/>
          <p:cNvSpPr>
            <a:spLocks noGrp="1"/>
          </p:cNvSpPr>
          <p:nvPr>
            <p:ph type="title"/>
          </p:nvPr>
        </p:nvSpPr>
        <p:spPr>
          <a:xfrm>
            <a:off x="219869" y="104775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587644" y="615951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2.4 </a:t>
            </a:r>
            <a:r>
              <a:rPr lang="ko-KR" altLang="en-US" sz="1800" b="1" dirty="0">
                <a:ea typeface="굴림" panose="020B0600000101010101" pitchFamily="50" charset="-127"/>
              </a:rPr>
              <a:t>체크 박스 만들기</a:t>
            </a:r>
          </a:p>
        </p:txBody>
      </p:sp>
      <p:pic>
        <p:nvPicPr>
          <p:cNvPr id="19462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307" y="4990079"/>
            <a:ext cx="5297396" cy="147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2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299112" y="749819"/>
            <a:ext cx="8642350" cy="9366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&lt;select&gt;</a:t>
            </a:r>
            <a:r>
              <a:rPr lang="ko-KR" altLang="en-US" dirty="0"/>
              <a:t>와 </a:t>
            </a:r>
            <a:r>
              <a:rPr lang="en-US" altLang="ko-KR" dirty="0"/>
              <a:t>&lt;option&gt;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선택 박스를 만들 때 사용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>
          <a:xfrm>
            <a:off x="154256" y="58738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06" y="1593861"/>
            <a:ext cx="7324253" cy="35366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23" y="1686444"/>
            <a:ext cx="6121296" cy="167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0" y="4806978"/>
            <a:ext cx="3235415" cy="2051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0567" y="5069239"/>
            <a:ext cx="6217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여러 개의 목록을 선택하고 싶을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때 </a:t>
            </a:r>
            <a:r>
              <a:rPr lang="en-US" altLang="ko-KR" sz="1400" b="1" dirty="0" smtClean="0">
                <a:latin typeface="나눔고딕" pitchFamily="50" charset="-127"/>
                <a:ea typeface="나눔고딕" pitchFamily="50" charset="-127"/>
              </a:rPr>
              <a:t>select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태그의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multiple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속성을 </a:t>
            </a:r>
            <a:r>
              <a:rPr lang="ko-KR" altLang="en-US" sz="1400" b="1" dirty="0" smtClean="0">
                <a:latin typeface="나눔고딕" pitchFamily="50" charset="-127"/>
                <a:ea typeface="나눔고딕" pitchFamily="50" charset="-127"/>
              </a:rPr>
              <a:t>사용함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5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299112" y="749819"/>
            <a:ext cx="8642350" cy="9366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&lt;select&gt;</a:t>
            </a:r>
            <a:r>
              <a:rPr lang="ko-KR" altLang="en-US" dirty="0"/>
              <a:t>와 </a:t>
            </a:r>
            <a:r>
              <a:rPr lang="en-US" altLang="ko-KR" dirty="0"/>
              <a:t>&lt;option&gt;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optgroup</a:t>
            </a:r>
            <a:r>
              <a:rPr lang="en-US" altLang="ko-KR" dirty="0"/>
              <a:t> </a:t>
            </a:r>
            <a:r>
              <a:rPr lang="ko-KR" altLang="en-US" dirty="0"/>
              <a:t>태그를 사용한 </a:t>
            </a:r>
            <a:r>
              <a:rPr lang="en-US" altLang="ko-KR" dirty="0"/>
              <a:t>select </a:t>
            </a:r>
            <a:r>
              <a:rPr lang="ko-KR" altLang="en-US" dirty="0"/>
              <a:t>태그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20483" name="제목 2"/>
          <p:cNvSpPr>
            <a:spLocks noGrp="1"/>
          </p:cNvSpPr>
          <p:nvPr>
            <p:ph type="title"/>
          </p:nvPr>
        </p:nvSpPr>
        <p:spPr>
          <a:xfrm>
            <a:off x="154256" y="58738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36592"/>
              </p:ext>
            </p:extLst>
          </p:nvPr>
        </p:nvGraphicFramePr>
        <p:xfrm>
          <a:off x="882212" y="1686444"/>
          <a:ext cx="5283200" cy="1383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6327"/>
                <a:gridCol w="3296873"/>
              </a:tblGrid>
              <a:tr h="377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이름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1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양식 생성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1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optgroup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옵션을 그룹화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1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옵션을 생성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83" y="3234587"/>
            <a:ext cx="4759553" cy="3389513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093" y="3905742"/>
            <a:ext cx="4103392" cy="225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7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127096" y="100013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68648" y="773916"/>
            <a:ext cx="11491803" cy="119482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다중 입력 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여러 줄의 텍스트를 입력할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rows </a:t>
            </a:r>
            <a:r>
              <a:rPr lang="ko-KR" altLang="en-US" dirty="0"/>
              <a:t>속성은 입력 창의 높이를</a:t>
            </a:r>
            <a:r>
              <a:rPr lang="en-US" altLang="ko-KR" dirty="0"/>
              <a:t>, cols </a:t>
            </a:r>
            <a:r>
              <a:rPr lang="ko-KR" altLang="en-US" dirty="0"/>
              <a:t>속성은 너비를 의미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88" y="2112900"/>
            <a:ext cx="8332537" cy="174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>
          <a:xfrm>
            <a:off x="136149" y="102394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451842" y="896574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ea typeface="굴림" panose="020B0600000101010101" pitchFamily="50" charset="-127"/>
              </a:rPr>
              <a:t>세 </a:t>
            </a:r>
            <a:r>
              <a:rPr lang="ko-KR" altLang="en-US" sz="1800" b="1" dirty="0">
                <a:ea typeface="굴림" panose="020B0600000101010101" pitchFamily="50" charset="-127"/>
              </a:rPr>
              <a:t>가지 형태의 버튼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95" y="1542719"/>
            <a:ext cx="8429625" cy="2505075"/>
          </a:xfrm>
          <a:prstGeom prst="rect">
            <a:avLst/>
          </a:prstGeom>
        </p:spPr>
      </p:pic>
      <p:pic>
        <p:nvPicPr>
          <p:cNvPr id="7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4" y="4619360"/>
            <a:ext cx="7391209" cy="20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360" y="3239922"/>
            <a:ext cx="4985719" cy="161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15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127096" y="100013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68648" y="773916"/>
            <a:ext cx="11491803" cy="11948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/>
              <a:t>legend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입력 양식을 설명할 때는 </a:t>
            </a:r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/>
              <a:t>legend </a:t>
            </a:r>
            <a:r>
              <a:rPr lang="ko-KR" altLang="en-US" dirty="0"/>
              <a:t>태그를 사용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9" y="1823880"/>
            <a:ext cx="6615297" cy="475108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04" y="1968736"/>
            <a:ext cx="4114668" cy="219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23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33759" y="2152494"/>
            <a:ext cx="7408863" cy="4105275"/>
          </a:xfrm>
        </p:spPr>
        <p:txBody>
          <a:bodyPr/>
          <a:lstStyle/>
          <a:p>
            <a:r>
              <a:rPr lang="en-US" altLang="ko-KR" b="1" dirty="0" smtClean="0"/>
              <a:t>01 </a:t>
            </a:r>
            <a:r>
              <a:rPr lang="ko-KR" altLang="en-US" dirty="0" smtClean="0"/>
              <a:t>테이블 태그</a:t>
            </a:r>
            <a:endParaRPr lang="en-US" altLang="ko-KR" dirty="0" smtClean="0"/>
          </a:p>
          <a:p>
            <a:r>
              <a:rPr lang="en-US" altLang="ko-KR" b="1" dirty="0" smtClean="0"/>
              <a:t>02 </a:t>
            </a:r>
            <a:r>
              <a:rPr lang="ko-KR" altLang="en-US" dirty="0" smtClean="0"/>
              <a:t>폼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r>
              <a:rPr lang="en-US" altLang="ko-KR" b="1" dirty="0" smtClean="0"/>
              <a:t>03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 분할 태그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677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127096" y="100013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공간 분할 태그 </a:t>
            </a:r>
            <a:endParaRPr lang="ko-KR" altLang="en-US" dirty="0" smtClean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68648" y="773916"/>
            <a:ext cx="11491803" cy="119482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dirty="0"/>
              <a:t>div </a:t>
            </a:r>
            <a:r>
              <a:rPr lang="ko-KR" altLang="en-US" dirty="0"/>
              <a:t>태그와 </a:t>
            </a:r>
            <a:r>
              <a:rPr lang="en-US" altLang="ko-KR" dirty="0"/>
              <a:t>span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div </a:t>
            </a:r>
            <a:r>
              <a:rPr lang="ko-KR" altLang="en-US" dirty="0"/>
              <a:t>태그 </a:t>
            </a:r>
            <a:r>
              <a:rPr lang="en-US" altLang="ko-KR" dirty="0"/>
              <a:t>- block </a:t>
            </a:r>
            <a:r>
              <a:rPr lang="ko-KR" altLang="en-US" dirty="0"/>
              <a:t>형식으로 공간을 분할함 </a:t>
            </a:r>
            <a:r>
              <a:rPr lang="en-US" altLang="ko-KR" dirty="0"/>
              <a:t>(</a:t>
            </a:r>
            <a:r>
              <a:rPr lang="ko-KR" altLang="en-US" dirty="0"/>
              <a:t>차곡차곡 쌓아 올려지는 형식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/>
              <a:t>span </a:t>
            </a:r>
            <a:r>
              <a:rPr lang="ko-KR" altLang="en-US" dirty="0"/>
              <a:t>태그 </a:t>
            </a:r>
            <a:r>
              <a:rPr lang="en-US" altLang="ko-KR" dirty="0"/>
              <a:t>- inline </a:t>
            </a:r>
            <a:r>
              <a:rPr lang="ko-KR" altLang="en-US" dirty="0"/>
              <a:t>형식으로 공간을 분할함 </a:t>
            </a:r>
            <a:r>
              <a:rPr lang="en-US" altLang="ko-KR" dirty="0"/>
              <a:t>(</a:t>
            </a:r>
            <a:r>
              <a:rPr lang="ko-KR" altLang="en-US" dirty="0"/>
              <a:t>한 줄 안에 차례차례 위치하는 형식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78" y="2300014"/>
            <a:ext cx="2954498" cy="19732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78" y="4604513"/>
            <a:ext cx="3093157" cy="197322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389" y="2234651"/>
            <a:ext cx="3857625" cy="2095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662" y="4604513"/>
            <a:ext cx="3838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127096" y="100013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공간 분할 태그 </a:t>
            </a:r>
            <a:endParaRPr lang="ko-KR" altLang="en-US" dirty="0" smtClean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68648" y="773916"/>
            <a:ext cx="11491803" cy="190591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</a:t>
            </a:r>
            <a:r>
              <a:rPr lang="ko-KR" altLang="en-US" dirty="0" smtClean="0"/>
              <a:t>태그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 smtClean="0"/>
              <a:t>시멘틱이라는</a:t>
            </a:r>
            <a:r>
              <a:rPr lang="ko-KR" altLang="en-US" dirty="0" smtClean="0"/>
              <a:t> </a:t>
            </a:r>
            <a:r>
              <a:rPr lang="ko-KR" altLang="en-US" dirty="0"/>
              <a:t>뜻의 영어 단어</a:t>
            </a:r>
          </a:p>
          <a:p>
            <a:pPr lvl="1">
              <a:defRPr/>
            </a:pPr>
            <a:r>
              <a:rPr lang="ko-KR" altLang="en-US" dirty="0"/>
              <a:t>사람은 눈으로 레이아웃을 구분하므로 웹 페이지의 형태를 빠르게 구분할 수 있지만</a:t>
            </a:r>
            <a:r>
              <a:rPr lang="en-US" altLang="ko-KR" dirty="0"/>
              <a:t>, </a:t>
            </a:r>
            <a:r>
              <a:rPr lang="ko-KR" altLang="en-US" dirty="0"/>
              <a:t>컴퓨터는 그렇지 않음</a:t>
            </a:r>
          </a:p>
          <a:p>
            <a:pPr lvl="1">
              <a:defRPr/>
            </a:pPr>
            <a:r>
              <a:rPr lang="ko-KR" altLang="en-US" dirty="0"/>
              <a:t>기계적인 검색 엔진은 어떠한 태그가 어떠한 기능을 하는지 분별할 수 없고 웹 페이지에서 데이터를 효율적으로 추출할 수 없음</a:t>
            </a:r>
          </a:p>
          <a:p>
            <a:pPr lvl="1">
              <a:defRPr/>
            </a:pPr>
            <a:r>
              <a:rPr lang="ko-KR" altLang="en-US" dirty="0"/>
              <a:t>이를 해결하기 위해 특정한 태그에 의미를 부여해서 웹 페이지를 만드는 시도가 시작되었고 이를 </a:t>
            </a:r>
            <a:r>
              <a:rPr lang="ko-KR" altLang="en-US" dirty="0" err="1" smtClean="0"/>
              <a:t>시멘틱</a:t>
            </a:r>
            <a:r>
              <a:rPr lang="en-US" altLang="ko-KR" dirty="0"/>
              <a:t> (</a:t>
            </a:r>
            <a:r>
              <a:rPr lang="en-US" altLang="ko-KR" dirty="0" smtClean="0"/>
              <a:t>semantic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‘의미론적인</a:t>
            </a:r>
            <a:r>
              <a:rPr lang="ko-KR" altLang="en-US" dirty="0" smtClean="0"/>
              <a:t>’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웹이라고 표현함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aphicFrame>
        <p:nvGraphicFramePr>
          <p:cNvPr id="10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21912"/>
              </p:ext>
            </p:extLst>
          </p:nvPr>
        </p:nvGraphicFramePr>
        <p:xfrm>
          <a:off x="787652" y="2800884"/>
          <a:ext cx="7079809" cy="3465993"/>
        </p:xfrm>
        <a:graphic>
          <a:graphicData uri="http://schemas.openxmlformats.org/drawingml/2006/table">
            <a:tbl>
              <a:tblPr/>
              <a:tblGrid>
                <a:gridCol w="1152526"/>
                <a:gridCol w="5927283"/>
              </a:tblGrid>
              <a:tr h="72766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section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범용적인 섹션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문서의 아웃라인을 구성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일반적인 문서 및 애플리케이션 영역을 표시할 때 사용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3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article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섹션의 한 종류로 뉴스 기사나 블러그 글과 같은 웹 페이지로 부터 독립된 콘텐츠를 나타낸다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9502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aside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섹션의 한 종류로 바깥쪽 섹션에 대한 보충 정보를 나타낸다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02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nav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 내  </a:t>
                      </a:r>
                      <a:r>
                        <a:rPr kumimoji="1" lang="ko-KR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내비게이션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요소의 영역을 표시할 때 사용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39502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footer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섹션의 꼬리말 부분을 표시할 때 사용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02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header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문서를 소개하거나 내비케이션 메뉴 모음을 표시할 때 사용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</a:tr>
              <a:tr h="5497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hgroup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16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14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 sz="1200" b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여러 개의 제목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(h1~h6)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하나로 정리한다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섹션의 머리말 표시할 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1" name="내용 개체 틀 4" descr="html5_strucur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4622" y="2679826"/>
            <a:ext cx="3525295" cy="36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127096" y="100013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공간 분할 태그 </a:t>
            </a:r>
            <a:endParaRPr lang="ko-KR" altLang="en-US" dirty="0" smtClean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68648" y="773916"/>
            <a:ext cx="11491803" cy="43019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681274" y="1353970"/>
            <a:ext cx="3872619" cy="3107602"/>
            <a:chOff x="336" y="1008"/>
            <a:chExt cx="2256" cy="2276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336" y="1008"/>
              <a:ext cx="2256" cy="336"/>
            </a:xfrm>
            <a:prstGeom prst="roundRect">
              <a:avLst>
                <a:gd name="adj" fmla="val 16667"/>
              </a:avLst>
            </a:prstGeom>
            <a:solidFill>
              <a:srgbClr val="FAF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latin typeface="Verdana" panose="020B0604030504040204" pitchFamily="34" charset="0"/>
                </a:rPr>
                <a:t>&lt;div id=“header”&gt;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36" y="1392"/>
              <a:ext cx="2256" cy="336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latin typeface="Verdana" panose="020B0604030504040204" pitchFamily="34" charset="0"/>
                </a:rPr>
                <a:t>&lt;div id=“nav”&gt;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336" y="1824"/>
              <a:ext cx="1104" cy="768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ko-KR" sz="1600" b="1" dirty="0">
                  <a:latin typeface="Verdana" panose="020B0604030504040204" pitchFamily="34" charset="0"/>
                </a:rPr>
                <a:t>&lt;div</a:t>
              </a:r>
              <a:br>
                <a:rPr lang="en-US" altLang="ko-KR" sz="1600" b="1" dirty="0">
                  <a:latin typeface="Verdana" panose="020B0604030504040204" pitchFamily="34" charset="0"/>
                </a:rPr>
              </a:br>
              <a:r>
                <a:rPr lang="en-US" altLang="ko-KR" sz="1600" b="1" dirty="0">
                  <a:latin typeface="Verdana" panose="020B0604030504040204" pitchFamily="34" charset="0"/>
                </a:rPr>
                <a:t>id=“sidebar</a:t>
              </a:r>
              <a:r>
                <a:rPr lang="ko-KR" altLang="en-US" sz="1600" b="1" dirty="0">
                  <a:latin typeface="Verdana" panose="020B0604030504040204" pitchFamily="34" charset="0"/>
                </a:rPr>
                <a:t>”</a:t>
              </a:r>
              <a:r>
                <a:rPr lang="en-US" altLang="ko-KR" sz="1600" b="1" dirty="0">
                  <a:latin typeface="Verdana" panose="020B0604030504040204" pitchFamily="34" charset="0"/>
                </a:rPr>
                <a:t>&gt;</a:t>
              </a: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488" y="1824"/>
              <a:ext cx="1104" cy="76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ko-KR" sz="1600" b="1" dirty="0">
                  <a:latin typeface="Verdana" panose="020B0604030504040204" pitchFamily="34" charset="0"/>
                </a:rPr>
                <a:t>&lt;div </a:t>
              </a:r>
              <a:br>
                <a:rPr lang="en-US" altLang="ko-KR" sz="1600" b="1" dirty="0">
                  <a:latin typeface="Verdana" panose="020B0604030504040204" pitchFamily="34" charset="0"/>
                </a:rPr>
              </a:br>
              <a:r>
                <a:rPr lang="en-US" altLang="ko-KR" sz="1600" b="1" dirty="0">
                  <a:latin typeface="Verdana" panose="020B0604030504040204" pitchFamily="34" charset="0"/>
                </a:rPr>
                <a:t>id=“article”&gt;</a:t>
              </a: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36" y="2640"/>
              <a:ext cx="2256" cy="336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latin typeface="Verdana" panose="020B0604030504040204" pitchFamily="34" charset="0"/>
                </a:rPr>
                <a:t>&lt;div id=“footer”&gt;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28" y="3072"/>
              <a:ext cx="18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600" b="1">
                  <a:latin typeface="Verdana" panose="020B0604030504040204" pitchFamily="34" charset="0"/>
                </a:rPr>
                <a:t>HTML4</a:t>
              </a:r>
              <a:r>
                <a:rPr lang="ko-KR" altLang="en-US" sz="1600" b="1">
                  <a:latin typeface="Verdana" panose="020B0604030504040204" pitchFamily="34" charset="0"/>
                </a:rPr>
                <a:t>의 문서 구성</a:t>
              </a:r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5647098" y="1353969"/>
            <a:ext cx="3306779" cy="3107602"/>
            <a:chOff x="2928" y="1008"/>
            <a:chExt cx="2256" cy="2516"/>
          </a:xfrm>
        </p:grpSpPr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928" y="1008"/>
              <a:ext cx="2256" cy="336"/>
            </a:xfrm>
            <a:prstGeom prst="roundRect">
              <a:avLst>
                <a:gd name="adj" fmla="val 16667"/>
              </a:avLst>
            </a:prstGeom>
            <a:solidFill>
              <a:srgbClr val="FAF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latin typeface="Verdana" panose="020B0604030504040204" pitchFamily="34" charset="0"/>
                </a:rPr>
                <a:t>&lt;header&gt;</a:t>
              </a: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2928" y="1392"/>
              <a:ext cx="2256" cy="336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latin typeface="Verdana" panose="020B0604030504040204" pitchFamily="34" charset="0"/>
                </a:rPr>
                <a:t>&lt;nav&gt;</a:t>
              </a: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2928" y="2304"/>
              <a:ext cx="2256" cy="384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latin typeface="Verdana" panose="020B0604030504040204" pitchFamily="34" charset="0"/>
                </a:rPr>
                <a:t>&lt;aside&gt;</a:t>
              </a:r>
            </a:p>
            <a:p>
              <a:r>
                <a:rPr lang="en-US" altLang="ko-KR" sz="1600" b="1">
                  <a:latin typeface="Verdana" panose="020B0604030504040204" pitchFamily="34" charset="0"/>
                </a:rPr>
                <a:t>    &lt;nav&gt;</a:t>
              </a: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928" y="1776"/>
              <a:ext cx="2256" cy="48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latin typeface="Verdana" panose="020B0604030504040204" pitchFamily="34" charset="0"/>
                </a:rPr>
                <a:t>&lt;seccion&gt;</a:t>
              </a:r>
            </a:p>
            <a:p>
              <a:r>
                <a:rPr lang="ko-KR" altLang="en-US" sz="1600" b="1">
                  <a:latin typeface="Verdana" panose="020B0604030504040204" pitchFamily="34" charset="0"/>
                </a:rPr>
                <a:t>       </a:t>
              </a:r>
              <a:r>
                <a:rPr lang="en-US" altLang="ko-KR" sz="1600" b="1">
                  <a:latin typeface="Verdana" panose="020B0604030504040204" pitchFamily="34" charset="0"/>
                </a:rPr>
                <a:t>&lt;article&gt;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2928" y="2736"/>
              <a:ext cx="2256" cy="336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ko-KR" sz="1600" b="1">
                  <a:latin typeface="Verdana" panose="020B0604030504040204" pitchFamily="34" charset="0"/>
                </a:rPr>
                <a:t>&lt;footer&gt;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072" y="3312"/>
              <a:ext cx="18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ko-KR" sz="1600" b="1">
                  <a:latin typeface="Verdana" panose="020B0604030504040204" pitchFamily="34" charset="0"/>
                </a:rPr>
                <a:t>HTML5</a:t>
              </a:r>
              <a:r>
                <a:rPr lang="ko-KR" altLang="en-US" sz="1600" b="1">
                  <a:latin typeface="Verdana" panose="020B0604030504040204" pitchFamily="34" charset="0"/>
                </a:rPr>
                <a:t>의 문서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4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127096" y="100013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공간 분할 태그 </a:t>
            </a:r>
            <a:endParaRPr lang="ko-KR" altLang="en-US" dirty="0" smtClean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68648" y="773916"/>
            <a:ext cx="11491803" cy="43019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389299" y="1377401"/>
            <a:ext cx="5785164" cy="4588833"/>
            <a:chOff x="775950" y="1377401"/>
            <a:chExt cx="5095812" cy="4118135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50" y="1377401"/>
              <a:ext cx="5095812" cy="234448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53"/>
            <a:stretch/>
          </p:blipFill>
          <p:spPr>
            <a:xfrm>
              <a:off x="775950" y="3681657"/>
              <a:ext cx="5095812" cy="1813879"/>
            </a:xfrm>
            <a:prstGeom prst="rect">
              <a:avLst/>
            </a:prstGeom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54" y="1470026"/>
            <a:ext cx="5569031" cy="4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2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>
          <a:xfrm>
            <a:off x="127096" y="100013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공간 분할 태그 </a:t>
            </a:r>
            <a:endParaRPr lang="ko-KR" altLang="en-US" dirty="0" smtClean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268648" y="773916"/>
            <a:ext cx="11491803" cy="43019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23" name="그림 7" descr="html5_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1" y="1470026"/>
            <a:ext cx="6858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8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9522" y="737723"/>
            <a:ext cx="11452287" cy="205074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&lt;table&gt;, &lt;</a:t>
            </a:r>
            <a:r>
              <a:rPr lang="en-US" altLang="ko-KR" dirty="0" err="1"/>
              <a:t>tr</a:t>
            </a:r>
            <a:r>
              <a:rPr lang="en-US" altLang="ko-KR" dirty="0"/>
              <a:t>&gt;, &lt;td&gt;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&lt;table&gt; : </a:t>
            </a:r>
            <a:r>
              <a:rPr lang="ko-KR" altLang="en-US" dirty="0"/>
              <a:t>테이블 전체를 만들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/>
              <a:t>&gt; : </a:t>
            </a:r>
            <a:r>
              <a:rPr lang="ko-KR" altLang="en-US" dirty="0"/>
              <a:t>행을 나타낼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&lt;td&gt; : </a:t>
            </a:r>
            <a:r>
              <a:rPr lang="ko-KR" altLang="en-US" dirty="0"/>
              <a:t>열을</a:t>
            </a:r>
            <a:r>
              <a:rPr lang="en-US" altLang="ko-KR" dirty="0"/>
              <a:t> </a:t>
            </a:r>
            <a:r>
              <a:rPr lang="ko-KR" altLang="en-US" dirty="0"/>
              <a:t>나타낼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- </a:t>
            </a:r>
            <a:r>
              <a:rPr lang="ko-KR" altLang="en-US" dirty="0"/>
              <a:t>테이블 각 열의 제목  </a:t>
            </a:r>
            <a:r>
              <a:rPr lang="en-US" altLang="ko-KR" dirty="0"/>
              <a:t>(“table header”)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199523" y="122882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태그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8" y="3371991"/>
            <a:ext cx="52959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9523" y="737724"/>
            <a:ext cx="11410322" cy="15045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&lt;table&gt;, &lt;</a:t>
            </a:r>
            <a:r>
              <a:rPr lang="en-US" altLang="ko-KR" dirty="0" err="1"/>
              <a:t>tr</a:t>
            </a:r>
            <a:r>
              <a:rPr lang="en-US" altLang="ko-KR" dirty="0"/>
              <a:t>&gt;, &lt;td&gt;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3315" name="제목 2"/>
          <p:cNvSpPr>
            <a:spLocks noGrp="1"/>
          </p:cNvSpPr>
          <p:nvPr>
            <p:ph type="title"/>
          </p:nvPr>
        </p:nvSpPr>
        <p:spPr>
          <a:xfrm>
            <a:off x="199523" y="122882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태그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1" y="1342993"/>
            <a:ext cx="3453568" cy="5456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33" y="1342993"/>
            <a:ext cx="2651308" cy="4776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95" y="3998884"/>
            <a:ext cx="4636800" cy="25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5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199231" y="11747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태그</a:t>
            </a: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227577" y="812149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1800" b="1" dirty="0" smtClean="0">
                <a:ea typeface="굴림" panose="020B0600000101010101" pitchFamily="50" charset="-127"/>
              </a:rPr>
              <a:t>셀 </a:t>
            </a:r>
            <a:r>
              <a:rPr lang="ko-KR" altLang="en-US" sz="1800" b="1" dirty="0">
                <a:ea typeface="굴림" panose="020B0600000101010101" pitchFamily="50" charset="-127"/>
              </a:rPr>
              <a:t>병합하기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52" y="878186"/>
            <a:ext cx="3890196" cy="5813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824" y="1172511"/>
            <a:ext cx="3080569" cy="2011032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76427"/>
              </p:ext>
            </p:extLst>
          </p:nvPr>
        </p:nvGraphicFramePr>
        <p:xfrm>
          <a:off x="452675" y="1267590"/>
          <a:ext cx="4163401" cy="15189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1866"/>
                <a:gridCol w="2751535"/>
              </a:tblGrid>
              <a:tr h="4064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 이름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border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표의 테두리 두께를 지정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rowspan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셀의 높이 지정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colspan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셀의 너비 지정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337" y="4364992"/>
            <a:ext cx="40925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24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708150" y="1376364"/>
            <a:ext cx="8642350" cy="5235575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14339" name="제목 2"/>
          <p:cNvSpPr>
            <a:spLocks noGrp="1"/>
          </p:cNvSpPr>
          <p:nvPr>
            <p:ph type="title"/>
          </p:nvPr>
        </p:nvSpPr>
        <p:spPr>
          <a:xfrm>
            <a:off x="153987" y="123825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태그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60896" y="578370"/>
            <a:ext cx="4751387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1.1 </a:t>
            </a:r>
            <a:r>
              <a:rPr lang="ko-KR" altLang="en-US" sz="1800" b="1" dirty="0">
                <a:ea typeface="굴림" panose="020B0600000101010101" pitchFamily="50" charset="-127"/>
              </a:rPr>
              <a:t>테이블 만들기 </a:t>
            </a:r>
            <a:r>
              <a:rPr lang="en-US" altLang="ko-KR" sz="1800" b="1" dirty="0">
                <a:ea typeface="굴림" panose="020B0600000101010101" pitchFamily="50" charset="-127"/>
              </a:rPr>
              <a:t>- &lt;table&gt;</a:t>
            </a:r>
            <a:endParaRPr lang="ko-KR" altLang="en-US" sz="1800" b="1" dirty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0" y="985289"/>
            <a:ext cx="4752975" cy="563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06" y="1493991"/>
            <a:ext cx="4543425" cy="4513136"/>
          </a:xfrm>
          <a:prstGeom prst="rect">
            <a:avLst/>
          </a:prstGeom>
        </p:spPr>
      </p:pic>
      <p:pic>
        <p:nvPicPr>
          <p:cNvPr id="10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64" y="4060055"/>
            <a:ext cx="4636800" cy="25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8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199231" y="117476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테이블 태그</a:t>
            </a: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388467" y="794041"/>
            <a:ext cx="4751387" cy="56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 b="1" dirty="0" smtClean="0">
                <a:ea typeface="굴림" panose="020B0600000101010101" pitchFamily="50" charset="-127"/>
              </a:rPr>
              <a:t>LAB : </a:t>
            </a:r>
            <a:r>
              <a:rPr lang="ko-KR" altLang="en-US" sz="1800" b="1" dirty="0" smtClean="0">
                <a:ea typeface="굴림" panose="020B0600000101010101" pitchFamily="50" charset="-127"/>
              </a:rPr>
              <a:t>테이블 만들기</a:t>
            </a:r>
            <a:r>
              <a:rPr lang="en-US" altLang="ko-KR" sz="1800" b="1" dirty="0" smtClean="0">
                <a:ea typeface="굴림" panose="020B0600000101010101" pitchFamily="50" charset="-127"/>
              </a:rPr>
              <a:t> </a:t>
            </a:r>
            <a:endParaRPr lang="ko-KR" altLang="en-US" sz="1800" b="1" dirty="0"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7" y="1785465"/>
            <a:ext cx="6343650" cy="3305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9544" y="5223850"/>
            <a:ext cx="725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rowspan</a:t>
            </a:r>
            <a:r>
              <a:rPr lang="en-US" altLang="ko-KR" sz="1600" dirty="0"/>
              <a:t> - </a:t>
            </a:r>
            <a:r>
              <a:rPr lang="ko-KR" altLang="en-US" sz="1600" dirty="0"/>
              <a:t>행 합치는 데 사용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합치고자 하는 셀의 개수를 속성값으로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colspan</a:t>
            </a:r>
            <a:r>
              <a:rPr lang="en-US" altLang="ko-KR" sz="1600" dirty="0"/>
              <a:t> - </a:t>
            </a:r>
            <a:r>
              <a:rPr lang="ko-KR" altLang="en-US" sz="1600" dirty="0"/>
              <a:t>열을 합치는 데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5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2"/>
          <p:cNvSpPr>
            <a:spLocks noGrp="1"/>
          </p:cNvSpPr>
          <p:nvPr>
            <p:ph type="title"/>
          </p:nvPr>
        </p:nvSpPr>
        <p:spPr>
          <a:xfrm>
            <a:off x="199231" y="117476"/>
            <a:ext cx="7561263" cy="40798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폼 양식</a:t>
            </a:r>
            <a:endParaRPr lang="ko-KR" altLang="en-US" dirty="0" smtClean="0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388467" y="794040"/>
            <a:ext cx="9470757" cy="56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Blip>
                <a:blip r:embed="rId2"/>
              </a:buBlip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ko-KR" altLang="en-US" sz="1800" b="1" dirty="0">
                <a:ea typeface="굴림" panose="020B0600000101010101" pitchFamily="50" charset="-127"/>
              </a:rPr>
              <a:t>폼 양식 </a:t>
            </a:r>
            <a:r>
              <a:rPr lang="en-US" altLang="ko-KR" sz="1800" b="1" dirty="0">
                <a:ea typeface="굴림" panose="020B0600000101010101" pitchFamily="50" charset="-127"/>
              </a:rPr>
              <a:t>: </a:t>
            </a:r>
            <a:r>
              <a:rPr lang="ko-KR" altLang="en-US" sz="1800" b="1" dirty="0">
                <a:ea typeface="굴림" panose="020B0600000101010101" pitchFamily="50" charset="-127"/>
              </a:rPr>
              <a:t>사용자가 각종 정보 입력 시 사용하는 입력 창</a:t>
            </a:r>
            <a:r>
              <a:rPr lang="en-US" altLang="ko-KR" sz="1800" b="1" dirty="0">
                <a:ea typeface="굴림" panose="020B0600000101010101" pitchFamily="50" charset="-127"/>
              </a:rPr>
              <a:t>, </a:t>
            </a:r>
            <a:r>
              <a:rPr lang="ko-KR" altLang="en-US" sz="1800" b="1" dirty="0">
                <a:ea typeface="굴림" panose="020B0600000101010101" pitchFamily="50" charset="-127"/>
              </a:rPr>
              <a:t>선택 버튼 등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7" y="1527006"/>
            <a:ext cx="8334470" cy="518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3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2"/>
          <p:cNvSpPr>
            <a:spLocks noGrp="1"/>
          </p:cNvSpPr>
          <p:nvPr>
            <p:ph type="title"/>
          </p:nvPr>
        </p:nvSpPr>
        <p:spPr>
          <a:xfrm>
            <a:off x="118042" y="95721"/>
            <a:ext cx="7561263" cy="407988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폼 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803" y="771510"/>
            <a:ext cx="11522207" cy="60530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 &lt;form&gt; </a:t>
            </a:r>
            <a:r>
              <a:rPr lang="ko-KR" altLang="en-US" sz="1800" dirty="0" smtClean="0"/>
              <a:t>태그</a:t>
            </a:r>
            <a:endParaRPr lang="ko-KR" altLang="en-US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0" y="3252507"/>
            <a:ext cx="6416910" cy="1962289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07"/>
          <a:stretch/>
        </p:blipFill>
        <p:spPr bwMode="auto">
          <a:xfrm>
            <a:off x="7241514" y="3786662"/>
            <a:ext cx="4464496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32827"/>
              </p:ext>
            </p:extLst>
          </p:nvPr>
        </p:nvGraphicFramePr>
        <p:xfrm>
          <a:off x="746408" y="1376817"/>
          <a:ext cx="6858503" cy="1068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8595"/>
                <a:gridCol w="4279908"/>
              </a:tblGrid>
              <a:tr h="397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이름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1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데이터의 전달 위치 지정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312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데이터의 전달 방식 선택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756</Words>
  <Application>Microsoft Office PowerPoint</Application>
  <PresentationFormat>와이드스크린</PresentationFormat>
  <Paragraphs>200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HY견고딕</vt:lpstr>
      <vt:lpstr>굴림</vt:lpstr>
      <vt:lpstr>나눔고딕</vt:lpstr>
      <vt:lpstr>맑은 고딕</vt:lpstr>
      <vt:lpstr>Arial</vt:lpstr>
      <vt:lpstr>Tahoma</vt:lpstr>
      <vt:lpstr>Verdana</vt:lpstr>
      <vt:lpstr>Wingdings</vt:lpstr>
      <vt:lpstr>Office 테마</vt:lpstr>
      <vt:lpstr>PowerPoint 프레젠테이션</vt:lpstr>
      <vt:lpstr>PowerPoint 프레젠테이션</vt:lpstr>
      <vt:lpstr>1. 테이블 태그</vt:lpstr>
      <vt:lpstr>1. 테이블 태그</vt:lpstr>
      <vt:lpstr>1. 테이블 태그</vt:lpstr>
      <vt:lpstr>1. 테이블 태그</vt:lpstr>
      <vt:lpstr>1. 테이블 태그</vt:lpstr>
      <vt:lpstr>2. 폼 양식</vt:lpstr>
      <vt:lpstr>2. 폼 양식</vt:lpstr>
      <vt:lpstr>2. 폼 양식</vt:lpstr>
      <vt:lpstr>2. 폼 양식</vt:lpstr>
      <vt:lpstr>2. 폼 양식</vt:lpstr>
      <vt:lpstr>2. 폼 양식</vt:lpstr>
      <vt:lpstr>2. 폼 양식</vt:lpstr>
      <vt:lpstr>2. 폼 양식</vt:lpstr>
      <vt:lpstr>2. 폼 양식</vt:lpstr>
      <vt:lpstr>2. 폼 양식</vt:lpstr>
      <vt:lpstr>2. 폼 양식</vt:lpstr>
      <vt:lpstr>2. 폼 양식</vt:lpstr>
      <vt:lpstr>3. 공간 분할 태그 </vt:lpstr>
      <vt:lpstr>3. 공간 분할 태그 </vt:lpstr>
      <vt:lpstr>3. 공간 분할 태그 </vt:lpstr>
      <vt:lpstr>3. 공간 분할 태그 </vt:lpstr>
      <vt:lpstr>3. 공간 분할 태그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akasha.park@outlook.kr</cp:lastModifiedBy>
  <cp:revision>125</cp:revision>
  <dcterms:created xsi:type="dcterms:W3CDTF">2019-12-10T23:10:51Z</dcterms:created>
  <dcterms:modified xsi:type="dcterms:W3CDTF">2020-09-13T07:34:27Z</dcterms:modified>
</cp:coreProperties>
</file>