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256" r:id="rId3"/>
    <p:sldId id="266" r:id="rId4"/>
    <p:sldId id="383" r:id="rId5"/>
    <p:sldId id="395" r:id="rId6"/>
    <p:sldId id="429" r:id="rId7"/>
    <p:sldId id="397" r:id="rId8"/>
    <p:sldId id="398" r:id="rId9"/>
    <p:sldId id="430" r:id="rId10"/>
    <p:sldId id="401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385" r:id="rId2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7" autoAdjust="0"/>
    <p:restoredTop sz="86439" autoAdjust="0"/>
  </p:normalViewPr>
  <p:slideViewPr>
    <p:cSldViewPr>
      <p:cViewPr varScale="1">
        <p:scale>
          <a:sx n="98" d="100"/>
          <a:sy n="98" d="100"/>
        </p:scale>
        <p:origin x="-756" y="-90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2014-02-17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39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86" y="6489437"/>
            <a:ext cx="1702710" cy="251931"/>
          </a:xfrm>
          <a:prstGeom prst="rect">
            <a:avLst/>
          </a:prstGeom>
        </p:spPr>
      </p:pic>
      <p:pic>
        <p:nvPicPr>
          <p:cNvPr id="1027" name="Picture 3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221088"/>
            <a:ext cx="4147697" cy="11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56" y="1"/>
            <a:ext cx="4111044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프로젝트로 배우는 자바 웹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051" name="Picture 3" descr="C:\Users\김지선\Desktop\이미지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-2828"/>
            <a:ext cx="3275856" cy="307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4732238"/>
            <a:ext cx="4137026" cy="114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024123" y="2132856"/>
            <a:ext cx="5095752" cy="1511154"/>
          </a:xfrm>
        </p:spPr>
        <p:txBody>
          <a:bodyPr/>
          <a:lstStyle>
            <a:lvl1pPr algn="l">
              <a:defRPr sz="7200" b="1" i="1" baseline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2014-02-17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6" r:id="rId5"/>
    <p:sldLayoutId id="2147483685" r:id="rId6"/>
    <p:sldLayoutId id="2147483677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um.net/" TargetMode="External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hyperlink" Target="http://www.hanb.co.kr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인터넷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웹 서버와 </a:t>
            </a:r>
            <a:r>
              <a:rPr lang="en-US" altLang="ko-KR" dirty="0" smtClean="0">
                <a:solidFill>
                  <a:prstClr val="black"/>
                </a:solidFill>
              </a:rPr>
              <a:t>HTTP</a:t>
            </a:r>
          </a:p>
          <a:p>
            <a:pPr lvl="1"/>
            <a:r>
              <a:rPr lang="ko-KR" altLang="en-US" b="1" dirty="0" smtClean="0"/>
              <a:t>서버</a:t>
            </a:r>
            <a:r>
              <a:rPr lang="en-US" altLang="ko-KR" b="1" dirty="0" smtClean="0"/>
              <a:t>(Server)</a:t>
            </a:r>
          </a:p>
          <a:p>
            <a:pPr lvl="2"/>
            <a:r>
              <a:rPr lang="ko-KR" altLang="en-US" dirty="0" smtClean="0"/>
              <a:t>네트워크에서 서비스를 제공하는 컴퓨터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서버</a:t>
            </a:r>
            <a:r>
              <a:rPr lang="en-US" altLang="ko-KR" dirty="0" smtClean="0"/>
              <a:t>, FTP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프린트 서버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b="1" dirty="0" smtClean="0"/>
              <a:t>클라이언트</a:t>
            </a:r>
            <a:r>
              <a:rPr lang="en-US" altLang="ko-KR" b="1" dirty="0" smtClean="0"/>
              <a:t>(Client)</a:t>
            </a:r>
          </a:p>
          <a:p>
            <a:pPr lvl="2"/>
            <a:r>
              <a:rPr lang="ko-KR" altLang="en-US" dirty="0" smtClean="0"/>
              <a:t>서비스를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이용하는 컴퓨터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PC, 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태블릿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lvl="1"/>
            <a:endParaRPr lang="en-US" altLang="ko-KR" b="1" dirty="0" smtClean="0"/>
          </a:p>
          <a:p>
            <a:pPr lvl="1"/>
            <a:r>
              <a:rPr lang="en-US" altLang="ko-KR" b="1" dirty="0" smtClean="0"/>
              <a:t>HTTP(Hyper Text Transfer Protocol)</a:t>
            </a:r>
          </a:p>
          <a:p>
            <a:pPr lvl="2"/>
            <a:r>
              <a:rPr lang="ko-KR" altLang="en-US" dirty="0" smtClean="0"/>
              <a:t>웹 서비스에 사용되는 통신 규격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간단한 명령어와 헤더 규격으로 되어 있음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b="1" dirty="0" smtClean="0"/>
              <a:t>HTTP </a:t>
            </a:r>
            <a:r>
              <a:rPr lang="ko-KR" altLang="en-US" b="1" dirty="0" smtClean="0"/>
              <a:t>프로토콜 체험</a:t>
            </a:r>
            <a:endParaRPr lang="en-US" altLang="ko-KR" b="1" dirty="0"/>
          </a:p>
          <a:p>
            <a:pPr lvl="2"/>
            <a:r>
              <a:rPr lang="ko-KR" altLang="en-US" dirty="0" err="1" smtClean="0"/>
              <a:t>명령창</a:t>
            </a:r>
            <a:r>
              <a:rPr lang="ko-KR" altLang="en-US" dirty="0" smtClean="0"/>
              <a:t> 에서 </a:t>
            </a:r>
            <a:r>
              <a:rPr lang="en-US" altLang="ko-KR" dirty="0" smtClean="0"/>
              <a:t>telnet </a:t>
            </a:r>
            <a:r>
              <a:rPr lang="en-US" altLang="ko-KR" dirty="0" smtClean="0">
                <a:hlinkClick r:id="rId2"/>
              </a:rPr>
              <a:t>www.naver.com</a:t>
            </a:r>
            <a:r>
              <a:rPr lang="en-US" altLang="ko-KR" dirty="0" smtClean="0"/>
              <a:t> 80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GET /index.html  HTTP/1.0 </a:t>
            </a:r>
            <a:r>
              <a:rPr lang="ko-KR" altLang="en-US" dirty="0" smtClean="0"/>
              <a:t>입력 후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네이버</a:t>
            </a:r>
            <a:r>
              <a:rPr lang="ko-KR" altLang="en-US" dirty="0" smtClean="0"/>
              <a:t> 서버의 </a:t>
            </a:r>
            <a:r>
              <a:rPr lang="en-US" altLang="ko-KR" dirty="0" smtClean="0"/>
              <a:t>index.html </a:t>
            </a:r>
            <a:r>
              <a:rPr lang="ko-KR" altLang="en-US" dirty="0" smtClean="0"/>
              <a:t>파일을 보내 달라는 요청임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실제 </a:t>
            </a:r>
            <a:r>
              <a:rPr lang="en-US" altLang="ko-KR" dirty="0" err="1" smtClean="0"/>
              <a:t>index.html</a:t>
            </a:r>
            <a:r>
              <a:rPr lang="ko-KR" altLang="en-US" dirty="0" smtClean="0"/>
              <a:t>은 서버 설정에 따라 실제 파일이 아닐 수도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08185"/>
            <a:ext cx="3672409" cy="222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32040" y="335699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1-5]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HTTP GET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명령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2040" y="6525344"/>
            <a:ext cx="327475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1-6]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웹 브라우저로 해석된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HTTP GET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명령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6" name="Picture 2" descr="C:\Users\orize\Downloads\이미지 파일\1장\ch01_06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082" y="3706239"/>
            <a:ext cx="3054310" cy="28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인터넷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/>
          <a:p>
            <a:pPr lvl="0"/>
            <a:r>
              <a:rPr lang="ko-KR" altLang="en-US" dirty="0">
                <a:solidFill>
                  <a:prstClr val="black"/>
                </a:solidFill>
              </a:rPr>
              <a:t>웹 </a:t>
            </a:r>
            <a:r>
              <a:rPr lang="ko-KR" altLang="en-US" dirty="0" smtClean="0">
                <a:solidFill>
                  <a:prstClr val="black"/>
                </a:solidFill>
              </a:rPr>
              <a:t>서비스의 동작 과정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b="1" dirty="0" smtClean="0"/>
              <a:t>웹 서버 소프트웨어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서버에서 웹 서비스를 제공하는 소프트웨어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아파치</a:t>
            </a:r>
            <a:r>
              <a:rPr lang="en-US" altLang="ko-KR" dirty="0" smtClean="0"/>
              <a:t>(Apache), </a:t>
            </a:r>
            <a:r>
              <a:rPr lang="ko-KR" altLang="en-US" dirty="0" smtClean="0"/>
              <a:t>마이크로소프트 </a:t>
            </a:r>
            <a:r>
              <a:rPr lang="en-US" altLang="ko-KR" dirty="0" smtClean="0"/>
              <a:t>IIS(Internet Information Server) </a:t>
            </a:r>
            <a:r>
              <a:rPr lang="ko-KR" altLang="en-US" dirty="0" smtClean="0"/>
              <a:t>가 대표적임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클라이언트 소프트웨어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웹 서비스를 이용하기 위한 클라이언트 소프트웨어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(Web Browser)</a:t>
            </a:r>
          </a:p>
          <a:p>
            <a:pPr lvl="2"/>
            <a:r>
              <a:rPr lang="ko-KR" altLang="en-US" dirty="0" smtClean="0"/>
              <a:t>인터넷 </a:t>
            </a:r>
            <a:r>
              <a:rPr lang="ko-KR" altLang="en-US" dirty="0" err="1" smtClean="0"/>
              <a:t>익스플로러</a:t>
            </a:r>
            <a:r>
              <a:rPr lang="en-US" altLang="ko-KR" dirty="0" smtClean="0"/>
              <a:t>(Internet Explorer), </a:t>
            </a:r>
            <a:r>
              <a:rPr lang="ko-KR" altLang="en-US" dirty="0" smtClean="0"/>
              <a:t>크롬</a:t>
            </a:r>
            <a:r>
              <a:rPr lang="en-US" altLang="ko-KR" dirty="0" smtClean="0"/>
              <a:t>(Chrome), </a:t>
            </a:r>
            <a:r>
              <a:rPr lang="ko-KR" altLang="en-US" dirty="0" err="1" smtClean="0"/>
              <a:t>파이어폭스</a:t>
            </a:r>
            <a:r>
              <a:rPr lang="en-US" altLang="ko-KR" dirty="0" smtClean="0"/>
              <a:t>(Firefox), </a:t>
            </a:r>
            <a:r>
              <a:rPr lang="ko-KR" altLang="en-US" dirty="0" smtClean="0"/>
              <a:t>애플 사파리</a:t>
            </a:r>
            <a:r>
              <a:rPr lang="en-US" altLang="ko-KR" dirty="0" smtClean="0"/>
              <a:t>(Safari)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6277465"/>
            <a:ext cx="266429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1-7]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클라이언트와 서버간 동작 과정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1"/>
            <a:ext cx="4262111" cy="292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873672" y="3501008"/>
            <a:ext cx="4270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➊ 웹 브라우저에서 </a:t>
            </a:r>
            <a:r>
              <a:rPr lang="en-US" altLang="ko-KR" sz="1200" dirty="0">
                <a:latin typeface="+mn-ea"/>
                <a:ea typeface="+mn-ea"/>
              </a:rPr>
              <a:t>http://www.xxx.com/index.html</a:t>
            </a:r>
            <a:r>
              <a:rPr lang="ko-KR" altLang="en-US" sz="1200" dirty="0">
                <a:latin typeface="+mn-ea"/>
                <a:ea typeface="+mn-ea"/>
              </a:rPr>
              <a:t>을 </a:t>
            </a:r>
            <a:r>
              <a:rPr lang="ko-KR" altLang="en-US" sz="1200" dirty="0" smtClean="0">
                <a:latin typeface="+mn-ea"/>
                <a:ea typeface="+mn-ea"/>
              </a:rPr>
              <a:t>입력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➋ </a:t>
            </a:r>
            <a:r>
              <a:rPr lang="en-US" altLang="ko-KR" sz="1200" dirty="0" smtClean="0">
                <a:latin typeface="+mn-ea"/>
                <a:ea typeface="+mn-ea"/>
              </a:rPr>
              <a:t>www.xxx.com</a:t>
            </a:r>
            <a:r>
              <a:rPr lang="ko-KR" altLang="en-US" sz="1200" dirty="0" smtClean="0">
                <a:latin typeface="+mn-ea"/>
                <a:ea typeface="+mn-ea"/>
              </a:rPr>
              <a:t> 도메인의 </a:t>
            </a:r>
            <a:r>
              <a:rPr lang="en-US" altLang="ko-KR" sz="1200" dirty="0">
                <a:latin typeface="+mn-ea"/>
                <a:ea typeface="+mn-ea"/>
              </a:rPr>
              <a:t>IP </a:t>
            </a:r>
            <a:r>
              <a:rPr lang="ko-KR" altLang="en-US" sz="1200" dirty="0">
                <a:latin typeface="+mn-ea"/>
                <a:ea typeface="+mn-ea"/>
              </a:rPr>
              <a:t>주소를 </a:t>
            </a:r>
            <a:r>
              <a:rPr lang="en-US" altLang="ko-KR" sz="1200" dirty="0">
                <a:latin typeface="+mn-ea"/>
                <a:ea typeface="+mn-ea"/>
              </a:rPr>
              <a:t>DNS </a:t>
            </a:r>
            <a:r>
              <a:rPr lang="ko-KR" altLang="en-US" sz="1200" dirty="0">
                <a:latin typeface="+mn-ea"/>
                <a:ea typeface="+mn-ea"/>
              </a:rPr>
              <a:t>서버로부터 </a:t>
            </a:r>
            <a:r>
              <a:rPr lang="ko-KR" altLang="en-US" sz="1200" dirty="0" smtClean="0">
                <a:latin typeface="+mn-ea"/>
                <a:ea typeface="+mn-ea"/>
              </a:rPr>
              <a:t>받음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➌ IP </a:t>
            </a:r>
            <a:r>
              <a:rPr lang="ko-KR" altLang="en-US" sz="1200" dirty="0">
                <a:latin typeface="+mn-ea"/>
                <a:ea typeface="+mn-ea"/>
              </a:rPr>
              <a:t>주소의 해당 서버 </a:t>
            </a:r>
            <a:r>
              <a:rPr lang="en-US" altLang="ko-KR" sz="1200" dirty="0">
                <a:latin typeface="+mn-ea"/>
                <a:ea typeface="+mn-ea"/>
              </a:rPr>
              <a:t>80</a:t>
            </a:r>
            <a:r>
              <a:rPr lang="ko-KR" altLang="en-US" sz="1200" dirty="0">
                <a:latin typeface="+mn-ea"/>
                <a:ea typeface="+mn-ea"/>
              </a:rPr>
              <a:t>번 포트로 접속을 </a:t>
            </a:r>
            <a:r>
              <a:rPr lang="ko-KR" altLang="en-US" sz="1200" dirty="0" smtClean="0">
                <a:latin typeface="+mn-ea"/>
                <a:ea typeface="+mn-ea"/>
              </a:rPr>
              <a:t>시도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➍ </a:t>
            </a:r>
            <a:r>
              <a:rPr lang="ko-KR" altLang="en-US" sz="1200" dirty="0">
                <a:latin typeface="+mn-ea"/>
                <a:ea typeface="+mn-ea"/>
              </a:rPr>
              <a:t>웹 서버는 요청 내용을 분석하고 요청된 </a:t>
            </a:r>
            <a:r>
              <a:rPr lang="en-US" altLang="ko-KR" sz="1200" dirty="0">
                <a:latin typeface="+mn-ea"/>
                <a:ea typeface="+mn-ea"/>
              </a:rPr>
              <a:t>index.html </a:t>
            </a:r>
            <a:r>
              <a:rPr lang="ko-KR" altLang="en-US" sz="1200" dirty="0">
                <a:latin typeface="+mn-ea"/>
                <a:ea typeface="+mn-ea"/>
              </a:rPr>
              <a:t>파일을 디스크에서 </a:t>
            </a:r>
            <a:r>
              <a:rPr lang="ko-KR" altLang="en-US" sz="1200" dirty="0" smtClean="0">
                <a:latin typeface="+mn-ea"/>
                <a:ea typeface="+mn-ea"/>
              </a:rPr>
              <a:t>읽음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➎ </a:t>
            </a:r>
            <a:r>
              <a:rPr lang="ko-KR" altLang="en-US" sz="1200" dirty="0">
                <a:latin typeface="+mn-ea"/>
                <a:ea typeface="+mn-ea"/>
              </a:rPr>
              <a:t>웹 서버는 파일 내용을 텍스트 그대로 요청한 클라이언트에 </a:t>
            </a:r>
            <a:r>
              <a:rPr lang="ko-KR" altLang="en-US" sz="1200" dirty="0" smtClean="0">
                <a:latin typeface="+mn-ea"/>
                <a:ea typeface="+mn-ea"/>
              </a:rPr>
              <a:t>전송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➏ </a:t>
            </a:r>
            <a:r>
              <a:rPr lang="ko-KR" altLang="en-US" sz="1200" dirty="0" smtClean="0">
                <a:latin typeface="+mn-ea"/>
                <a:ea typeface="+mn-ea"/>
              </a:rPr>
              <a:t>웹 브라우저는 웹 서버에서 보내는 텍스트 내용 중 </a:t>
            </a:r>
            <a:r>
              <a:rPr lang="en-US" altLang="ko-KR" sz="1200" dirty="0" smtClean="0">
                <a:latin typeface="+mn-ea"/>
                <a:ea typeface="+mn-ea"/>
              </a:rPr>
              <a:t>HTML </a:t>
            </a:r>
            <a:r>
              <a:rPr lang="ko-KR" altLang="en-US" sz="1200" dirty="0" smtClean="0">
                <a:latin typeface="+mn-ea"/>
                <a:ea typeface="+mn-ea"/>
              </a:rPr>
              <a:t>태그를 분석해 적절히 변환하여 </a:t>
            </a:r>
            <a:r>
              <a:rPr lang="ko-KR" altLang="en-US" sz="1200" dirty="0">
                <a:latin typeface="+mn-ea"/>
                <a:ea typeface="+mn-ea"/>
              </a:rPr>
              <a:t>화면을 </a:t>
            </a:r>
            <a:r>
              <a:rPr lang="ko-KR" altLang="en-US" sz="1200" dirty="0" smtClean="0">
                <a:latin typeface="+mn-ea"/>
                <a:ea typeface="+mn-ea"/>
              </a:rPr>
              <a:t>구성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19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웹 프로그래밍 언어와 주요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 </a:t>
            </a:r>
            <a:r>
              <a:rPr lang="ko-KR" altLang="en-US" sz="1800" dirty="0" smtClean="0">
                <a:solidFill>
                  <a:prstClr val="black"/>
                </a:solidFill>
              </a:rPr>
              <a:t>웹 프로그램의 개요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lvl="1"/>
            <a:r>
              <a:rPr lang="ko-KR" altLang="en-US" b="1" dirty="0" smtClean="0"/>
              <a:t>일반적인 프로그램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컴퓨터에 설치 후 사용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태블릿도</a:t>
            </a:r>
            <a:r>
              <a:rPr lang="ko-KR" altLang="en-US" dirty="0" smtClean="0"/>
              <a:t> 동일함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기본적으로 해당 디바이스에서 프로그램이 실행되고 경우에 따라 필요한 데이터는 서버로부터 수신함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b="1" dirty="0" smtClean="0"/>
              <a:t>웹 프로그램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별도의 설치 없이 서버에 접속하는 것만으로 필요한 기능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서비스를 이용할 수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 smtClean="0"/>
              <a:t>프로그램은 서버에서 실행되고 실행 결과만 컴퓨터의 브라우저를 통해 보여짐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데이터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 클릭 등 사용자와의 상호작용 처리를 위해 클라이언트에서 처리해야 되는 프로그램적인 요소도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웹 프로그램은 서버와 클라이언트의 협력에 의해 구현됨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웹 프로그램 개발을 위해서는 서버 프로그래밍 기술과 클라이언트 프로그래밍 기술을 모두 알아야 함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5877272"/>
            <a:ext cx="266429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1-3]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대표적인 웹 개발 기술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37112"/>
            <a:ext cx="536059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9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웹 프로그래밍 언어와 주요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4464496" cy="5400600"/>
          </a:xfrm>
        </p:spPr>
        <p:txBody>
          <a:bodyPr>
            <a:normAutofit fontScale="92500"/>
          </a:bodyPr>
          <a:lstStyle/>
          <a:p>
            <a:pPr lvl="0"/>
            <a:r>
              <a:rPr lang="ko-KR" altLang="en-US" sz="1700" dirty="0" smtClean="0">
                <a:solidFill>
                  <a:prstClr val="black"/>
                </a:solidFill>
              </a:rPr>
              <a:t>클라이언트 기술</a:t>
            </a:r>
            <a:endParaRPr lang="en-US" altLang="ko-KR" sz="1700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/>
              <a:t>기본적으로 브라우저에 의해 처리되는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 이벤트처리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 상호작용 담당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b="1" dirty="0" smtClean="0"/>
              <a:t>HTML(Hyper Text Markup Language)</a:t>
            </a:r>
          </a:p>
          <a:p>
            <a:pPr lvl="2"/>
            <a:r>
              <a:rPr lang="ko-KR" altLang="en-US" dirty="0" smtClean="0"/>
              <a:t>웹 서비스를 표현하기 위해 사용하는 언어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&lt;HTML&gt;&lt;/HTML&gt; </a:t>
            </a:r>
            <a:r>
              <a:rPr lang="ko-KR" altLang="en-US" dirty="0" smtClean="0"/>
              <a:t>과 같은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최근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가 널리 사용되고 있음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b="1" dirty="0" smtClean="0"/>
              <a:t>자바스크립트</a:t>
            </a:r>
            <a:r>
              <a:rPr lang="en-US" altLang="ko-KR" b="1" dirty="0" smtClean="0"/>
              <a:t>(JavaScript)</a:t>
            </a:r>
          </a:p>
          <a:p>
            <a:pPr lvl="2"/>
            <a:r>
              <a:rPr lang="ko-KR" altLang="en-US" dirty="0" smtClean="0"/>
              <a:t>자바와 유사한 문법구조를 제공하는 웹 클라이언트 개발 언어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자바와는 무관함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웹 브라우저 에서 해석함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브라우저 성능 평가에서 매우 중요한 요소가 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같은 공개 라이브러리가 유명함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JSON(JavaScript Object Notation)</a:t>
            </a:r>
            <a:r>
              <a:rPr lang="ko-KR" altLang="en-US" dirty="0" smtClean="0"/>
              <a:t>은 클라이언트 서버간 정보 교환에 널리 사용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b="1" dirty="0" smtClean="0"/>
          </a:p>
          <a:p>
            <a:pPr lvl="1"/>
            <a:r>
              <a:rPr lang="en-US" altLang="ko-KR" b="1" dirty="0" smtClean="0"/>
              <a:t>CSS(Cascading Style Sheet)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</a:t>
            </a:r>
            <a:r>
              <a:rPr lang="ko-KR" altLang="en-US" dirty="0" smtClean="0"/>
              <a:t>에서 레이아웃이나 디자인 요소를 분리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최근 웹 클라이언트 개발은 </a:t>
            </a:r>
            <a:r>
              <a:rPr lang="en-US" altLang="ko-KR" dirty="0" smtClean="0"/>
              <a:t>HTML5+CSS3+JavaScript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751512" y="1124744"/>
            <a:ext cx="4212976" cy="5400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ko-KR" altLang="en-US" sz="1700" dirty="0" smtClean="0">
                <a:solidFill>
                  <a:prstClr val="black"/>
                </a:solidFill>
              </a:rPr>
              <a:t>서</a:t>
            </a:r>
            <a:r>
              <a:rPr lang="ko-KR" altLang="en-US" sz="1700" dirty="0">
                <a:solidFill>
                  <a:prstClr val="black"/>
                </a:solidFill>
              </a:rPr>
              <a:t>버</a:t>
            </a:r>
            <a:r>
              <a:rPr lang="ko-KR" altLang="en-US" sz="1700" dirty="0" smtClean="0">
                <a:solidFill>
                  <a:prstClr val="black"/>
                </a:solidFill>
              </a:rPr>
              <a:t> 기술</a:t>
            </a:r>
            <a:endParaRPr lang="en-US" altLang="ko-KR" sz="17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파일은 파일 내용을 수정하기 전까지는 내용이 변하지 않는 정적인 구조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사용자 요청에 따라 다른 정보를 제공하거나 데이터베이스를 통한 서비스를 위해서는 별도의 프로그램 기술이 필요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err="1" smtClean="0"/>
              <a:t>ASP.Net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MS </a:t>
            </a:r>
            <a:r>
              <a:rPr lang="ko-KR" altLang="en-US" dirty="0" smtClean="0"/>
              <a:t>윈도우 기반의 서버 프로그램 기술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.Net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기반의 컴포넌트 사용 가능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MS </a:t>
            </a:r>
            <a:r>
              <a:rPr lang="ko-KR" altLang="en-US" dirty="0" smtClean="0"/>
              <a:t>윈도우 종속과 상용 </a:t>
            </a:r>
            <a:r>
              <a:rPr lang="ko-KR" altLang="en-US" dirty="0" err="1" smtClean="0"/>
              <a:t>라이센스</a:t>
            </a:r>
            <a:r>
              <a:rPr lang="ko-KR" altLang="en-US" dirty="0" smtClean="0"/>
              <a:t> 정책으로 대규모 공개 웹 서비스 개발에는 거의 사용되지 않음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b="1" dirty="0" smtClean="0"/>
              <a:t>PHP(Professional Hypertext Preprocessor)</a:t>
            </a:r>
          </a:p>
          <a:p>
            <a:pPr lvl="2"/>
            <a:r>
              <a:rPr lang="ko-KR" altLang="en-US" dirty="0" smtClean="0"/>
              <a:t>처리속도가 빠르고 다양한 운영체제와 웹 서버 환경에서 실행 가능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APM = Apache + PHP + MySQL</a:t>
            </a:r>
          </a:p>
          <a:p>
            <a:pPr lvl="2"/>
            <a:r>
              <a:rPr lang="ko-KR" altLang="en-US" dirty="0" err="1" smtClean="0"/>
              <a:t>오픈소스</a:t>
            </a:r>
            <a:r>
              <a:rPr lang="ko-KR" altLang="en-US" dirty="0" smtClean="0"/>
              <a:t> 게시판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위키</a:t>
            </a:r>
            <a:r>
              <a:rPr lang="ko-KR" altLang="en-US" dirty="0" smtClean="0"/>
              <a:t>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연구용으로 널리 사용됨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b="1" dirty="0" smtClean="0"/>
          </a:p>
          <a:p>
            <a:pPr lvl="1"/>
            <a:r>
              <a:rPr lang="en-US" altLang="ko-KR" b="1" dirty="0" smtClean="0"/>
              <a:t>JSP(Java Server Page)</a:t>
            </a:r>
          </a:p>
          <a:p>
            <a:pPr lvl="2"/>
            <a:r>
              <a:rPr lang="ko-KR" altLang="en-US" dirty="0" smtClean="0"/>
              <a:t>자바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기반의 웹 프로그래밍 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자바의 모든 기능을 사용할 수 있으며 안정성과 </a:t>
            </a:r>
            <a:r>
              <a:rPr lang="ko-KR" altLang="en-US" dirty="0" err="1" smtClean="0"/>
              <a:t>확장성이</a:t>
            </a:r>
            <a:r>
              <a:rPr lang="ko-KR" altLang="en-US" dirty="0" smtClean="0"/>
              <a:t> 뛰어나 가장 많이 사용되고 있는 웹 프로그래밍 기술임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2">
              <a:buClr>
                <a:srgbClr val="4F81BD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1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스마트 시대의 웹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064896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 </a:t>
            </a:r>
            <a:r>
              <a:rPr lang="ko-KR" altLang="en-US" sz="1800" dirty="0" smtClean="0">
                <a:solidFill>
                  <a:prstClr val="black"/>
                </a:solidFill>
              </a:rPr>
              <a:t>웹 프로그램의 현재와 미래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/>
              <a:t>인터넷이 널리 사용되기 시작한 </a:t>
            </a:r>
            <a:r>
              <a:rPr lang="en-US" altLang="ko-KR" dirty="0" smtClean="0"/>
              <a:t>1990</a:t>
            </a:r>
            <a:r>
              <a:rPr lang="ko-KR" altLang="en-US" dirty="0" smtClean="0"/>
              <a:t>년대 후반부터 지금까지 많은 기술변화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2000</a:t>
            </a:r>
            <a:r>
              <a:rPr lang="ko-KR" altLang="en-US" dirty="0" smtClean="0"/>
              <a:t>년대 중반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로 대표되는 웹</a:t>
            </a:r>
            <a:r>
              <a:rPr lang="en-US" altLang="ko-KR" dirty="0" smtClean="0"/>
              <a:t>2.0 </a:t>
            </a:r>
            <a:r>
              <a:rPr lang="ko-KR" altLang="en-US" dirty="0" smtClean="0"/>
              <a:t>기술과 </a:t>
            </a:r>
            <a:r>
              <a:rPr lang="ko-KR" altLang="en-US" dirty="0" err="1" smtClean="0"/>
              <a:t>시멘틱</a:t>
            </a:r>
            <a:r>
              <a:rPr lang="ko-KR" altLang="en-US" dirty="0" smtClean="0"/>
              <a:t> 웹 등 차세대 웹 프로그램 기술 등장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2014</a:t>
            </a:r>
            <a:r>
              <a:rPr lang="ko-KR" altLang="en-US" dirty="0" smtClean="0"/>
              <a:t>년 현재 </a:t>
            </a:r>
            <a:r>
              <a:rPr lang="ko-KR" altLang="en-US" dirty="0" err="1" smtClean="0"/>
              <a:t>스마트폰과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태블릿</a:t>
            </a:r>
            <a:r>
              <a:rPr lang="ko-KR" altLang="en-US" dirty="0" smtClean="0"/>
              <a:t> 등 개인용 컴퓨팅 환경의 보급 확산으로 새로운 기술 주목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WOA(Web Oriented Architecture)</a:t>
            </a:r>
            <a:r>
              <a:rPr lang="ko-KR" altLang="en-US" dirty="0" smtClean="0"/>
              <a:t>가 확산되고 효과적인 프로그램 개발을 위한 프레임워크 보편화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ko-KR" sz="1200" dirty="0" smtClean="0"/>
          </a:p>
          <a:p>
            <a:pPr marL="0" indent="0">
              <a:buClr>
                <a:schemeClr val="bg1">
                  <a:lumMod val="50000"/>
                </a:schemeClr>
              </a:buClr>
              <a:buNone/>
            </a:pPr>
            <a:endParaRPr lang="en-US" altLang="ko-KR" dirty="0" smtClean="0"/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ko-KR" dirty="0" smtClean="0"/>
          </a:p>
          <a:p>
            <a:r>
              <a:rPr lang="en-US" altLang="ko-KR" dirty="0" smtClean="0"/>
              <a:t>2.0</a:t>
            </a:r>
            <a:r>
              <a:rPr lang="ko-KR" altLang="en-US" dirty="0" smtClean="0"/>
              <a:t>과 웹 </a:t>
            </a:r>
            <a:r>
              <a:rPr lang="en-US" altLang="ko-KR" dirty="0" smtClean="0"/>
              <a:t>3.0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웹 </a:t>
            </a:r>
            <a:r>
              <a:rPr lang="en-US" altLang="ko-KR" dirty="0">
                <a:solidFill>
                  <a:prstClr val="black"/>
                </a:solidFill>
              </a:rPr>
              <a:t>2.0</a:t>
            </a:r>
          </a:p>
          <a:p>
            <a:pPr marL="904875" lvl="2">
              <a:spcAft>
                <a:spcPts val="400"/>
              </a:spcAft>
            </a:pPr>
            <a:r>
              <a:rPr lang="en-US" altLang="ko-KR" dirty="0">
                <a:solidFill>
                  <a:prstClr val="black"/>
                </a:solidFill>
              </a:rPr>
              <a:t>2004</a:t>
            </a:r>
            <a:r>
              <a:rPr lang="ko-KR" altLang="en-US" dirty="0">
                <a:solidFill>
                  <a:prstClr val="black"/>
                </a:solidFill>
              </a:rPr>
              <a:t>년 처음 등장</a:t>
            </a:r>
            <a:endParaRPr lang="en-US" altLang="ko-KR" dirty="0">
              <a:solidFill>
                <a:prstClr val="black"/>
              </a:solidFill>
            </a:endParaRPr>
          </a:p>
          <a:p>
            <a:pPr marL="904875" lvl="2">
              <a:spcAft>
                <a:spcPts val="400"/>
              </a:spcAft>
            </a:pPr>
            <a:r>
              <a:rPr lang="ko-KR" altLang="en-US" dirty="0">
                <a:solidFill>
                  <a:prstClr val="black"/>
                </a:solidFill>
              </a:rPr>
              <a:t>플랫폼으로서의 웹</a:t>
            </a:r>
            <a:endParaRPr lang="en-US" altLang="ko-KR" dirty="0">
              <a:solidFill>
                <a:prstClr val="black"/>
              </a:solidFill>
            </a:endParaRPr>
          </a:p>
          <a:p>
            <a:pPr marL="904875" lvl="2">
              <a:spcAft>
                <a:spcPts val="400"/>
              </a:spcAft>
            </a:pPr>
            <a:r>
              <a:rPr lang="ko-KR" altLang="en-US" dirty="0">
                <a:solidFill>
                  <a:prstClr val="black"/>
                </a:solidFill>
              </a:rPr>
              <a:t>가벼운 프로그래밍 모델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신디케이션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개조와 재조합 가능한 설계 등이 중요 개념</a:t>
            </a:r>
            <a:endParaRPr lang="en-US" altLang="ko-KR" dirty="0">
              <a:solidFill>
                <a:prstClr val="black"/>
              </a:solidFill>
            </a:endParaRPr>
          </a:p>
          <a:p>
            <a:pPr marL="904875" lvl="2">
              <a:spcAft>
                <a:spcPts val="400"/>
              </a:spcAft>
            </a:pPr>
            <a:r>
              <a:rPr lang="en-US" altLang="ko-KR" dirty="0">
                <a:solidFill>
                  <a:prstClr val="black"/>
                </a:solidFill>
              </a:rPr>
              <a:t>Ajax(Asynchronous JavaScript and XML), Google API </a:t>
            </a:r>
            <a:r>
              <a:rPr lang="ko-KR" altLang="en-US" dirty="0">
                <a:solidFill>
                  <a:prstClr val="black"/>
                </a:solidFill>
              </a:rPr>
              <a:t>등이 대표 </a:t>
            </a:r>
            <a:r>
              <a:rPr lang="ko-KR" altLang="en-US" dirty="0" smtClean="0">
                <a:solidFill>
                  <a:prstClr val="black"/>
                </a:solidFill>
              </a:rPr>
              <a:t>기술</a:t>
            </a:r>
            <a:endParaRPr lang="en-US" altLang="ko-KR" dirty="0" smtClean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86" y="2470070"/>
            <a:ext cx="4659349" cy="278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76056" y="4941168"/>
            <a:ext cx="266429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1-9]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웹 발전 지도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9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스마트 시대의 웹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96752"/>
            <a:ext cx="8064896" cy="5400600"/>
          </a:xfrm>
        </p:spPr>
        <p:txBody>
          <a:bodyPr/>
          <a:lstStyle/>
          <a:p>
            <a:r>
              <a:rPr lang="ko-KR" altLang="en-US" dirty="0" smtClean="0"/>
              <a:t>웹 </a:t>
            </a:r>
            <a:r>
              <a:rPr lang="en-US" altLang="ko-KR" dirty="0" smtClean="0"/>
              <a:t>2.0</a:t>
            </a:r>
            <a:r>
              <a:rPr lang="ko-KR" altLang="en-US" dirty="0" smtClean="0"/>
              <a:t>과 웹 </a:t>
            </a:r>
            <a:r>
              <a:rPr lang="en-US" altLang="ko-KR" dirty="0" smtClean="0"/>
              <a:t>3.0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웹 </a:t>
            </a:r>
            <a:r>
              <a:rPr lang="en-US" altLang="ko-KR" dirty="0">
                <a:solidFill>
                  <a:prstClr val="black"/>
                </a:solidFill>
              </a:rPr>
              <a:t>3.0</a:t>
            </a:r>
          </a:p>
          <a:p>
            <a:pPr marL="904875" lvl="2">
              <a:spcAft>
                <a:spcPts val="400"/>
              </a:spcAft>
              <a:buFont typeface="Wingdings" pitchFamily="2" charset="2"/>
              <a:buChar char="§"/>
            </a:pPr>
            <a:r>
              <a:rPr lang="en-US" altLang="ko-KR" dirty="0">
                <a:solidFill>
                  <a:prstClr val="black"/>
                </a:solidFill>
              </a:rPr>
              <a:t>2010</a:t>
            </a:r>
            <a:r>
              <a:rPr lang="ko-KR" altLang="en-US" dirty="0">
                <a:solidFill>
                  <a:prstClr val="black"/>
                </a:solidFill>
              </a:rPr>
              <a:t>년 등장</a:t>
            </a:r>
            <a:endParaRPr lang="en-US" altLang="ko-KR" dirty="0">
              <a:solidFill>
                <a:prstClr val="black"/>
              </a:solidFill>
            </a:endParaRPr>
          </a:p>
          <a:p>
            <a:pPr marL="904875" lvl="2">
              <a:spcAft>
                <a:spcPts val="400"/>
              </a:spcAft>
              <a:buFont typeface="Wingdings" pitchFamily="2" charset="2"/>
              <a:buChar char="§"/>
            </a:pPr>
            <a:r>
              <a:rPr lang="ko-KR" altLang="en-US" dirty="0">
                <a:solidFill>
                  <a:prstClr val="black"/>
                </a:solidFill>
              </a:rPr>
              <a:t>컴퓨터가 정보자원의 뜻을 이해하고 논리적 추론 까지 가능한 </a:t>
            </a:r>
            <a:r>
              <a:rPr lang="ko-KR" altLang="en-US" dirty="0" err="1">
                <a:solidFill>
                  <a:prstClr val="black"/>
                </a:solidFill>
              </a:rPr>
              <a:t>시멘틱</a:t>
            </a:r>
            <a:r>
              <a:rPr lang="ko-KR" altLang="en-US" dirty="0">
                <a:solidFill>
                  <a:prstClr val="black"/>
                </a:solidFill>
              </a:rPr>
              <a:t> 웹 개념 등장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marL="904875" lvl="2">
              <a:spcAft>
                <a:spcPts val="400"/>
              </a:spcAft>
              <a:buFont typeface="Wingdings" pitchFamily="2" charset="2"/>
              <a:buChar char="§"/>
            </a:pPr>
            <a:r>
              <a:rPr lang="ko-KR" altLang="en-US" dirty="0">
                <a:solidFill>
                  <a:prstClr val="black"/>
                </a:solidFill>
              </a:rPr>
              <a:t>속도와 플랫폼 </a:t>
            </a:r>
            <a:r>
              <a:rPr lang="ko-KR" altLang="en-US" dirty="0" smtClean="0">
                <a:solidFill>
                  <a:prstClr val="black"/>
                </a:solidFill>
              </a:rPr>
              <a:t>변화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1085850" lvl="3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</a:rPr>
              <a:t>10Mbps ~ 1Gbps </a:t>
            </a:r>
            <a:r>
              <a:rPr lang="ko-KR" altLang="en-US" dirty="0" smtClean="0">
                <a:solidFill>
                  <a:prstClr val="black"/>
                </a:solidFill>
              </a:rPr>
              <a:t>의 초고속 인터넷 환경과 </a:t>
            </a:r>
            <a:r>
              <a:rPr lang="en-US" altLang="ko-KR" dirty="0" smtClean="0">
                <a:solidFill>
                  <a:prstClr val="black"/>
                </a:solidFill>
              </a:rPr>
              <a:t>4G LTE </a:t>
            </a:r>
            <a:r>
              <a:rPr lang="ko-KR" altLang="en-US" dirty="0" smtClean="0">
                <a:solidFill>
                  <a:prstClr val="black"/>
                </a:solidFill>
              </a:rPr>
              <a:t>등 초고속 무선 인터넷 서비스 보급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1085850" lvl="3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인터넷 사용장치가 </a:t>
            </a:r>
            <a:r>
              <a:rPr lang="en-US" altLang="ko-KR" dirty="0" smtClean="0">
                <a:solidFill>
                  <a:prstClr val="black"/>
                </a:solidFill>
              </a:rPr>
              <a:t>PC </a:t>
            </a:r>
            <a:r>
              <a:rPr lang="en-US" altLang="ko-KR" dirty="0">
                <a:solidFill>
                  <a:prstClr val="black"/>
                </a:solidFill>
              </a:rPr>
              <a:t>→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스마트폰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err="1" smtClean="0">
                <a:solidFill>
                  <a:prstClr val="black"/>
                </a:solidFill>
              </a:rPr>
              <a:t>태블릿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스마트</a:t>
            </a:r>
            <a:r>
              <a:rPr lang="en-US" altLang="ko-KR" dirty="0" smtClean="0">
                <a:solidFill>
                  <a:prstClr val="black"/>
                </a:solidFill>
              </a:rPr>
              <a:t>TV </a:t>
            </a:r>
            <a:r>
              <a:rPr lang="ko-KR" altLang="en-US" dirty="0" smtClean="0">
                <a:solidFill>
                  <a:prstClr val="black"/>
                </a:solidFill>
              </a:rPr>
              <a:t>등으로 급격히 변화</a:t>
            </a:r>
            <a:endParaRPr lang="en-US" altLang="ko-KR" dirty="0">
              <a:solidFill>
                <a:prstClr val="black"/>
              </a:solidFill>
            </a:endParaRPr>
          </a:p>
          <a:p>
            <a:pPr marL="904875" lvl="2">
              <a:spcAft>
                <a:spcPts val="400"/>
              </a:spcAft>
              <a:buFont typeface="Wingdings" pitchFamily="2" charset="2"/>
              <a:buChar char="§"/>
            </a:pPr>
            <a:r>
              <a:rPr lang="ko-KR" altLang="en-US" dirty="0" smtClean="0">
                <a:solidFill>
                  <a:prstClr val="black"/>
                </a:solidFill>
              </a:rPr>
              <a:t>똑똑한 </a:t>
            </a:r>
            <a:r>
              <a:rPr lang="ko-KR" altLang="en-US" dirty="0">
                <a:solidFill>
                  <a:prstClr val="black"/>
                </a:solidFill>
              </a:rPr>
              <a:t>데이터와 </a:t>
            </a:r>
            <a:r>
              <a:rPr lang="ko-KR" altLang="en-US" dirty="0" smtClean="0">
                <a:solidFill>
                  <a:prstClr val="black"/>
                </a:solidFill>
              </a:rPr>
              <a:t>인공지능의 향상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1085850" lvl="3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컴퓨터가 정보자원의 뜻을 이해하고 논리적 추론 까지 가능한 차세대 지능형 웹 기술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1085850" lvl="3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prstClr val="black"/>
                </a:solidFill>
              </a:rPr>
              <a:t>구글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나우</a:t>
            </a:r>
            <a:r>
              <a:rPr lang="en-US" altLang="ko-KR" dirty="0" smtClean="0">
                <a:solidFill>
                  <a:prstClr val="black"/>
                </a:solidFill>
              </a:rPr>
              <a:t>(Google Now), </a:t>
            </a:r>
            <a:r>
              <a:rPr lang="ko-KR" altLang="en-US" dirty="0" smtClean="0">
                <a:solidFill>
                  <a:prstClr val="black"/>
                </a:solidFill>
              </a:rPr>
              <a:t>애플 시리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Siri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</a:rPr>
              <a:t>등 사용자의 상황이나 질문의 의도에 따라 지능화된 서비스 제공</a:t>
            </a:r>
            <a:endParaRPr lang="en-US" altLang="ko-KR" dirty="0">
              <a:solidFill>
                <a:prstClr val="black"/>
              </a:solidFill>
            </a:endParaRPr>
          </a:p>
          <a:p>
            <a:pPr marL="904875" lvl="2">
              <a:spcAft>
                <a:spcPts val="400"/>
              </a:spcAft>
              <a:buFont typeface="Wingdings" pitchFamily="2" charset="2"/>
              <a:buChar char="§"/>
            </a:pPr>
            <a:r>
              <a:rPr lang="ko-KR" altLang="en-US" dirty="0" smtClean="0">
                <a:solidFill>
                  <a:prstClr val="black"/>
                </a:solidFill>
              </a:rPr>
              <a:t>애플리케이션의 진화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1085850" lvl="3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웹 </a:t>
            </a:r>
            <a:r>
              <a:rPr lang="en-US" altLang="ko-KR" dirty="0" smtClean="0"/>
              <a:t>2.0</a:t>
            </a:r>
            <a:r>
              <a:rPr lang="ko-KR" altLang="en-US" dirty="0" smtClean="0"/>
              <a:t>에서 시도되었던 </a:t>
            </a:r>
            <a:r>
              <a:rPr lang="en-US" altLang="ko-KR" dirty="0" smtClean="0"/>
              <a:t>open API, SOA </a:t>
            </a:r>
            <a:r>
              <a:rPr lang="ko-KR" altLang="en-US" dirty="0" smtClean="0"/>
              <a:t>등이 새로운 플랫폼 등장으로 더욱 발전</a:t>
            </a:r>
            <a:endParaRPr lang="en-US" altLang="ko-KR" dirty="0" smtClean="0"/>
          </a:p>
          <a:p>
            <a:pPr marL="1085850" lvl="3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메쉬업은</a:t>
            </a:r>
            <a:r>
              <a:rPr lang="ko-KR" altLang="en-US" dirty="0" smtClean="0"/>
              <a:t> 컴포넌트화된 애플리케이션의 부분을 조합해 개인이나 그룹의 용도에 맞게 여러 서비스 장치를 사용하는 사용자들이 손쉽게 자신만의 </a:t>
            </a:r>
            <a:r>
              <a:rPr lang="ko-KR" altLang="en-US" dirty="0" err="1" smtClean="0"/>
              <a:t>콘텐츠나</a:t>
            </a:r>
            <a:r>
              <a:rPr lang="ko-KR" altLang="en-US" dirty="0" smtClean="0"/>
              <a:t> 정보를 구성할 수 있도록 해줌</a:t>
            </a:r>
            <a:r>
              <a:rPr lang="en-US" altLang="ko-KR" dirty="0" smtClean="0"/>
              <a:t>.</a:t>
            </a:r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03648" y="6453336"/>
            <a:ext cx="266429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1-10]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웹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3.0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기술 태그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클라우드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6" name="Picture 2" descr="C:\Users\김지선\Desktop\IT CookBook 155,프로젝트로 배우는 자바 웹 프로그래밍\[1] 초고\1장\ch01_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13176"/>
            <a:ext cx="3304367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1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스마트 시대의 웹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96752"/>
            <a:ext cx="8064896" cy="5400600"/>
          </a:xfrm>
        </p:spPr>
        <p:txBody>
          <a:bodyPr/>
          <a:lstStyle/>
          <a:p>
            <a:r>
              <a:rPr lang="en-US" altLang="ko-KR" dirty="0" smtClean="0"/>
              <a:t>WOA(Web Oriented Architecture)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기존 </a:t>
            </a:r>
            <a:r>
              <a:rPr lang="en-US" altLang="ko-KR" dirty="0">
                <a:solidFill>
                  <a:prstClr val="black"/>
                </a:solidFill>
              </a:rPr>
              <a:t>PC </a:t>
            </a:r>
            <a:r>
              <a:rPr lang="ko-KR" altLang="en-US" dirty="0">
                <a:solidFill>
                  <a:prstClr val="black"/>
                </a:solidFill>
              </a:rPr>
              <a:t>중심의 사용자 환경에서 </a:t>
            </a:r>
            <a:r>
              <a:rPr lang="ko-KR" altLang="en-US" dirty="0" err="1">
                <a:solidFill>
                  <a:prstClr val="black"/>
                </a:solidFill>
              </a:rPr>
              <a:t>스마트폰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태블릿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스마트</a:t>
            </a:r>
            <a:r>
              <a:rPr lang="en-US" altLang="ko-KR" dirty="0">
                <a:solidFill>
                  <a:prstClr val="black"/>
                </a:solidFill>
              </a:rPr>
              <a:t>TV, </a:t>
            </a:r>
            <a:r>
              <a:rPr lang="ko-KR" altLang="en-US" dirty="0" err="1">
                <a:solidFill>
                  <a:prstClr val="black"/>
                </a:solidFill>
              </a:rPr>
              <a:t>스마트카</a:t>
            </a:r>
            <a:r>
              <a:rPr lang="ko-KR" altLang="en-US" dirty="0">
                <a:solidFill>
                  <a:prstClr val="black"/>
                </a:solidFill>
              </a:rPr>
              <a:t> 등 새로운 </a:t>
            </a:r>
            <a:r>
              <a:rPr lang="ko-KR" altLang="en-US" dirty="0" smtClean="0">
                <a:solidFill>
                  <a:prstClr val="black"/>
                </a:solidFill>
              </a:rPr>
              <a:t>기기들이 출현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한 </a:t>
            </a:r>
            <a:r>
              <a:rPr lang="ko-KR" altLang="en-US" dirty="0">
                <a:solidFill>
                  <a:prstClr val="black"/>
                </a:solidFill>
              </a:rPr>
              <a:t>사람이 여러 기기를 통해 동일한 서비스와 정보로의 접근이 </a:t>
            </a:r>
            <a:r>
              <a:rPr lang="ko-KR" altLang="en-US" dirty="0" smtClean="0">
                <a:solidFill>
                  <a:prstClr val="black"/>
                </a:solidFill>
              </a:rPr>
              <a:t>필요해짐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즉 </a:t>
            </a:r>
            <a:r>
              <a:rPr lang="ko-KR" altLang="en-US" dirty="0">
                <a:solidFill>
                  <a:prstClr val="black"/>
                </a:solidFill>
              </a:rPr>
              <a:t>여러 기기 간의 끊어짐이 없는</a:t>
            </a:r>
            <a:r>
              <a:rPr lang="en-US" altLang="ko-KR" dirty="0">
                <a:solidFill>
                  <a:prstClr val="black"/>
                </a:solidFill>
              </a:rPr>
              <a:t>(Seamless) </a:t>
            </a:r>
            <a:r>
              <a:rPr lang="ko-KR" altLang="en-US" dirty="0">
                <a:solidFill>
                  <a:prstClr val="black"/>
                </a:solidFill>
              </a:rPr>
              <a:t>서비스가 요구되면서 </a:t>
            </a:r>
            <a:r>
              <a:rPr lang="en-US" altLang="ko-KR" dirty="0">
                <a:solidFill>
                  <a:prstClr val="black"/>
                </a:solidFill>
              </a:rPr>
              <a:t>One Source Multi Use </a:t>
            </a:r>
            <a:r>
              <a:rPr lang="ko-KR" altLang="en-US" dirty="0">
                <a:solidFill>
                  <a:prstClr val="black"/>
                </a:solidFill>
              </a:rPr>
              <a:t>를 위한 </a:t>
            </a:r>
            <a:r>
              <a:rPr lang="en-US" altLang="ko-KR" dirty="0">
                <a:solidFill>
                  <a:prstClr val="black"/>
                </a:solidFill>
              </a:rPr>
              <a:t>N-Screen </a:t>
            </a:r>
            <a:r>
              <a:rPr lang="ko-KR" altLang="en-US" dirty="0">
                <a:solidFill>
                  <a:prstClr val="black"/>
                </a:solidFill>
              </a:rPr>
              <a:t>혹은 </a:t>
            </a:r>
            <a:r>
              <a:rPr lang="en-US" altLang="ko-KR" dirty="0">
                <a:solidFill>
                  <a:prstClr val="black"/>
                </a:solidFill>
              </a:rPr>
              <a:t>N-Device </a:t>
            </a:r>
            <a:r>
              <a:rPr lang="ko-KR" altLang="en-US" dirty="0">
                <a:solidFill>
                  <a:prstClr val="black"/>
                </a:solidFill>
              </a:rPr>
              <a:t>서비스가 </a:t>
            </a:r>
            <a:r>
              <a:rPr lang="ko-KR" altLang="en-US" dirty="0" smtClean="0">
                <a:solidFill>
                  <a:prstClr val="black"/>
                </a:solidFill>
              </a:rPr>
              <a:t>요구 증대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이러한 요구사항 </a:t>
            </a:r>
            <a:r>
              <a:rPr lang="ko-KR" altLang="en-US" dirty="0">
                <a:solidFill>
                  <a:prstClr val="black"/>
                </a:solidFill>
              </a:rPr>
              <a:t>해결을 위해 </a:t>
            </a:r>
            <a:r>
              <a:rPr lang="ko-KR" altLang="en-US" dirty="0" smtClean="0">
                <a:solidFill>
                  <a:prstClr val="black"/>
                </a:solidFill>
              </a:rPr>
              <a:t>다음과 같은 기술들이 급성장 하고 있음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하드웨어 </a:t>
            </a:r>
            <a:r>
              <a:rPr lang="ko-KR" altLang="en-US" dirty="0">
                <a:solidFill>
                  <a:prstClr val="black"/>
                </a:solidFill>
              </a:rPr>
              <a:t>인프라적인 </a:t>
            </a:r>
            <a:r>
              <a:rPr lang="ko-KR" altLang="en-US" dirty="0" smtClean="0">
                <a:solidFill>
                  <a:prstClr val="black"/>
                </a:solidFill>
              </a:rPr>
              <a:t>측면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클라우드라고</a:t>
            </a:r>
            <a:r>
              <a:rPr lang="ko-KR" altLang="en-US" dirty="0">
                <a:solidFill>
                  <a:prstClr val="black"/>
                </a:solidFill>
              </a:rPr>
              <a:t> 불리는 대규모의 공용 컴퓨팅 </a:t>
            </a:r>
            <a:r>
              <a:rPr lang="ko-KR" altLang="en-US" dirty="0" smtClean="0">
                <a:solidFill>
                  <a:prstClr val="black"/>
                </a:solidFill>
              </a:rPr>
              <a:t>서비스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가상화 </a:t>
            </a:r>
            <a:r>
              <a:rPr lang="en-US" altLang="ko-KR" dirty="0" smtClean="0">
                <a:solidFill>
                  <a:prstClr val="black"/>
                </a:solidFill>
              </a:rPr>
              <a:t>SW </a:t>
            </a:r>
            <a:r>
              <a:rPr lang="ko-KR" altLang="en-US" dirty="0" smtClean="0">
                <a:solidFill>
                  <a:prstClr val="black"/>
                </a:solidFill>
              </a:rPr>
              <a:t>포함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소프트웨어적인 측면 </a:t>
            </a:r>
            <a:r>
              <a:rPr lang="en-US" altLang="ko-KR" dirty="0" smtClean="0">
                <a:solidFill>
                  <a:prstClr val="black"/>
                </a:solidFill>
              </a:rPr>
              <a:t>: WOA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기존 </a:t>
            </a:r>
            <a:r>
              <a:rPr lang="en-US" altLang="ko-KR" dirty="0" smtClean="0">
                <a:solidFill>
                  <a:prstClr val="black"/>
                </a:solidFill>
              </a:rPr>
              <a:t>SOAP(Simple Object Access Protocol) </a:t>
            </a:r>
            <a:r>
              <a:rPr lang="ko-KR" altLang="en-US" dirty="0" smtClean="0">
                <a:solidFill>
                  <a:prstClr val="black"/>
                </a:solidFill>
              </a:rPr>
              <a:t>기반의 </a:t>
            </a:r>
            <a:r>
              <a:rPr lang="en-US" altLang="ko-KR" dirty="0" smtClean="0">
                <a:solidFill>
                  <a:prstClr val="black"/>
                </a:solidFill>
              </a:rPr>
              <a:t>SOA(Service Oriented Architecture) </a:t>
            </a:r>
            <a:r>
              <a:rPr lang="ko-KR" altLang="en-US" dirty="0" smtClean="0">
                <a:solidFill>
                  <a:prstClr val="black"/>
                </a:solidFill>
              </a:rPr>
              <a:t>에서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REST(Representational State Transfer) </a:t>
            </a:r>
            <a:r>
              <a:rPr lang="ko-KR" altLang="en-US" dirty="0" smtClean="0">
                <a:solidFill>
                  <a:prstClr val="black"/>
                </a:solidFill>
              </a:rPr>
              <a:t>기반의 경량 웹 서비스 모델 발전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US" altLang="ko-KR" dirty="0" smtClean="0"/>
              <a:t>Restful </a:t>
            </a:r>
            <a:r>
              <a:rPr lang="ko-KR" altLang="en-US" dirty="0" smtClean="0"/>
              <a:t>웹 서비스는 </a:t>
            </a:r>
            <a:r>
              <a:rPr lang="en-US" altLang="ko-KR" dirty="0" smtClean="0"/>
              <a:t>JAX-RS(JSR-311)</a:t>
            </a:r>
            <a:r>
              <a:rPr lang="ko-KR" altLang="en-US" dirty="0" smtClean="0"/>
              <a:t>로 자바 규격에 공식적으로 포함됨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WOA</a:t>
            </a:r>
            <a:r>
              <a:rPr lang="ko-KR" altLang="en-US" dirty="0" smtClean="0"/>
              <a:t>는 웹을 중심으로 전체 시스템 아키텍처를 설계해 나가는 기술임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7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스마트 시대의 웹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96752"/>
            <a:ext cx="8640960" cy="5400600"/>
          </a:xfrm>
        </p:spPr>
        <p:txBody>
          <a:bodyPr/>
          <a:lstStyle/>
          <a:p>
            <a:r>
              <a:rPr lang="ko-KR" altLang="en-US" dirty="0" smtClean="0"/>
              <a:t>프레임워크</a:t>
            </a:r>
            <a:r>
              <a:rPr lang="en-US" altLang="ko-KR" dirty="0" smtClean="0"/>
              <a:t>(Framework)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일반적인 개발의 문제점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프로그램의 규모 확대 </a:t>
            </a:r>
            <a:r>
              <a:rPr lang="en-US" altLang="ko-KR" dirty="0" smtClean="0">
                <a:solidFill>
                  <a:prstClr val="black"/>
                </a:solidFill>
              </a:rPr>
              <a:t>-&gt; </a:t>
            </a:r>
            <a:r>
              <a:rPr lang="ko-KR" altLang="en-US" dirty="0" smtClean="0">
                <a:solidFill>
                  <a:prstClr val="black"/>
                </a:solidFill>
              </a:rPr>
              <a:t>높은 생산성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쉬운 유지 보수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기능의 변경이 확장이 용이한 개발 기술 필요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개발방법론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소프트웨어 디자인 패턴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err="1" smtClean="0">
                <a:solidFill>
                  <a:prstClr val="black"/>
                </a:solidFill>
              </a:rPr>
              <a:t>리팩토링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프레임워크 등 소프트웨어 공학적 기술 등장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프레임워크</a:t>
            </a:r>
            <a:r>
              <a:rPr lang="en-US" altLang="ko-KR" dirty="0">
                <a:solidFill>
                  <a:prstClr val="black"/>
                </a:solidFill>
              </a:rPr>
              <a:t>(Framework)</a:t>
            </a:r>
            <a:r>
              <a:rPr lang="ko-KR" altLang="en-US" dirty="0">
                <a:solidFill>
                  <a:prstClr val="black"/>
                </a:solidFill>
              </a:rPr>
              <a:t>는 무언가를 만들기 위한 </a:t>
            </a:r>
            <a:r>
              <a:rPr lang="ko-KR" altLang="en-US" dirty="0" smtClean="0">
                <a:solidFill>
                  <a:prstClr val="black"/>
                </a:solidFill>
              </a:rPr>
              <a:t>틀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소프트웨어적으로는 목적에 </a:t>
            </a:r>
            <a:r>
              <a:rPr lang="ko-KR" altLang="en-US" dirty="0">
                <a:solidFill>
                  <a:prstClr val="black"/>
                </a:solidFill>
              </a:rPr>
              <a:t>맞게 잘 설계된 구조와 미리 구현된 라이브러리가 포함된 소프트웨어 </a:t>
            </a:r>
            <a:r>
              <a:rPr lang="ko-KR" altLang="en-US" dirty="0" smtClean="0">
                <a:solidFill>
                  <a:prstClr val="black"/>
                </a:solidFill>
              </a:rPr>
              <a:t>형태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프레임워크를 </a:t>
            </a:r>
            <a:r>
              <a:rPr lang="ko-KR" altLang="en-US" dirty="0">
                <a:solidFill>
                  <a:prstClr val="black"/>
                </a:solidFill>
              </a:rPr>
              <a:t>사용하면 정해진 규격에 따라 프로그램 구조를 만들어야 하며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개발자가 </a:t>
            </a:r>
            <a:r>
              <a:rPr lang="ko-KR" altLang="en-US" dirty="0" err="1" smtClean="0">
                <a:solidFill>
                  <a:prstClr val="black"/>
                </a:solidFill>
              </a:rPr>
              <a:t>신경쓰거나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처리해야 할 많은 일과 이벤트 관리는 프레임워크를 통해 </a:t>
            </a:r>
            <a:r>
              <a:rPr lang="ko-KR" altLang="en-US" dirty="0" smtClean="0">
                <a:solidFill>
                  <a:prstClr val="black"/>
                </a:solidFill>
              </a:rPr>
              <a:t>처리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여러 유틸리티 </a:t>
            </a:r>
            <a:r>
              <a:rPr lang="ko-KR" altLang="en-US" dirty="0">
                <a:solidFill>
                  <a:prstClr val="black"/>
                </a:solidFill>
              </a:rPr>
              <a:t>라이브러리도 제공하기 때문에 개발자는 비교적 적은 노력으로도 고품질의 </a:t>
            </a:r>
            <a:r>
              <a:rPr lang="ko-KR" altLang="en-US" dirty="0" smtClean="0">
                <a:solidFill>
                  <a:prstClr val="black"/>
                </a:solidFill>
              </a:rPr>
              <a:t>소프트웨어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개발이 가능해짐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대표적인 프레임워크는 스프링프레임워크로 웹 개발을 포함해 대규모 시스템 개발에 적합한 기술 구조를 제공함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438150" lvl="1" indent="-171450"/>
            <a:r>
              <a:rPr lang="ko-KR" altLang="en-US" b="1" dirty="0" smtClean="0"/>
              <a:t> 스프링 </a:t>
            </a:r>
            <a:r>
              <a:rPr lang="ko-KR" altLang="en-US" b="1" dirty="0" err="1"/>
              <a:t>프레임워크</a:t>
            </a:r>
            <a:r>
              <a:rPr lang="ko-KR" altLang="en-US" b="1" dirty="0"/>
              <a:t> 참고 </a:t>
            </a:r>
            <a:r>
              <a:rPr lang="ko-KR" altLang="en-US" b="1" dirty="0" smtClean="0"/>
              <a:t>서적과 사이트</a:t>
            </a:r>
            <a:endParaRPr lang="ko-KR" altLang="en-US" b="1" dirty="0"/>
          </a:p>
          <a:p>
            <a:pPr lvl="2"/>
            <a:r>
              <a:rPr lang="ko-KR" altLang="en-US" dirty="0" smtClean="0"/>
              <a:t>예제로 </a:t>
            </a:r>
            <a:r>
              <a:rPr lang="ko-KR" altLang="en-US" dirty="0"/>
              <a:t>쉽게 배우는 스프링 </a:t>
            </a:r>
            <a:r>
              <a:rPr lang="ko-KR" altLang="en-US" dirty="0" err="1"/>
              <a:t>프레임워크</a:t>
            </a:r>
            <a:r>
              <a:rPr lang="ko-KR" altLang="en-US" dirty="0"/>
              <a:t> </a:t>
            </a:r>
            <a:r>
              <a:rPr lang="en-US" altLang="ko-KR" dirty="0"/>
              <a:t>3.0(</a:t>
            </a:r>
            <a:r>
              <a:rPr lang="ko-KR" altLang="en-US" dirty="0" err="1"/>
              <a:t>사카타</a:t>
            </a:r>
            <a:r>
              <a:rPr lang="ko-KR" altLang="en-US" dirty="0"/>
              <a:t> </a:t>
            </a:r>
            <a:r>
              <a:rPr lang="ko-KR" altLang="en-US" dirty="0" err="1"/>
              <a:t>코이치</a:t>
            </a:r>
            <a:r>
              <a:rPr lang="ko-KR" altLang="en-US" dirty="0"/>
              <a:t> 지음</a:t>
            </a:r>
            <a:r>
              <a:rPr lang="en-US" altLang="ko-KR" dirty="0"/>
              <a:t>, </a:t>
            </a:r>
            <a:r>
              <a:rPr lang="ko-KR" altLang="en-US" dirty="0" err="1"/>
              <a:t>황선유</a:t>
            </a:r>
            <a:r>
              <a:rPr lang="ko-KR" altLang="en-US" dirty="0"/>
              <a:t> 옮김</a:t>
            </a:r>
            <a:r>
              <a:rPr lang="en-US" altLang="ko-KR" dirty="0"/>
              <a:t>), </a:t>
            </a:r>
            <a:r>
              <a:rPr lang="ko-KR" altLang="en-US" dirty="0" err="1"/>
              <a:t>한빛미디어</a:t>
            </a:r>
            <a:endParaRPr lang="ko-KR" altLang="en-US" dirty="0"/>
          </a:p>
          <a:p>
            <a:pPr lvl="2"/>
            <a:r>
              <a:rPr lang="ko-KR" altLang="en-US" dirty="0" err="1" smtClean="0"/>
              <a:t>토비의</a:t>
            </a:r>
            <a:r>
              <a:rPr lang="ko-KR" altLang="en-US" dirty="0" smtClean="0"/>
              <a:t> </a:t>
            </a:r>
            <a:r>
              <a:rPr lang="ko-KR" altLang="en-US" dirty="0"/>
              <a:t>스프링 </a:t>
            </a:r>
            <a:r>
              <a:rPr lang="en-US" altLang="ko-KR" dirty="0"/>
              <a:t>3.1(</a:t>
            </a:r>
            <a:r>
              <a:rPr lang="ko-KR" altLang="en-US" dirty="0" err="1"/>
              <a:t>이일민</a:t>
            </a:r>
            <a:r>
              <a:rPr lang="ko-KR" altLang="en-US" dirty="0"/>
              <a:t> 지음</a:t>
            </a:r>
            <a:r>
              <a:rPr lang="en-US" altLang="ko-KR" dirty="0"/>
              <a:t>), </a:t>
            </a:r>
            <a:r>
              <a:rPr lang="ko-KR" altLang="en-US" dirty="0" err="1"/>
              <a:t>에이콘</a:t>
            </a:r>
            <a:endParaRPr lang="ko-KR" altLang="en-US" dirty="0"/>
          </a:p>
          <a:p>
            <a:pPr lvl="2"/>
            <a:r>
              <a:rPr lang="ko-KR" altLang="en-US" dirty="0" smtClean="0"/>
              <a:t>프로 </a:t>
            </a:r>
            <a:r>
              <a:rPr lang="ko-KR" altLang="en-US" dirty="0"/>
              <a:t>스프링 </a:t>
            </a:r>
            <a:r>
              <a:rPr lang="en-US" altLang="ko-KR" dirty="0"/>
              <a:t>3(</a:t>
            </a:r>
            <a:r>
              <a:rPr lang="ko-KR" altLang="en-US" dirty="0" err="1"/>
              <a:t>클라렌스</a:t>
            </a:r>
            <a:r>
              <a:rPr lang="ko-KR" altLang="en-US" dirty="0"/>
              <a:t> 호</a:t>
            </a:r>
            <a:r>
              <a:rPr lang="en-US" altLang="ko-KR" dirty="0"/>
              <a:t>, </a:t>
            </a:r>
            <a:r>
              <a:rPr lang="ko-KR" altLang="en-US" dirty="0" err="1"/>
              <a:t>롭</a:t>
            </a:r>
            <a:r>
              <a:rPr lang="ko-KR" altLang="en-US" dirty="0"/>
              <a:t> </a:t>
            </a:r>
            <a:r>
              <a:rPr lang="ko-KR" altLang="en-US" dirty="0" err="1"/>
              <a:t>해롭</a:t>
            </a:r>
            <a:r>
              <a:rPr lang="ko-KR" altLang="en-US" dirty="0"/>
              <a:t> 지음</a:t>
            </a:r>
            <a:r>
              <a:rPr lang="en-US" altLang="ko-KR" dirty="0"/>
              <a:t>, </a:t>
            </a:r>
            <a:r>
              <a:rPr lang="ko-KR" altLang="en-US" dirty="0" err="1"/>
              <a:t>유윤선</a:t>
            </a:r>
            <a:r>
              <a:rPr lang="ko-KR" altLang="en-US" dirty="0"/>
              <a:t> 옮김</a:t>
            </a:r>
            <a:r>
              <a:rPr lang="en-US" altLang="ko-KR" dirty="0"/>
              <a:t>), </a:t>
            </a:r>
            <a:r>
              <a:rPr lang="ko-KR" altLang="en-US" dirty="0" err="1"/>
              <a:t>위키북스</a:t>
            </a:r>
            <a:endParaRPr lang="ko-KR" altLang="en-US" dirty="0"/>
          </a:p>
          <a:p>
            <a:pPr lvl="2"/>
            <a:r>
              <a:rPr lang="ko-KR" altLang="en-US" dirty="0" smtClean="0"/>
              <a:t>스프링 </a:t>
            </a:r>
            <a:r>
              <a:rPr lang="ko-KR" altLang="en-US" dirty="0"/>
              <a:t>인 액션 </a:t>
            </a:r>
            <a:r>
              <a:rPr lang="en-US" altLang="ko-KR" dirty="0"/>
              <a:t>3</a:t>
            </a:r>
            <a:r>
              <a:rPr lang="ko-KR" altLang="en-US" dirty="0"/>
              <a:t>판</a:t>
            </a:r>
            <a:r>
              <a:rPr lang="en-US" altLang="ko-KR" dirty="0"/>
              <a:t>(</a:t>
            </a:r>
            <a:r>
              <a:rPr lang="ko-KR" altLang="en-US" dirty="0" err="1"/>
              <a:t>크레이그</a:t>
            </a:r>
            <a:r>
              <a:rPr lang="ko-KR" altLang="en-US" dirty="0"/>
              <a:t> </a:t>
            </a:r>
            <a:r>
              <a:rPr lang="ko-KR" altLang="en-US" dirty="0" err="1"/>
              <a:t>월즈</a:t>
            </a:r>
            <a:r>
              <a:rPr lang="ko-KR" altLang="en-US" dirty="0"/>
              <a:t> 지음</a:t>
            </a:r>
            <a:r>
              <a:rPr lang="en-US" altLang="ko-KR" dirty="0"/>
              <a:t>, </a:t>
            </a:r>
            <a:r>
              <a:rPr lang="ko-KR" altLang="en-US" dirty="0" err="1"/>
              <a:t>홍영표</a:t>
            </a:r>
            <a:r>
              <a:rPr lang="ko-KR" altLang="en-US" dirty="0"/>
              <a:t> 옮김</a:t>
            </a:r>
            <a:r>
              <a:rPr lang="en-US" altLang="ko-KR" dirty="0"/>
              <a:t>), </a:t>
            </a:r>
            <a:r>
              <a:rPr lang="ko-KR" altLang="en-US" dirty="0" err="1"/>
              <a:t>제이펍</a:t>
            </a:r>
            <a:endParaRPr lang="ko-KR" altLang="en-US" dirty="0"/>
          </a:p>
          <a:p>
            <a:pPr lvl="2"/>
            <a:r>
              <a:rPr lang="en-US" altLang="ko-KR" dirty="0" err="1" smtClean="0"/>
              <a:t>www.springsource.org</a:t>
            </a:r>
            <a:r>
              <a:rPr lang="en-US" altLang="ko-KR" dirty="0"/>
              <a:t>(</a:t>
            </a:r>
            <a:r>
              <a:rPr lang="ko-KR" altLang="en-US" dirty="0"/>
              <a:t>스프링 </a:t>
            </a:r>
            <a:r>
              <a:rPr lang="ko-KR" altLang="en-US" dirty="0" err="1"/>
              <a:t>프레임워크</a:t>
            </a:r>
            <a:r>
              <a:rPr lang="ko-KR" altLang="en-US" dirty="0"/>
              <a:t> 메인 사이트</a:t>
            </a:r>
            <a:r>
              <a:rPr lang="en-US" altLang="ko-KR" dirty="0"/>
              <a:t>)</a:t>
            </a:r>
          </a:p>
          <a:p>
            <a:pPr lvl="2">
              <a:buClr>
                <a:srgbClr val="4F81BD"/>
              </a:buClr>
            </a:pPr>
            <a:r>
              <a:rPr lang="en-US" altLang="ko-KR" dirty="0" err="1" smtClean="0"/>
              <a:t>www.ksug.org</a:t>
            </a:r>
            <a:r>
              <a:rPr lang="en-US" altLang="ko-KR" dirty="0"/>
              <a:t>(</a:t>
            </a:r>
            <a:r>
              <a:rPr lang="ko-KR" altLang="en-US" dirty="0"/>
              <a:t>한국 스프링 사용자 모임 사이트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3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스마트 시대의 웹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66881"/>
            <a:ext cx="8496944" cy="5400600"/>
          </a:xfrm>
        </p:spPr>
        <p:txBody>
          <a:bodyPr/>
          <a:lstStyle/>
          <a:p>
            <a:r>
              <a:rPr lang="ko-KR" altLang="en-US" dirty="0" smtClean="0"/>
              <a:t>웹 프로그램의 미래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현재는 웹의 전성기임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애플의 </a:t>
            </a:r>
            <a:r>
              <a:rPr lang="ko-KR" altLang="en-US" dirty="0" err="1" smtClean="0"/>
              <a:t>아이폰에서</a:t>
            </a:r>
            <a:r>
              <a:rPr lang="ko-KR" altLang="en-US" dirty="0" smtClean="0"/>
              <a:t> 시작된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열풍은 기존 컴퓨터 사용 패턴을 </a:t>
            </a:r>
            <a:r>
              <a:rPr lang="ko-KR" altLang="en-US" dirty="0" smtClean="0"/>
              <a:t>변화시킴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전통적인 </a:t>
            </a:r>
            <a:r>
              <a:rPr lang="en-US" altLang="ko-KR" dirty="0"/>
              <a:t>PC </a:t>
            </a:r>
            <a:r>
              <a:rPr lang="ko-KR" altLang="en-US" dirty="0"/>
              <a:t>시장의 변화 </a:t>
            </a:r>
            <a:r>
              <a:rPr lang="en-US" altLang="ko-KR" dirty="0"/>
              <a:t>-&gt; </a:t>
            </a:r>
            <a:r>
              <a:rPr lang="ko-KR" altLang="en-US" dirty="0"/>
              <a:t>대규모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제조업체인 </a:t>
            </a:r>
            <a:r>
              <a:rPr lang="en-US" altLang="ko-KR" dirty="0"/>
              <a:t>DELL </a:t>
            </a:r>
            <a:r>
              <a:rPr lang="ko-KR" altLang="en-US" dirty="0"/>
              <a:t>상장 폐지 </a:t>
            </a:r>
            <a:r>
              <a:rPr lang="en-US" altLang="ko-KR" dirty="0"/>
              <a:t>-&gt; MS </a:t>
            </a:r>
            <a:r>
              <a:rPr lang="ko-KR" altLang="en-US" dirty="0"/>
              <a:t>시장 지배력 </a:t>
            </a:r>
            <a:r>
              <a:rPr lang="ko-KR" altLang="en-US" dirty="0" smtClean="0"/>
              <a:t>약화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상당수의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소프트웨어들이 설치 형에서 웹 형태로 전환됨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더 많은 스마트 기기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등 새로운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운영체제의 성장과 함께 고속의 무선 인터넷을 기반으로 한 소프트웨어 발전이 가속화될 전망</a:t>
            </a:r>
            <a:r>
              <a:rPr lang="en-US" altLang="ko-KR" dirty="0" smtClean="0"/>
              <a:t>.</a:t>
            </a:r>
          </a:p>
          <a:p>
            <a:pPr lvl="1">
              <a:buClr>
                <a:srgbClr val="4F81BD"/>
              </a:buClr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35992" y="6474321"/>
            <a:ext cx="266429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1-11]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마이크로소프트 오피스 웹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0" name="Picture 2" descr="C:\Users\orize\Downloads\이미지 파일\1장\ch01_1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75"/>
          <a:stretch/>
        </p:blipFill>
        <p:spPr bwMode="auto">
          <a:xfrm>
            <a:off x="853876" y="3645023"/>
            <a:ext cx="5842133" cy="28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7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스마트 시대의 웹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3888432" cy="5400600"/>
          </a:xfrm>
        </p:spPr>
        <p:txBody>
          <a:bodyPr/>
          <a:lstStyle/>
          <a:p>
            <a:pPr marL="0" indent="0">
              <a:buClr>
                <a:srgbClr val="4F81BD"/>
              </a:buClr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모바일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앱</a:t>
            </a:r>
            <a:r>
              <a:rPr lang="ko-KR" altLang="en-US" sz="1800" dirty="0" smtClean="0"/>
              <a:t> 개발과 웹 프로그래밍</a:t>
            </a:r>
            <a:endParaRPr lang="en-US" altLang="ko-KR" sz="1800" dirty="0" smtClean="0"/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기기의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화면크기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스마트폰의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3.5 ~ 6</a:t>
            </a:r>
            <a:r>
              <a:rPr lang="ko-KR" altLang="en-US" dirty="0" smtClean="0"/>
              <a:t>인치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태블릿의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7 ~ 12</a:t>
            </a:r>
            <a:r>
              <a:rPr lang="ko-KR" altLang="en-US" dirty="0" smtClean="0"/>
              <a:t>인치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하드웨어 아키텍처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x86 </a:t>
            </a:r>
            <a:r>
              <a:rPr lang="ko-KR" altLang="en-US" dirty="0" smtClean="0"/>
              <a:t>과 다른 </a:t>
            </a:r>
            <a:r>
              <a:rPr lang="en-US" altLang="ko-KR" dirty="0" smtClean="0"/>
              <a:t>ARM </a:t>
            </a:r>
            <a:r>
              <a:rPr lang="ko-KR" altLang="en-US" dirty="0" smtClean="0"/>
              <a:t>계열 </a:t>
            </a:r>
            <a:r>
              <a:rPr lang="en-US" altLang="ko-KR" dirty="0" smtClean="0"/>
              <a:t>CPI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멀티코어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고성능 </a:t>
            </a:r>
            <a:r>
              <a:rPr lang="en-US" altLang="ko-KR" dirty="0" smtClean="0"/>
              <a:t>GPU, 64bit </a:t>
            </a:r>
            <a:r>
              <a:rPr lang="ko-KR" altLang="en-US" dirty="0" smtClean="0"/>
              <a:t>지</a:t>
            </a:r>
            <a:r>
              <a:rPr lang="ko-KR" altLang="en-US" dirty="0"/>
              <a:t>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애플의 </a:t>
            </a:r>
            <a:r>
              <a:rPr lang="en-US" altLang="ko-KR" dirty="0" err="1" smtClean="0"/>
              <a:t>iOS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안드로이드가</a:t>
            </a:r>
            <a:r>
              <a:rPr lang="ko-KR" altLang="en-US" dirty="0" smtClean="0"/>
              <a:t> 대표적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 외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크롬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WebOS</a:t>
            </a:r>
            <a:r>
              <a:rPr lang="en-US" altLang="ko-KR" dirty="0" smtClean="0"/>
              <a:t>, MS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8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무선통신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LTE, WIFI </a:t>
            </a:r>
            <a:r>
              <a:rPr lang="ko-KR" altLang="en-US" dirty="0" smtClean="0"/>
              <a:t>등 고속 무선 인터넷 연결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블루투스</a:t>
            </a:r>
            <a:r>
              <a:rPr lang="en-US" altLang="ko-KR" dirty="0" smtClean="0"/>
              <a:t>, NFC </a:t>
            </a:r>
            <a:r>
              <a:rPr lang="ko-KR" altLang="en-US" dirty="0" smtClean="0"/>
              <a:t>등 근거리 통신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입력장치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터치 스크린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터치 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가속센서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자이로센서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배터리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대용량 </a:t>
            </a:r>
            <a:r>
              <a:rPr lang="ko-KR" altLang="en-US" dirty="0"/>
              <a:t>배</a:t>
            </a:r>
            <a:r>
              <a:rPr lang="ko-KR" altLang="en-US" dirty="0" smtClean="0"/>
              <a:t>터리</a:t>
            </a:r>
            <a:endParaRPr lang="en-US" altLang="ko-KR" dirty="0"/>
          </a:p>
          <a:p>
            <a:pPr lvl="2"/>
            <a:r>
              <a:rPr lang="ko-KR" altLang="en-US" dirty="0" smtClean="0"/>
              <a:t>배터리 절약을 위한 각종 저전력 기술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572000" y="980728"/>
            <a:ext cx="4572000" cy="3964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err="1">
                <a:solidFill>
                  <a:prstClr val="black"/>
                </a:solidFill>
                <a:latin typeface="맑은 고딕"/>
                <a:ea typeface="맑은 고딕"/>
              </a:rPr>
              <a:t>모바일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앱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개발 유형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네이티브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앱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628650" lvl="2" indent="-180975" eaLnBrk="0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각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운영체제별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별도 개발환경과 실행 파일</a:t>
            </a: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628650" lvl="2" indent="-180975" eaLnBrk="0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빠른 속도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기기별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특화 기능 사용의 편리함</a:t>
            </a: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여러 기기와 운영체제 지원의 어려움으로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웹 기술을 사용한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모바일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웹 기술 주목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모바일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웹 제약 사항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628650" lvl="2" indent="-180975" eaLnBrk="0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항상 인터넷에 연결되어 있어야 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628650" lvl="2" indent="-180975" eaLnBrk="0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하드웨어나 운영체제 기능 접근 제한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(GPS,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센서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카메라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주소록 등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하이브리드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앱</a:t>
            </a:r>
            <a:endParaRPr kumimoji="0" lang="ko-KR" altLang="en-US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628650" lvl="2" indent="-180975" eaLnBrk="0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메인 프로그램은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네이티브로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프로그램 구성요소는 웹 기반으로 구현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628650" lvl="2" indent="-180975" eaLnBrk="0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장치 기능 접근을 위해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센차터치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폰갭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등의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툴킷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사용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628650" lvl="2" indent="-180975" eaLnBrk="0" hangingPunct="0">
              <a:spcBef>
                <a:spcPct val="20000"/>
              </a:spcBef>
              <a:spcAft>
                <a:spcPts val="300"/>
              </a:spcAft>
              <a:buClr>
                <a:srgbClr val="4F81BD"/>
              </a:buClr>
              <a:buFont typeface="Arial" pitchFamily="34" charset="0"/>
              <a:buChar char="•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70" y="4581128"/>
            <a:ext cx="365110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7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5589241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01. </a:t>
            </a:r>
            <a:r>
              <a:rPr lang="ko-KR" altLang="en-US" sz="2800" dirty="0" smtClean="0"/>
              <a:t>웹 프로그래밍에 대한 이해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276872"/>
            <a:ext cx="5832648" cy="12961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sz="2000" b="1" dirty="0" smtClean="0"/>
              <a:t>네트워크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인터넷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웹</a:t>
            </a:r>
            <a:endParaRPr lang="ko-KR" altLang="en-US" sz="2000" b="1" dirty="0"/>
          </a:p>
          <a:p>
            <a:r>
              <a:rPr lang="ko-KR" altLang="en-US" sz="2000" b="1" dirty="0" smtClean="0"/>
              <a:t>웹 프로그래밍 언어와 주요 기술</a:t>
            </a:r>
            <a:endParaRPr lang="ko-KR" altLang="en-US" sz="2000" b="1" dirty="0"/>
          </a:p>
          <a:p>
            <a:r>
              <a:rPr lang="ko-KR" altLang="en-US" sz="2000" b="1" dirty="0" smtClean="0"/>
              <a:t>스마트 시대의 웹 프로그래밍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웹 </a:t>
            </a:r>
            <a:r>
              <a:rPr lang="ko-KR" altLang="en-US" sz="1600" dirty="0"/>
              <a:t>기반이 되는 인터넷의 기술적 배경을 이해한다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대표적인 </a:t>
            </a:r>
            <a:r>
              <a:rPr lang="ko-KR" altLang="en-US" sz="1600" dirty="0"/>
              <a:t>웹 프로그래밍 언어와 기술을 배운다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새로운 </a:t>
            </a:r>
            <a:r>
              <a:rPr lang="ko-KR" altLang="en-US" sz="1600" dirty="0"/>
              <a:t>인터넷 환경의 변화와 웹 프로그램 개발의 미래를 알아본다</a:t>
            </a:r>
            <a:r>
              <a:rPr lang="en-US" altLang="ko-KR" sz="1600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네트워크</a:t>
            </a:r>
            <a:endParaRPr lang="en-US" altLang="ko-KR" sz="1800" dirty="0" smtClean="0"/>
          </a:p>
          <a:p>
            <a:pPr lvl="1"/>
            <a:r>
              <a:rPr lang="ko-KR" altLang="en-US" dirty="0" smtClean="0"/>
              <a:t>네트워크</a:t>
            </a:r>
            <a:r>
              <a:rPr lang="en-US" altLang="ko-KR" dirty="0" smtClean="0"/>
              <a:t>(Network)</a:t>
            </a:r>
            <a:r>
              <a:rPr lang="ko-KR" altLang="en-US" dirty="0" smtClean="0"/>
              <a:t>의 사전적 의미는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전선이나 혈관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통로 등으로 이루어진 </a:t>
            </a:r>
            <a:r>
              <a:rPr lang="ko-KR" altLang="en-US" dirty="0" err="1" smtClean="0"/>
              <a:t>망형</a:t>
            </a:r>
            <a:r>
              <a:rPr lang="ko-KR" altLang="en-US" dirty="0" smtClean="0"/>
              <a:t> 조직</a:t>
            </a:r>
            <a:r>
              <a:rPr lang="en-US" altLang="ko-KR" dirty="0" smtClean="0"/>
              <a:t>”.</a:t>
            </a:r>
          </a:p>
          <a:p>
            <a:pPr lvl="1"/>
            <a:r>
              <a:rPr lang="ko-KR" altLang="en-US" dirty="0" smtClean="0"/>
              <a:t>방송사 네트워크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인맥을 의미하는 휴먼 네트워크</a:t>
            </a:r>
            <a:r>
              <a:rPr lang="en-US" altLang="ko-KR" dirty="0" smtClean="0"/>
              <a:t>(Human Network)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</a:t>
            </a:r>
            <a:r>
              <a:rPr lang="ko-KR" altLang="en-US" dirty="0" smtClean="0"/>
              <a:t>분야에서는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컴퓨터와 컴퓨터를 연결해 주는 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개념으로 컴퓨터 네트워크의 의미로 사용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 smtClean="0">
                <a:solidFill>
                  <a:prstClr val="black"/>
                </a:solidFill>
              </a:rPr>
              <a:t>1990</a:t>
            </a:r>
            <a:r>
              <a:rPr lang="ko-KR" altLang="en-US" b="1" dirty="0" smtClean="0">
                <a:solidFill>
                  <a:prstClr val="black"/>
                </a:solidFill>
              </a:rPr>
              <a:t>년대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/>
              <a:t>컴퓨터와 컴퓨터가 네트워크로 연결되지 않음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자료 이동 시 플로피 디스켓 등을 이용함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 smtClean="0">
                <a:solidFill>
                  <a:prstClr val="black"/>
                </a:solidFill>
              </a:rPr>
              <a:t>2000</a:t>
            </a:r>
            <a:r>
              <a:rPr lang="ko-KR" altLang="en-US" b="1" dirty="0" smtClean="0">
                <a:solidFill>
                  <a:prstClr val="black"/>
                </a:solidFill>
              </a:rPr>
              <a:t>년 </a:t>
            </a:r>
            <a:r>
              <a:rPr lang="en-US" altLang="ko-KR" b="1" dirty="0" smtClean="0">
                <a:solidFill>
                  <a:prstClr val="black"/>
                </a:solidFill>
              </a:rPr>
              <a:t>~ 2010</a:t>
            </a:r>
            <a:r>
              <a:rPr lang="ko-KR" altLang="en-US" b="1" dirty="0" smtClean="0">
                <a:solidFill>
                  <a:prstClr val="black"/>
                </a:solidFill>
              </a:rPr>
              <a:t>년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/>
              <a:t>인터넷 보급으로 컴퓨터와 컴퓨터가 네트워크에 연결됨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웹하드</a:t>
            </a:r>
            <a:r>
              <a:rPr lang="ko-KR" altLang="en-US" dirty="0" smtClean="0"/>
              <a:t> 등 인터넷 서비스를 활용한 자료 이동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 smtClean="0">
                <a:solidFill>
                  <a:prstClr val="black"/>
                </a:solidFill>
              </a:rPr>
              <a:t>2010</a:t>
            </a:r>
            <a:r>
              <a:rPr lang="ko-KR" altLang="en-US" b="1" dirty="0" smtClean="0">
                <a:solidFill>
                  <a:prstClr val="black"/>
                </a:solidFill>
              </a:rPr>
              <a:t>년 이후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/>
              <a:t>4G LTE </a:t>
            </a:r>
            <a:r>
              <a:rPr lang="ko-KR" altLang="en-US" dirty="0" smtClean="0"/>
              <a:t>등 고속 무선 이동 네트워크 보급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태블릿</a:t>
            </a:r>
            <a:r>
              <a:rPr lang="ko-KR" altLang="en-US" dirty="0" smtClean="0"/>
              <a:t> 등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기기 보급으로 개인이 언제 어디서나 네트워크에 연결되는 기기의 사용이 가능해 짐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클라우드</a:t>
            </a:r>
            <a:r>
              <a:rPr lang="ko-KR" altLang="en-US" dirty="0" smtClean="0"/>
              <a:t> 기반 스토리지 서비스를 통한 개인 및 그룹 자료 공유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3">
              <a:buClr>
                <a:srgbClr val="4F81BD"/>
              </a:buClr>
            </a:pPr>
            <a:endParaRPr lang="en-US" altLang="ko-KR" dirty="0" smtClean="0"/>
          </a:p>
          <a:p>
            <a:pPr lvl="3">
              <a:buClr>
                <a:srgbClr val="4F81BD"/>
              </a:buClr>
            </a:pPr>
            <a:endParaRPr lang="en-US" altLang="ko-KR" dirty="0"/>
          </a:p>
          <a:p>
            <a:pPr lvl="3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en-US" altLang="ko-KR" dirty="0" smtClean="0"/>
              <a:t>TCP/IP</a:t>
            </a:r>
            <a:endParaRPr lang="ko-KR" altLang="en-US" dirty="0"/>
          </a:p>
          <a:p>
            <a:pPr lvl="1"/>
            <a:r>
              <a:rPr lang="en-US" altLang="ko-KR" dirty="0"/>
              <a:t>TCP/IP(Transmission Control Protocol/Internet Protocol)</a:t>
            </a:r>
            <a:r>
              <a:rPr lang="ko-KR" altLang="en-US" dirty="0"/>
              <a:t>는 컴퓨터 간에 통신할 수 </a:t>
            </a:r>
            <a:r>
              <a:rPr lang="ko-KR" altLang="en-US" dirty="0" smtClean="0"/>
              <a:t>있도록 </a:t>
            </a:r>
            <a:r>
              <a:rPr lang="ko-KR" altLang="en-US" dirty="0"/>
              <a:t>만든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인터넷의 기반 네트워크 시스템으로 하드웨어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접속 매체에 관계없이 동작할 수 있는 개방형 구조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  <a:p>
            <a:pPr lvl="1">
              <a:buClr>
                <a:srgbClr val="4F81BD"/>
              </a:buClr>
            </a:pPr>
            <a:endParaRPr lang="en-US" altLang="ko-KR" dirty="0"/>
          </a:p>
          <a:p>
            <a:pPr marL="266700" lvl="1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marL="266700" lvl="1" indent="0">
              <a:buClr>
                <a:srgbClr val="4F81BD"/>
              </a:buClr>
              <a:buNone/>
            </a:pPr>
            <a:endParaRPr lang="en-US" altLang="ko-KR" sz="1050" dirty="0"/>
          </a:p>
          <a:p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93" y="1988840"/>
            <a:ext cx="5891758" cy="161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9688" y="357301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1-1]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TCP/IP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의 계층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88024" y="4367909"/>
            <a:ext cx="4057254" cy="1941411"/>
            <a:chOff x="1200114" y="4916589"/>
            <a:chExt cx="3886092" cy="175339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14" y="4916589"/>
              <a:ext cx="3886092" cy="986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14" y="5907795"/>
              <a:ext cx="3886092" cy="762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512592" y="4380088"/>
            <a:ext cx="4054844" cy="128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IP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주소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(IP Address)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는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TCP/IP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로 연결된 네트워크에서 각각의 컴퓨터를 구분하려고 사용하는 주소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숫자로 구성되어 있고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“123.123.123.123”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과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같이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네 개로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구분된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10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진수를 사용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63279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1-1]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IP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주소 구분과 범위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9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인터넷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4464496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인터넷</a:t>
            </a:r>
            <a:r>
              <a:rPr lang="en-US" altLang="ko-KR" sz="1800" dirty="0"/>
              <a:t>(Internet)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인터넷은 전 세계가 하나로 연결된 네트워크를 의미하는 고유명사로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Internet</a:t>
            </a:r>
            <a:r>
              <a:rPr lang="ko-KR" altLang="en-US" dirty="0" smtClean="0"/>
              <a:t>으로 표기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internet</a:t>
            </a:r>
            <a:r>
              <a:rPr lang="ko-KR" altLang="en-US" dirty="0" smtClean="0"/>
              <a:t>은 내부 네트워크를 의미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인터넷은 네트워크 인프라이고 </a:t>
            </a:r>
            <a:r>
              <a:rPr lang="en-US" altLang="ko-KR" dirty="0" smtClean="0"/>
              <a:t>www, email </a:t>
            </a:r>
            <a:r>
              <a:rPr lang="ko-KR" altLang="en-US" dirty="0" smtClean="0"/>
              <a:t>등은 인터넷 기반 서비스 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100" dirty="0" smtClean="0"/>
              <a:t>인터넷 ≠ 웹</a:t>
            </a:r>
            <a:endParaRPr lang="en-US" altLang="ko-KR" sz="1100" dirty="0" smtClean="0"/>
          </a:p>
          <a:p>
            <a:pPr lvl="1">
              <a:lnSpc>
                <a:spcPts val="28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 sz="1100" dirty="0" smtClean="0"/>
              <a:t>대표적인 인터넷 기반 서비스</a:t>
            </a:r>
            <a:endParaRPr lang="en-US" altLang="ko-KR" sz="1100" dirty="0"/>
          </a:p>
          <a:p>
            <a:pPr lvl="2">
              <a:lnSpc>
                <a:spcPts val="2300"/>
              </a:lnSpc>
              <a:spcBef>
                <a:spcPct val="0"/>
              </a:spcBef>
              <a:tabLst>
                <a:tab pos="804863" algn="l"/>
              </a:tabLst>
            </a:pPr>
            <a:endParaRPr lang="en-US" altLang="ko-KR" dirty="0"/>
          </a:p>
          <a:p>
            <a:pPr lvl="2">
              <a:lnSpc>
                <a:spcPts val="2300"/>
              </a:lnSpc>
              <a:spcBef>
                <a:spcPct val="0"/>
              </a:spcBef>
              <a:tabLst>
                <a:tab pos="804863" algn="l"/>
              </a:tabLst>
            </a:pPr>
            <a:endParaRPr lang="en-US" altLang="ko-KR" sz="1100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5039544" y="1196752"/>
            <a:ext cx="3924944" cy="5400600"/>
          </a:xfrm>
        </p:spPr>
        <p:txBody>
          <a:bodyPr/>
          <a:lstStyle/>
          <a:p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네트워크에 연결된 컴퓨터들 간의 통신 규약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 서비스들은 </a:t>
            </a:r>
            <a:r>
              <a:rPr lang="en-US" altLang="ko-KR" dirty="0" smtClean="0"/>
              <a:t>TCP/IP 4</a:t>
            </a:r>
            <a:r>
              <a:rPr lang="ko-KR" altLang="en-US" dirty="0" smtClean="0"/>
              <a:t>계층 중 응용계층에 해당함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포트</a:t>
            </a:r>
            <a:endParaRPr lang="en-US" altLang="ko-KR" dirty="0"/>
          </a:p>
          <a:p>
            <a:pPr lvl="1"/>
            <a:r>
              <a:rPr lang="ko-KR" altLang="en-US" dirty="0" smtClean="0"/>
              <a:t>네트워크 서비스를 접속하기 위한 접점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컴퓨터에서 여러 네트워크 서비스를 제공하는 경우 이를 구분하기 위한 용도로 사용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은행의 구분된 업무 창구와 유사한 개념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7" y="4005064"/>
            <a:ext cx="483762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1-2]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대표적인 인터넷 기반 서비스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2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인터넷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도메인 네임 시스템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b="1" dirty="0" smtClean="0"/>
              <a:t>DNS(Domain Name System)</a:t>
            </a:r>
          </a:p>
          <a:p>
            <a:pPr lvl="2"/>
            <a:r>
              <a:rPr lang="ko-KR" altLang="en-US" dirty="0" smtClean="0"/>
              <a:t>인터넷에</a:t>
            </a:r>
            <a:r>
              <a:rPr lang="en-US" altLang="ko-KR" dirty="0"/>
              <a:t> </a:t>
            </a:r>
            <a:r>
              <a:rPr lang="ko-KR" altLang="en-US" dirty="0" smtClean="0"/>
              <a:t>연결된 컴퓨터 구분을 위해 사용하는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 대신 알기 쉬운 이름 형태로 컴퓨터를 구분하기 위한 인터넷 서비스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시스템 중 하나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(www) + </a:t>
            </a:r>
            <a:r>
              <a:rPr lang="ko-KR" altLang="en-US" dirty="0" smtClean="0"/>
              <a:t>도메인 이름</a:t>
            </a:r>
            <a:r>
              <a:rPr lang="en-US" altLang="ko-KR" dirty="0" smtClean="0"/>
              <a:t>(hanb.co.kr) </a:t>
            </a:r>
            <a:r>
              <a:rPr lang="ko-KR" altLang="en-US" dirty="0" smtClean="0"/>
              <a:t>형태로 구성됨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>
                <a:hlinkClick r:id="rId2"/>
              </a:rPr>
              <a:t>예</a:t>
            </a:r>
            <a:r>
              <a:rPr lang="en-US" altLang="ko-KR" dirty="0" smtClean="0">
                <a:hlinkClick r:id="rId2"/>
              </a:rPr>
              <a:t>) www.naver.com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3"/>
              </a:rPr>
              <a:t>www.daum.net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hlinkClick r:id="rId4"/>
              </a:rPr>
              <a:t>www.hanb.co.kr</a:t>
            </a:r>
            <a:r>
              <a:rPr lang="en-US" altLang="ko-KR" dirty="0" smtClean="0"/>
              <a:t>  </a:t>
            </a:r>
            <a:r>
              <a:rPr lang="ko-KR" altLang="en-US" dirty="0" smtClean="0"/>
              <a:t>등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도메인 관리 기관을 통해 일정 비용을 지불하고 사용 가능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447675" lvl="2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b="1" dirty="0" smtClean="0"/>
              <a:t>DNS </a:t>
            </a:r>
            <a:r>
              <a:rPr lang="ko-KR" altLang="en-US" b="1" dirty="0" smtClean="0"/>
              <a:t>처리 과정</a:t>
            </a:r>
            <a:endParaRPr lang="en-US" altLang="ko-KR" b="1" dirty="0" smtClean="0"/>
          </a:p>
          <a:p>
            <a:pPr marL="447675" lvl="2" indent="0">
              <a:buNone/>
            </a:pPr>
            <a:r>
              <a:rPr lang="ko-KR" altLang="en-US" dirty="0">
                <a:latin typeface="+mn-ea"/>
              </a:rPr>
              <a:t>➊ 네트워크 서비스 제공 회사</a:t>
            </a:r>
            <a:r>
              <a:rPr lang="en-US" altLang="ko-KR" dirty="0">
                <a:latin typeface="+mn-ea"/>
              </a:rPr>
              <a:t>(KT, SK</a:t>
            </a:r>
            <a:r>
              <a:rPr lang="ko-KR" altLang="en-US" dirty="0" err="1">
                <a:latin typeface="+mn-ea"/>
              </a:rPr>
              <a:t>브로드밴드</a:t>
            </a:r>
            <a:r>
              <a:rPr lang="en-US" altLang="ko-KR" dirty="0">
                <a:latin typeface="+mn-ea"/>
              </a:rPr>
              <a:t>, LGU+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DNS </a:t>
            </a:r>
            <a:r>
              <a:rPr lang="ko-KR" altLang="en-US" dirty="0">
                <a:latin typeface="+mn-ea"/>
              </a:rPr>
              <a:t>서버에 도메인 </a:t>
            </a:r>
            <a:r>
              <a:rPr lang="ko-KR" altLang="en-US" dirty="0" smtClean="0">
                <a:latin typeface="+mn-ea"/>
              </a:rPr>
              <a:t>이름을 </a:t>
            </a:r>
            <a:r>
              <a:rPr lang="ko-KR" altLang="en-US" dirty="0">
                <a:latin typeface="+mn-ea"/>
              </a:rPr>
              <a:t>요청한다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447675" lvl="2" indent="0">
              <a:buNone/>
            </a:pPr>
            <a:r>
              <a:rPr lang="en-US" altLang="ko-KR" dirty="0">
                <a:latin typeface="+mn-ea"/>
              </a:rPr>
              <a:t>➋ DNS </a:t>
            </a:r>
            <a:r>
              <a:rPr lang="ko-KR" altLang="en-US" dirty="0">
                <a:latin typeface="+mn-ea"/>
              </a:rPr>
              <a:t>서버는 </a:t>
            </a:r>
            <a:r>
              <a:rPr lang="ko-KR" altLang="en-US" dirty="0" err="1">
                <a:latin typeface="+mn-ea"/>
              </a:rPr>
              <a:t>한빛미디어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DNS </a:t>
            </a:r>
            <a:r>
              <a:rPr lang="ko-KR" altLang="en-US" dirty="0">
                <a:latin typeface="+mn-ea"/>
              </a:rPr>
              <a:t>서버인 </a:t>
            </a:r>
            <a:r>
              <a:rPr lang="en-US" altLang="ko-KR" dirty="0">
                <a:latin typeface="+mn-ea"/>
              </a:rPr>
              <a:t>ns.hanb.co.kr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www</a:t>
            </a:r>
            <a:r>
              <a:rPr lang="ko-KR" altLang="en-US" dirty="0">
                <a:latin typeface="+mn-ea"/>
              </a:rPr>
              <a:t>라는 컴퓨터의 </a:t>
            </a:r>
            <a:r>
              <a:rPr lang="en-US" altLang="ko-KR" dirty="0">
                <a:latin typeface="+mn-ea"/>
              </a:rPr>
              <a:t>IP </a:t>
            </a:r>
            <a:r>
              <a:rPr lang="ko-KR" altLang="en-US" dirty="0">
                <a:latin typeface="+mn-ea"/>
              </a:rPr>
              <a:t>주소 를 요청한다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447675" lvl="2" indent="0">
              <a:buNone/>
            </a:pPr>
            <a:r>
              <a:rPr lang="en-US" altLang="ko-KR" dirty="0">
                <a:latin typeface="+mn-ea"/>
              </a:rPr>
              <a:t>➌ </a:t>
            </a:r>
            <a:r>
              <a:rPr lang="ko-KR" altLang="en-US" dirty="0" err="1">
                <a:latin typeface="+mn-ea"/>
              </a:rPr>
              <a:t>한빛미디어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DNS </a:t>
            </a:r>
            <a:r>
              <a:rPr lang="ko-KR" altLang="en-US" dirty="0">
                <a:latin typeface="+mn-ea"/>
              </a:rPr>
              <a:t>서버는 </a:t>
            </a:r>
            <a:r>
              <a:rPr lang="en-US" altLang="ko-KR" dirty="0">
                <a:latin typeface="+mn-ea"/>
              </a:rPr>
              <a:t>DNS zone file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www </a:t>
            </a:r>
            <a:r>
              <a:rPr lang="ko-KR" altLang="en-US" dirty="0">
                <a:latin typeface="+mn-ea"/>
              </a:rPr>
              <a:t>컴퓨터의 </a:t>
            </a:r>
            <a:r>
              <a:rPr lang="en-US" altLang="ko-KR" dirty="0">
                <a:latin typeface="+mn-ea"/>
              </a:rPr>
              <a:t>IP </a:t>
            </a:r>
            <a:r>
              <a:rPr lang="ko-KR" altLang="en-US" dirty="0">
                <a:latin typeface="+mn-ea"/>
              </a:rPr>
              <a:t>주소를 찾아서 </a:t>
            </a:r>
            <a:r>
              <a:rPr lang="ko-KR" altLang="en-US" dirty="0" smtClean="0">
                <a:latin typeface="+mn-ea"/>
              </a:rPr>
              <a:t>알려준다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447675" lvl="2" indent="0">
              <a:buNone/>
            </a:pPr>
            <a:r>
              <a:rPr lang="en-US" altLang="ko-KR" dirty="0">
                <a:latin typeface="+mn-ea"/>
              </a:rPr>
              <a:t>➍ DNS </a:t>
            </a:r>
            <a:r>
              <a:rPr lang="ko-KR" altLang="en-US" dirty="0">
                <a:latin typeface="+mn-ea"/>
              </a:rPr>
              <a:t>서버는 다시 요청한 클라이언트에 </a:t>
            </a:r>
            <a:r>
              <a:rPr lang="en-US" altLang="ko-KR" dirty="0">
                <a:latin typeface="+mn-ea"/>
              </a:rPr>
              <a:t>IP </a:t>
            </a:r>
            <a:r>
              <a:rPr lang="ko-KR" altLang="en-US" dirty="0">
                <a:latin typeface="+mn-ea"/>
              </a:rPr>
              <a:t>주소를 알려준다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47971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accent1"/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accent1"/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accent1"/>
                </a:solidFill>
                <a:latin typeface="돋움" pitchFamily="50" charset="-127"/>
                <a:ea typeface="돋움" pitchFamily="50" charset="-127"/>
              </a:rPr>
              <a:t>1-2]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DNS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처리 과정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77409"/>
            <a:ext cx="5746973" cy="161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5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인터넷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3. </a:t>
            </a:r>
            <a:r>
              <a:rPr lang="ko-KR" altLang="en-US" sz="1800" dirty="0" smtClean="0">
                <a:solidFill>
                  <a:prstClr val="black"/>
                </a:solidFill>
              </a:rPr>
              <a:t>웹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/>
              <a:t>월드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(World Wide Web, www)</a:t>
            </a:r>
          </a:p>
          <a:p>
            <a:pPr lvl="1"/>
            <a:r>
              <a:rPr lang="ko-KR" altLang="en-US" dirty="0" smtClean="0"/>
              <a:t>인터넷에서 운영되는 서비스 중 하나로 많은 사람들이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인터넷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이라고 생각할 정도로 대표적인 인터넷 서비스임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1989</a:t>
            </a:r>
            <a:r>
              <a:rPr lang="ko-KR" altLang="en-US" dirty="0" smtClean="0"/>
              <a:t>년 스위스에 있는 유럽물리입자연구소</a:t>
            </a:r>
            <a:r>
              <a:rPr lang="en-US" altLang="ko-KR" dirty="0" smtClean="0"/>
              <a:t>(CERN)</a:t>
            </a:r>
            <a:r>
              <a:rPr lang="ko-KR" altLang="en-US" dirty="0" smtClean="0"/>
              <a:t>의 팀 </a:t>
            </a:r>
            <a:r>
              <a:rPr lang="ko-KR" altLang="en-US" dirty="0" err="1" smtClean="0"/>
              <a:t>버너스리에</a:t>
            </a:r>
            <a:r>
              <a:rPr lang="ko-KR" altLang="en-US" dirty="0" smtClean="0"/>
              <a:t> 의해 개발됨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흩어져 있는 연구자들이 손쉬운 방법으로 정보를 공유하기 위해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이라는 간단한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언어를 통해 </a:t>
            </a:r>
            <a:r>
              <a:rPr lang="ko-KR" altLang="en-US" dirty="0" err="1"/>
              <a:t>콘</a:t>
            </a:r>
            <a:r>
              <a:rPr lang="ko-KR" altLang="en-US" dirty="0" err="1" smtClean="0"/>
              <a:t>텐츠를</a:t>
            </a:r>
            <a:r>
              <a:rPr lang="ko-KR" altLang="en-US" dirty="0" smtClean="0"/>
              <a:t> 제공하고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라는 프로토콜을 사용해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네트워크에서 사용하기 시작함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웹 브라우저 소프트웨어와 인터넷에 연결만 되어 있으면 </a:t>
            </a:r>
            <a:r>
              <a:rPr lang="en-US" altLang="ko-KR" dirty="0" smtClean="0"/>
              <a:t>PC, 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태블릿</a:t>
            </a:r>
            <a:r>
              <a:rPr lang="ko-KR" altLang="en-US" dirty="0" smtClean="0"/>
              <a:t> 등 운영체제와 하드웨어 상관없이 동일한 서비스 제공이 가능</a:t>
            </a:r>
            <a:r>
              <a:rPr lang="en-US" altLang="ko-KR" dirty="0" smtClean="0"/>
              <a:t>.</a:t>
            </a:r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3915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1-4]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초기 웹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4680520" cy="274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2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6887</TotalTime>
  <Words>2065</Words>
  <Application>Microsoft Office PowerPoint</Application>
  <PresentationFormat>화면 슬라이드 쇼(4:3)</PresentationFormat>
  <Paragraphs>302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Chapter 01. 웹 프로그래밍에 대한 이해</vt:lpstr>
      <vt:lpstr>PowerPoint 프레젠테이션</vt:lpstr>
      <vt:lpstr>PowerPoint 프레젠테이션</vt:lpstr>
      <vt:lpstr>01. 네트워크, 인터넷, 웹</vt:lpstr>
      <vt:lpstr>01. 네트워크, 인터넷, 웹</vt:lpstr>
      <vt:lpstr>01. 네트워크, 인터넷, 웹</vt:lpstr>
      <vt:lpstr>01. 네트워크, 인터넷, 웹</vt:lpstr>
      <vt:lpstr>01. 네트워크, 인터넷, 웹</vt:lpstr>
      <vt:lpstr>01. 네트워크, 인터넷, 웹</vt:lpstr>
      <vt:lpstr>01. 네트워크, 인터넷, 웹</vt:lpstr>
      <vt:lpstr>02. 웹 프로그래밍 언어와 주요 기술</vt:lpstr>
      <vt:lpstr>02. 웹 프로그래밍 언어와 주요 기술</vt:lpstr>
      <vt:lpstr>03. 스마트 시대의 웹 프로그래밍</vt:lpstr>
      <vt:lpstr>03. 스마트 시대의 웹 프로그래밍</vt:lpstr>
      <vt:lpstr>03. 스마트 시대의 웹 프로그래밍</vt:lpstr>
      <vt:lpstr>03. 스마트 시대의 웹 프로그래밍</vt:lpstr>
      <vt:lpstr>03. 스마트 시대의 웹 프로그래밍</vt:lpstr>
      <vt:lpstr>03. 스마트 시대의 웹 프로그래밍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김지선</cp:lastModifiedBy>
  <cp:revision>562</cp:revision>
  <dcterms:created xsi:type="dcterms:W3CDTF">2012-07-11T10:23:22Z</dcterms:created>
  <dcterms:modified xsi:type="dcterms:W3CDTF">2014-02-17T07:47:28Z</dcterms:modified>
</cp:coreProperties>
</file>