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65" r:id="rId2"/>
    <p:sldId id="256" r:id="rId3"/>
    <p:sldId id="266" r:id="rId4"/>
    <p:sldId id="383" r:id="rId5"/>
    <p:sldId id="395" r:id="rId6"/>
    <p:sldId id="601" r:id="rId7"/>
    <p:sldId id="602" r:id="rId8"/>
    <p:sldId id="603" r:id="rId9"/>
    <p:sldId id="604" r:id="rId10"/>
    <p:sldId id="605" r:id="rId11"/>
    <p:sldId id="600" r:id="rId12"/>
    <p:sldId id="606" r:id="rId13"/>
    <p:sldId id="608" r:id="rId14"/>
    <p:sldId id="594" r:id="rId15"/>
    <p:sldId id="609" r:id="rId16"/>
    <p:sldId id="610" r:id="rId17"/>
    <p:sldId id="611" r:id="rId18"/>
    <p:sldId id="612" r:id="rId19"/>
    <p:sldId id="613" r:id="rId20"/>
    <p:sldId id="614" r:id="rId21"/>
    <p:sldId id="615" r:id="rId22"/>
    <p:sldId id="617" r:id="rId23"/>
    <p:sldId id="636" r:id="rId24"/>
    <p:sldId id="619" r:id="rId25"/>
    <p:sldId id="622" r:id="rId26"/>
    <p:sldId id="620" r:id="rId27"/>
    <p:sldId id="623" r:id="rId28"/>
    <p:sldId id="624" r:id="rId29"/>
    <p:sldId id="625" r:id="rId30"/>
    <p:sldId id="626" r:id="rId31"/>
    <p:sldId id="628" r:id="rId32"/>
    <p:sldId id="637" r:id="rId33"/>
    <p:sldId id="638" r:id="rId34"/>
    <p:sldId id="630" r:id="rId35"/>
    <p:sldId id="627" r:id="rId36"/>
    <p:sldId id="631" r:id="rId37"/>
    <p:sldId id="633" r:id="rId38"/>
    <p:sldId id="639" r:id="rId39"/>
    <p:sldId id="640" r:id="rId40"/>
    <p:sldId id="641" r:id="rId41"/>
    <p:sldId id="385" r:id="rId4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F1FF"/>
    <a:srgbClr val="97E1FF"/>
    <a:srgbClr val="00A4E6"/>
    <a:srgbClr val="5BD0FF"/>
    <a:srgbClr val="29C2FF"/>
    <a:srgbClr val="11BBFF"/>
    <a:srgbClr val="21C0FF"/>
    <a:srgbClr val="ABE7FF"/>
    <a:srgbClr val="B7EAFF"/>
    <a:srgbClr val="75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46" autoAdjust="0"/>
    <p:restoredTop sz="98898" autoAdjust="0"/>
  </p:normalViewPr>
  <p:slideViewPr>
    <p:cSldViewPr>
      <p:cViewPr>
        <p:scale>
          <a:sx n="100" d="100"/>
          <a:sy n="100" d="100"/>
        </p:scale>
        <p:origin x="-2112" y="-413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-239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2020-10-29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6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323528" y="5589240"/>
            <a:ext cx="82296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956" y="1"/>
            <a:ext cx="4111044" cy="3861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0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ctrTitle" hasCustomPrompt="1"/>
          </p:nvPr>
        </p:nvSpPr>
        <p:spPr>
          <a:xfrm>
            <a:off x="434974" y="1772816"/>
            <a:ext cx="5095752" cy="1511154"/>
          </a:xfrm>
        </p:spPr>
        <p:txBody>
          <a:bodyPr/>
          <a:lstStyle>
            <a:lvl1pPr algn="l">
              <a:defRPr sz="5400" b="1" i="1" baseline="0">
                <a:solidFill>
                  <a:schemeClr val="bg1">
                    <a:lumMod val="75000"/>
                  </a:schemeClr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defRPr>
            </a:lvl1pPr>
          </a:lstStyle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2" name="Picture 3" descr="C:\Users\김지선\Desktop\이미지 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-2829"/>
            <a:ext cx="4355976" cy="40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0542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프로젝트로 배우는 자바 웹 프로그래밍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2020-10-29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5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</a:t>
            </a:r>
            <a:r>
              <a:rPr lang="ko-KR" altLang="ko-KR" dirty="0"/>
              <a:t>2</a:t>
            </a:r>
            <a:r>
              <a:rPr lang="en-US" altLang="ko-KR" dirty="0"/>
              <a:t>. [</a:t>
            </a:r>
            <a:r>
              <a:rPr lang="ko-KR" altLang="en-US" dirty="0"/>
              <a:t>기본실습</a:t>
            </a:r>
            <a:r>
              <a:rPr lang="en-US" altLang="ko-KR" dirty="0"/>
              <a:t>]</a:t>
            </a:r>
            <a:r>
              <a:rPr lang="ko-KR" altLang="en-US" dirty="0"/>
              <a:t> 표현 언어의 기본 이해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8064896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</a:pPr>
            <a:r>
              <a:rPr kumimoji="0" lang="en-US" altLang="ko-KR" b="1" dirty="0" smtClean="0">
                <a:solidFill>
                  <a:prstClr val="black"/>
                </a:solidFill>
                <a:latin typeface="+mn-ea"/>
                <a:ea typeface="+mn-ea"/>
              </a:rPr>
              <a:t>1. </a:t>
            </a:r>
            <a:r>
              <a:rPr kumimoji="0" lang="ko-KR" altLang="en-US" b="1" dirty="0" smtClean="0">
                <a:solidFill>
                  <a:prstClr val="black"/>
                </a:solidFill>
                <a:latin typeface="+mn-ea"/>
                <a:ea typeface="+mn-ea"/>
              </a:rPr>
              <a:t>실습 개요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실제 표현언어가 활용되는 사례를 통해 표현 언어에 익숙해 지기 위한 간단한 애플리케이션을 개발한다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애플리케이션은 상품 목록을 보여주고 상품을 선택하면 선택된 상품에 대한 정보를 보여주는 예제이다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</a:pPr>
            <a:endParaRPr kumimoji="0" lang="en-US" altLang="ko-KR" sz="12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Product.java :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상품 정보를 제공하는 빈즈 클래스로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+mn-ea"/>
                <a:ea typeface="+mn-ea"/>
              </a:rPr>
              <a:t>jsp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에 데이터를 공급하는 역할을 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en-US" altLang="ko-KR" sz="1200" dirty="0" err="1" smtClean="0">
                <a:solidFill>
                  <a:prstClr val="black"/>
                </a:solidFill>
                <a:latin typeface="+mn-ea"/>
                <a:ea typeface="+mn-ea"/>
              </a:rPr>
              <a:t>ProductList.jsp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 :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상목 목록을 출력하는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j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파일로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, Product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 클래스로부터 상품 목록을 가져와 출력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en-US" altLang="ko-KR" sz="1200" dirty="0" err="1" smtClean="0">
                <a:solidFill>
                  <a:prstClr val="black"/>
                </a:solidFill>
                <a:latin typeface="+mn-ea"/>
                <a:ea typeface="+mn-ea"/>
              </a:rPr>
              <a:t>ProductSel.jsp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 :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+mn-ea"/>
                <a:ea typeface="+mn-ea"/>
              </a:rPr>
              <a:t>ProductList.jsp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에서 상품을 선택하고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&lt;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확인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&gt;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 버튼을 눌렀을때 호출되는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+mn-ea"/>
                <a:ea typeface="+mn-ea"/>
              </a:rPr>
              <a:t>jsp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로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,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 표현 언어를 이용해 데이터를 출력한다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4816"/>
          <a:stretch/>
        </p:blipFill>
        <p:spPr>
          <a:xfrm>
            <a:off x="899592" y="2636911"/>
            <a:ext cx="4320480" cy="16033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0680" y="241597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10-5]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프로그램 소스 목록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89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</a:t>
            </a:r>
            <a:r>
              <a:rPr lang="ko-KR" altLang="ko-KR" dirty="0"/>
              <a:t>2</a:t>
            </a:r>
            <a:r>
              <a:rPr lang="en-US" altLang="ko-KR" dirty="0" smtClean="0"/>
              <a:t>. [</a:t>
            </a:r>
            <a:r>
              <a:rPr lang="ko-KR" altLang="en-US" dirty="0" smtClean="0"/>
              <a:t>기본실습</a:t>
            </a:r>
            <a:r>
              <a:rPr lang="en-US" altLang="ko-KR" dirty="0" smtClean="0"/>
              <a:t>]</a:t>
            </a:r>
            <a:r>
              <a:rPr lang="ko-KR" altLang="en-US" dirty="0" smtClean="0"/>
              <a:t> 표현 언어의 기본 이해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983409"/>
            <a:ext cx="8064896" cy="3381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</a:pPr>
            <a:r>
              <a:rPr kumimoji="0" lang="en-US" altLang="ko-KR" b="1" dirty="0">
                <a:solidFill>
                  <a:prstClr val="black"/>
                </a:solidFill>
                <a:latin typeface="+mn-ea"/>
                <a:ea typeface="+mn-ea"/>
              </a:rPr>
              <a:t>2</a:t>
            </a:r>
            <a:r>
              <a:rPr kumimoji="0" lang="en-US" altLang="ko-KR" b="1" dirty="0" smtClean="0">
                <a:solidFill>
                  <a:prstClr val="black"/>
                </a:solidFill>
                <a:latin typeface="+mn-ea"/>
                <a:ea typeface="+mn-ea"/>
              </a:rPr>
              <a:t>. </a:t>
            </a:r>
            <a:r>
              <a:rPr kumimoji="0" lang="ko-KR" altLang="en-US" b="1" dirty="0" smtClean="0">
                <a:solidFill>
                  <a:prstClr val="black"/>
                </a:solidFill>
                <a:latin typeface="+mn-ea"/>
                <a:ea typeface="+mn-ea"/>
              </a:rPr>
              <a:t>소스 작성</a:t>
            </a:r>
            <a:endParaRPr kumimoji="0" lang="en-US" altLang="ko-KR" b="1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en-US" altLang="ko-KR" sz="1600" b="1" dirty="0" smtClean="0">
                <a:solidFill>
                  <a:prstClr val="black"/>
                </a:solidFill>
                <a:latin typeface="+mn-ea"/>
                <a:ea typeface="+mn-ea"/>
              </a:rPr>
              <a:t>Product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+mn-ea"/>
                <a:ea typeface="+mn-ea"/>
              </a:rPr>
              <a:t>클래스 작성</a:t>
            </a:r>
            <a:endParaRPr kumimoji="0" lang="en-US" altLang="ko-KR" sz="1600" b="1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lvl="1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Product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클래스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(Product.java)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–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+mn-ea"/>
                <a:ea typeface="+mn-ea"/>
              </a:rPr>
              <a:t> </a:t>
            </a: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F79646"/>
              </a:buClr>
              <a:buFont typeface="Wingdings" pitchFamily="2" charset="2"/>
              <a:buChar char="n"/>
            </a:pPr>
            <a:r>
              <a:rPr kumimoji="0" lang="en-US" altLang="ko-KR" sz="1600" b="1" dirty="0" err="1" smtClean="0">
                <a:solidFill>
                  <a:prstClr val="black"/>
                </a:solidFill>
                <a:latin typeface="+mn-ea"/>
                <a:ea typeface="+mn-ea"/>
              </a:rPr>
              <a:t>ProductList.jsp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+mn-ea"/>
                <a:ea typeface="+mn-ea"/>
              </a:rPr>
              <a:t>작성</a:t>
            </a:r>
            <a:endParaRPr kumimoji="0" lang="en-US" altLang="ko-KR" sz="1600" b="1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lvl="1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상품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목록 출력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+mn-ea"/>
                <a:ea typeface="+mn-ea"/>
              </a:rPr>
              <a:t>ProductList.jsp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) </a:t>
            </a:r>
            <a:r>
              <a:rPr kumimoji="0" lang="en-US" altLang="ko-KR" sz="1200" dirty="0">
                <a:solidFill>
                  <a:prstClr val="black"/>
                </a:solidFill>
                <a:latin typeface="+mn-ea"/>
                <a:ea typeface="+mn-ea"/>
              </a:rPr>
              <a:t>– </a:t>
            </a:r>
            <a:r>
              <a:rPr kumimoji="0" lang="en-US" altLang="ko-KR" sz="1200" dirty="0" smtClean="0">
                <a:solidFill>
                  <a:srgbClr val="F79646"/>
                </a:solidFill>
                <a:latin typeface="+mn-ea"/>
                <a:ea typeface="+mn-ea"/>
              </a:rPr>
              <a:t> </a:t>
            </a:r>
            <a:endParaRPr kumimoji="0" lang="en-US" altLang="ko-KR" sz="1050" dirty="0">
              <a:solidFill>
                <a:srgbClr val="F79646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en-US" altLang="ko-KR" sz="1600" b="1" dirty="0" err="1" smtClean="0">
                <a:solidFill>
                  <a:prstClr val="black"/>
                </a:solidFill>
                <a:latin typeface="+mn-ea"/>
                <a:ea typeface="+mn-ea"/>
              </a:rPr>
              <a:t>ProductSel.jsp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+mn-ea"/>
                <a:ea typeface="+mn-ea"/>
              </a:rPr>
              <a:t>작성</a:t>
            </a:r>
            <a:endParaRPr kumimoji="0" lang="en-US" altLang="ko-KR" sz="1600" b="1" dirty="0">
              <a:solidFill>
                <a:prstClr val="black"/>
              </a:solidFill>
              <a:latin typeface="+mn-ea"/>
              <a:ea typeface="+mn-ea"/>
            </a:endParaRPr>
          </a:p>
          <a:p>
            <a:pPr lvl="1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상품 선택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+mn-ea"/>
                <a:ea typeface="+mn-ea"/>
              </a:rPr>
              <a:t>ProductSel.jsp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) </a:t>
            </a:r>
            <a:r>
              <a:rPr kumimoji="0" lang="en-US" altLang="ko-KR" sz="1200" dirty="0">
                <a:solidFill>
                  <a:prstClr val="black"/>
                </a:solidFill>
                <a:latin typeface="+mn-ea"/>
                <a:ea typeface="+mn-ea"/>
              </a:rPr>
              <a:t>–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+mn-ea"/>
                <a:ea typeface="+mn-ea"/>
              </a:rPr>
              <a:t> </a:t>
            </a:r>
            <a:endParaRPr kumimoji="0" lang="en-US" altLang="ko-KR" sz="1200" dirty="0" smtClean="0">
              <a:solidFill>
                <a:schemeClr val="accent6"/>
              </a:solidFill>
              <a:latin typeface="+mn-ea"/>
              <a:ea typeface="+mn-ea"/>
            </a:endParaRPr>
          </a:p>
          <a:p>
            <a:pPr lvl="1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endParaRPr kumimoji="0" lang="en-US" altLang="ko-KR" sz="1200" dirty="0" smtClean="0">
              <a:solidFill>
                <a:schemeClr val="accent6"/>
              </a:solidFill>
              <a:latin typeface="+mn-ea"/>
              <a:ea typeface="+mn-ea"/>
            </a:endParaRP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F79646"/>
              </a:buClr>
            </a:pPr>
            <a:r>
              <a:rPr kumimoji="0" lang="en-US" altLang="ko-KR" b="1" dirty="0" smtClean="0">
                <a:solidFill>
                  <a:prstClr val="black"/>
                </a:solidFill>
                <a:latin typeface="+mn-ea"/>
                <a:ea typeface="+mn-ea"/>
              </a:rPr>
              <a:t>3. </a:t>
            </a:r>
            <a:r>
              <a:rPr kumimoji="0" lang="ko-KR" altLang="en-US" b="1" dirty="0" smtClean="0">
                <a:solidFill>
                  <a:prstClr val="black"/>
                </a:solidFill>
                <a:latin typeface="+mn-ea"/>
                <a:ea typeface="+mn-ea"/>
              </a:rPr>
              <a:t>실행 및 결과 확인</a:t>
            </a:r>
            <a:endParaRPr kumimoji="0" lang="en-US" altLang="ko-KR" sz="1050" dirty="0" smtClean="0">
              <a:solidFill>
                <a:schemeClr val="accent6"/>
              </a:solidFill>
              <a:latin typeface="+mn-ea"/>
              <a:ea typeface="+mn-ea"/>
            </a:endParaRPr>
          </a:p>
          <a:p>
            <a:pPr lvl="1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endParaRPr kumimoji="0" lang="en-US" altLang="ko-KR" sz="1050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pic>
        <p:nvPicPr>
          <p:cNvPr id="1026" name="Picture 2" descr="C:\Users\orize\Downloads\이미지 파일\10장\ch10_img\ch10_01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2" t="14357" r="2258" b="18163"/>
          <a:stretch/>
        </p:blipFill>
        <p:spPr bwMode="auto">
          <a:xfrm>
            <a:off x="611560" y="4077072"/>
            <a:ext cx="3704509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orize\Downloads\이미지 파일\10장\ch10_img\ch10_02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9" t="14904" r="1910" b="18470"/>
          <a:stretch/>
        </p:blipFill>
        <p:spPr bwMode="auto">
          <a:xfrm>
            <a:off x="4572000" y="4077072"/>
            <a:ext cx="3761612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11560" y="656887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10-1] 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ProductList.jsp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0" y="658445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10-2] 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ProductSel.jsp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912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</a:t>
            </a:r>
            <a:r>
              <a:rPr lang="ko-KR" altLang="ko-KR" dirty="0"/>
              <a:t>2</a:t>
            </a:r>
            <a:r>
              <a:rPr lang="en-US" altLang="ko-KR" dirty="0"/>
              <a:t>. [</a:t>
            </a:r>
            <a:r>
              <a:rPr lang="ko-KR" altLang="en-US" dirty="0"/>
              <a:t>기본실습</a:t>
            </a:r>
            <a:r>
              <a:rPr lang="en-US" altLang="ko-KR" dirty="0"/>
              <a:t>]</a:t>
            </a:r>
            <a:r>
              <a:rPr lang="ko-KR" altLang="en-US" dirty="0"/>
              <a:t> 표현 언어의 기본 이해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980728"/>
            <a:ext cx="770485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+mn-ea"/>
                <a:ea typeface="+mn-ea"/>
              </a:rPr>
              <a:t>주요 소스코드 분석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kumimoji="0" lang="en-US" altLang="ko-KR" sz="1600" b="1" dirty="0" err="1" smtClean="0">
                <a:solidFill>
                  <a:prstClr val="black"/>
                </a:solidFill>
                <a:latin typeface="+mn-ea"/>
                <a:ea typeface="+mn-ea"/>
              </a:rPr>
              <a:t>Product.java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+mn-ea"/>
                <a:ea typeface="+mn-ea"/>
              </a:rPr>
              <a:t>)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데이터 관리를 위한 빈즈 클래스</a:t>
            </a: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상품정보는 편의상 배열로 만들어 제공</a:t>
            </a:r>
            <a:endParaRPr kumimoji="0" lang="en-US" altLang="ko-KR" sz="12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표현언어 실습을 위해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num1, num2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라는 변수를 미리 설정해 둠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주요 소스코드 분석</a:t>
            </a: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600" b="1" dirty="0" err="1">
                <a:solidFill>
                  <a:prstClr val="black"/>
                </a:solidFill>
                <a:latin typeface="맑은 고딕"/>
                <a:ea typeface="맑은 고딕"/>
              </a:rPr>
              <a:t>ProductList.jsp</a:t>
            </a: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상품 목록을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HTML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의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&lt;select&gt;&lt;option&gt;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을 이용해 출력하는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JSP</a:t>
            </a: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&lt;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jsp:useBean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&gt;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을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이용해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Product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클래스 사용</a:t>
            </a: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for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문을 이용해 배열 데이터를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&lt;select&gt;&lt;option&gt;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문과 조합해 출력</a:t>
            </a: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37692" y="2492896"/>
            <a:ext cx="770485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3735" y="2515216"/>
            <a:ext cx="5049780" cy="819455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06 </a:t>
            </a:r>
            <a:r>
              <a:rPr lang="fr-FR" altLang="ko-KR" sz="1050" dirty="0" smtClean="0">
                <a:latin typeface="+mn-ea"/>
                <a:ea typeface="+mn-ea"/>
              </a:rPr>
              <a:t>    private </a:t>
            </a:r>
            <a:r>
              <a:rPr lang="fr-FR" altLang="ko-KR" sz="1050" dirty="0">
                <a:latin typeface="+mn-ea"/>
                <a:ea typeface="+mn-ea"/>
              </a:rPr>
              <a:t>String[] productList = {"item", "item2", "item3", "item4", "item5"}; </a:t>
            </a:r>
            <a:endParaRPr lang="fr-FR" altLang="ko-KR" sz="105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fr-FR" altLang="ko-KR" sz="1050" dirty="0" smtClean="0">
                <a:latin typeface="+mn-ea"/>
                <a:ea typeface="+mn-ea"/>
              </a:rPr>
              <a:t>07     private int num1 = 10;</a:t>
            </a:r>
          </a:p>
          <a:p>
            <a:pPr>
              <a:lnSpc>
                <a:spcPct val="150000"/>
              </a:lnSpc>
            </a:pPr>
            <a:r>
              <a:rPr lang="fr-FR" altLang="ko-KR" sz="1050" dirty="0" smtClean="0">
                <a:latin typeface="+mn-ea"/>
                <a:ea typeface="+mn-ea"/>
              </a:rPr>
              <a:t>08     private int num2 = 20;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7692" y="4797151"/>
            <a:ext cx="7704856" cy="20224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63735" y="4819472"/>
            <a:ext cx="5097870" cy="200009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13 &lt;jsp:useBean id="product" class="jspbook.ch10.Product" scope="session" /&gt;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14     &lt;select name="sel"&gt;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15     &lt;%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16         for(String item : product.getProductList()) {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17             out.println("&lt;option&gt;"+item+"&lt;/option&gt;");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18         }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19     %&gt;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20     &lt;/select&gt;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247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</a:t>
            </a:r>
            <a:r>
              <a:rPr lang="ko-KR" altLang="ko-KR" dirty="0"/>
              <a:t>2</a:t>
            </a:r>
            <a:r>
              <a:rPr lang="en-US" altLang="ko-KR" dirty="0"/>
              <a:t>. [</a:t>
            </a:r>
            <a:r>
              <a:rPr lang="ko-KR" altLang="en-US" dirty="0"/>
              <a:t>기본실습</a:t>
            </a:r>
            <a:r>
              <a:rPr lang="en-US" altLang="ko-KR" dirty="0"/>
              <a:t>]</a:t>
            </a:r>
            <a:r>
              <a:rPr lang="ko-KR" altLang="en-US" dirty="0"/>
              <a:t> 표현 언어의 기본 이해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1122242"/>
            <a:ext cx="7704856" cy="4106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주요 소스코드 분석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ProductSel.jsp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선택된 상품정보를 출력하는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JSP</a:t>
            </a: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표현언어를 통해 선택된 상품과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product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객체의 정보를 출력</a:t>
            </a: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66700" lvl="1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723900" lvl="2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43573" y="649547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775145" y="2130354"/>
            <a:ext cx="7704856" cy="5994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2256" y="2124099"/>
            <a:ext cx="3975768" cy="57708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12 1. </a:t>
            </a:r>
            <a:r>
              <a:rPr lang="ko-KR" altLang="en-US" sz="1050" dirty="0" smtClean="0">
                <a:latin typeface="+mn-ea"/>
                <a:ea typeface="+mn-ea"/>
              </a:rPr>
              <a:t>선택한 상품은 </a:t>
            </a:r>
            <a:r>
              <a:rPr lang="en-US" altLang="ko-KR" sz="1050" dirty="0" smtClean="0">
                <a:latin typeface="+mn-ea"/>
                <a:ea typeface="+mn-ea"/>
              </a:rPr>
              <a:t>: ${</a:t>
            </a:r>
            <a:r>
              <a:rPr lang="en-US" altLang="ko-KR" sz="1050" dirty="0" err="1" smtClean="0">
                <a:latin typeface="+mn-ea"/>
                <a:ea typeface="+mn-ea"/>
              </a:rPr>
              <a:t>param.sel</a:t>
            </a:r>
            <a:r>
              <a:rPr lang="en-US" altLang="ko-KR" sz="1050" dirty="0" smtClean="0">
                <a:latin typeface="+mn-ea"/>
                <a:ea typeface="+mn-ea"/>
              </a:rPr>
              <a:t>} &lt;BR&gt;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13 2. num1 + num2 = ${product.num1+product.num2} &lt;BR&gt;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427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</a:t>
            </a:r>
            <a:r>
              <a:rPr lang="ko-KR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커스텀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7776864" cy="5400600"/>
          </a:xfrm>
        </p:spPr>
        <p:txBody>
          <a:bodyPr/>
          <a:lstStyle/>
          <a:p>
            <a:pPr marL="0" lvl="0" indent="0">
              <a:lnSpc>
                <a:spcPct val="200000"/>
              </a:lnSpc>
              <a:buClr>
                <a:srgbClr val="4F81BD"/>
              </a:buClr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err="1" smtClean="0"/>
              <a:t>커스텀</a:t>
            </a:r>
            <a:r>
              <a:rPr lang="ko-KR" altLang="en-US" sz="1800" dirty="0" smtClean="0"/>
              <a:t> 태그란</a:t>
            </a:r>
            <a:r>
              <a:rPr lang="en-US" altLang="ko-KR" sz="1800" dirty="0" smtClean="0"/>
              <a:t>?</a:t>
            </a:r>
            <a:endParaRPr lang="ko-KR" altLang="en-US" sz="1800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커스텀 태그</a:t>
            </a:r>
            <a:r>
              <a:rPr lang="en-US" altLang="ko-KR" dirty="0"/>
              <a:t>(Custom Tag)</a:t>
            </a:r>
            <a:r>
              <a:rPr lang="ko-KR" altLang="en-US" dirty="0"/>
              <a:t>는 원래 </a:t>
            </a:r>
            <a:r>
              <a:rPr lang="en-US" altLang="ko-KR" dirty="0"/>
              <a:t>JSP </a:t>
            </a:r>
            <a:r>
              <a:rPr lang="ko-KR" altLang="en-US" dirty="0"/>
              <a:t>페이지에서 반복적인 프로그램 로직을 </a:t>
            </a:r>
            <a:r>
              <a:rPr lang="ko-KR" altLang="en-US" dirty="0" smtClean="0"/>
              <a:t>캡슐화하기 위해 고안됨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기본적으로 </a:t>
            </a:r>
            <a:r>
              <a:rPr lang="ko-KR" altLang="en-US" dirty="0"/>
              <a:t>제공되는 태그 </a:t>
            </a:r>
            <a:r>
              <a:rPr lang="ko-KR" altLang="en-US" dirty="0" smtClean="0"/>
              <a:t>이외 </a:t>
            </a:r>
            <a:r>
              <a:rPr lang="ko-KR" altLang="en-US" dirty="0"/>
              <a:t>사용자가 확장한 태그라는 의미에서 </a:t>
            </a:r>
            <a:r>
              <a:rPr lang="ko-KR" altLang="en-US" dirty="0" smtClean="0"/>
              <a:t>붙여진 이름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HTML </a:t>
            </a:r>
            <a:r>
              <a:rPr lang="ko-KR" altLang="en-US" dirty="0"/>
              <a:t>문서는 브라우저에 의해 해석되므로 커스텀 태그를 구현할 수 없지만</a:t>
            </a:r>
            <a:r>
              <a:rPr lang="en-US" altLang="ko-KR" dirty="0"/>
              <a:t>, JSP</a:t>
            </a:r>
            <a:r>
              <a:rPr lang="ko-KR" altLang="en-US" dirty="0"/>
              <a:t>는 서버에서 해석되므로 커스텀 태그를 구현할 수 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071955" y="65383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95713" y="65383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917499" y="674430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551829" y="682153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395536" y="2855604"/>
            <a:ext cx="4680520" cy="39614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21579" y="2877924"/>
            <a:ext cx="4546437" cy="3939092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&lt;table cellpadding=5 cellspacing=0 border="1"&gt;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    &lt;tr bgcolor="#99CCFF"&gt;&lt;td&gt;</a:t>
            </a:r>
            <a:r>
              <a:rPr lang="ko-KR" altLang="en-US" sz="1050" dirty="0">
                <a:latin typeface="+mn-ea"/>
                <a:ea typeface="+mn-ea"/>
              </a:rPr>
              <a:t>번호</a:t>
            </a:r>
            <a:r>
              <a:rPr lang="en-US" altLang="ko-KR" sz="1050" dirty="0">
                <a:latin typeface="+mn-ea"/>
                <a:ea typeface="+mn-ea"/>
              </a:rPr>
              <a:t>&lt;/</a:t>
            </a:r>
            <a:r>
              <a:rPr lang="fr-FR" altLang="ko-KR" sz="1050" dirty="0">
                <a:latin typeface="+mn-ea"/>
                <a:ea typeface="+mn-ea"/>
              </a:rPr>
              <a:t>td&gt;&lt;td&gt;</a:t>
            </a:r>
            <a:r>
              <a:rPr lang="ko-KR" altLang="en-US" sz="1050" dirty="0">
                <a:latin typeface="+mn-ea"/>
                <a:ea typeface="+mn-ea"/>
              </a:rPr>
              <a:t>작성자</a:t>
            </a:r>
            <a:r>
              <a:rPr lang="en-US" altLang="ko-KR" sz="1050" dirty="0">
                <a:latin typeface="+mn-ea"/>
                <a:ea typeface="+mn-ea"/>
              </a:rPr>
              <a:t>&lt;/</a:t>
            </a:r>
            <a:r>
              <a:rPr lang="fr-FR" altLang="ko-KR" sz="1050" dirty="0">
                <a:latin typeface="+mn-ea"/>
                <a:ea typeface="+mn-ea"/>
              </a:rPr>
              <a:t>td&gt;&lt;td&gt;</a:t>
            </a:r>
            <a:r>
              <a:rPr lang="ko-KR" altLang="en-US" sz="1050" dirty="0">
                <a:latin typeface="+mn-ea"/>
                <a:ea typeface="+mn-ea"/>
              </a:rPr>
              <a:t>전화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+mn-ea"/>
                <a:ea typeface="+mn-ea"/>
              </a:rPr>
              <a:t>    번호</a:t>
            </a:r>
            <a:r>
              <a:rPr lang="en-US" altLang="ko-KR" sz="1050" dirty="0">
                <a:latin typeface="+mn-ea"/>
                <a:ea typeface="+mn-ea"/>
              </a:rPr>
              <a:t>&lt;/</a:t>
            </a:r>
            <a:r>
              <a:rPr lang="fr-FR" altLang="ko-KR" sz="1050" dirty="0">
                <a:latin typeface="+mn-ea"/>
                <a:ea typeface="+mn-ea"/>
              </a:rPr>
              <a:t>td&gt;&lt;td&gt;</a:t>
            </a:r>
            <a:r>
              <a:rPr lang="ko-KR" altLang="en-US" sz="1050" dirty="0">
                <a:latin typeface="+mn-ea"/>
                <a:ea typeface="+mn-ea"/>
              </a:rPr>
              <a:t>작성일</a:t>
            </a:r>
            <a:r>
              <a:rPr lang="en-US" altLang="ko-KR" sz="1050" dirty="0">
                <a:latin typeface="+mn-ea"/>
                <a:ea typeface="+mn-ea"/>
              </a:rPr>
              <a:t>&lt;/</a:t>
            </a:r>
            <a:r>
              <a:rPr lang="fr-FR" altLang="ko-KR" sz="1050" dirty="0">
                <a:latin typeface="+mn-ea"/>
                <a:ea typeface="+mn-ea"/>
              </a:rPr>
              <a:t>td&gt;&lt;td&gt;</a:t>
            </a:r>
            <a:r>
              <a:rPr lang="ko-KR" altLang="en-US" sz="1050" dirty="0">
                <a:latin typeface="+mn-ea"/>
                <a:ea typeface="+mn-ea"/>
              </a:rPr>
              <a:t>내용</a:t>
            </a:r>
            <a:r>
              <a:rPr lang="en-US" altLang="ko-KR" sz="1050" dirty="0">
                <a:latin typeface="+mn-ea"/>
                <a:ea typeface="+mn-ea"/>
              </a:rPr>
              <a:t>&lt;/</a:t>
            </a:r>
            <a:r>
              <a:rPr lang="fr-FR" altLang="ko-KR" sz="1050" dirty="0">
                <a:latin typeface="+mn-ea"/>
                <a:ea typeface="+mn-ea"/>
              </a:rPr>
              <a:t>td&gt;&lt;/tr&gt;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    &lt;%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        for(GuestBook guestbook : datas) {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    %&gt;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        &lt;tr&gt;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            &lt;td&gt;&lt;%=guestbook.getGb_id() %&gt;&lt;/td&gt;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            &lt;td&gt;&lt;%=guestbook.getGb_name() %&gt;&lt;/td&gt;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            &lt;td&gt;&lt;%=guestbook.getGb_tel() %&gt;&lt;/td&gt;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            &lt;td&gt;&lt;%=guestbook.getGb_date() %&gt;&lt;/td&gt;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        &lt;/tr&gt;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        &lt;%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            }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        %&gt;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&lt;/table&gt;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51829" y="3884836"/>
            <a:ext cx="3520008" cy="16451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577872" y="3907156"/>
            <a:ext cx="3381054" cy="151535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&lt;%@ taglib uri="getListTag" prefix="boardTag" %&gt;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&lt;HTML&gt;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&lt;BODY&gt;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&lt;boardTag:getList /&gt;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&lt;/BODY&gt;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&lt;/HTML&gt;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16" name="Right Arrow 10"/>
          <p:cNvSpPr/>
          <p:nvPr/>
        </p:nvSpPr>
        <p:spPr>
          <a:xfrm>
            <a:off x="5176347" y="4369091"/>
            <a:ext cx="403765" cy="50006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8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</a:t>
            </a:r>
            <a:r>
              <a:rPr lang="ko-KR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커스텀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7704856" cy="54006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웹 화면과 프로그램이 복잡해질수록 커스텀 태그를 사용하면 소스를 간결하게 유지할 수 있고 구현된 기능의 재활용이 용이해진다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커스텀태그 라이브러리를 사용했을 때의 장점은 다음과 같다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0734" y="665850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65708" y="2276872"/>
            <a:ext cx="7666732" cy="2592288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vert="horz" wrap="none" lIns="91440" tIns="45720" rIns="91440" bIns="45720" rtlCol="0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kumimoji="0" lang="en-US" altLang="ko-KR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➊ </a:t>
            </a:r>
            <a:r>
              <a:rPr kumimoji="0" lang="ko-KR" altLang="en-US" sz="11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비즈니스</a:t>
            </a:r>
            <a:r>
              <a:rPr kumimoji="0" lang="en-US" altLang="ko-KR" sz="11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1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로직으로부터</a:t>
            </a:r>
            <a:r>
              <a:rPr kumimoji="0" lang="ko-KR" altLang="en-US" sz="11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화면 표현을 분리할 수 있다 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: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프로그램 개발자는 비즈니스 </a:t>
            </a:r>
            <a:r>
              <a:rPr kumimoji="0" lang="ko-KR" altLang="en-US" sz="11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로직을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 개발하고 </a:t>
            </a:r>
            <a:endParaRPr kumimoji="0" lang="en-US" altLang="ko-KR" sz="11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kumimoji="0" lang="en-US" altLang="ko-KR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 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표현을 위한 </a:t>
            </a:r>
            <a:r>
              <a:rPr kumimoji="0" lang="ko-KR" altLang="en-US" sz="11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커프텀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 태그를 제공하며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화면 개발자는 화면 디자인에 집중할 수 있다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endParaRPr kumimoji="0" lang="en-US" altLang="ko-KR" sz="11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kumimoji="0" lang="ko-KR" altLang="en-US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➋ </a:t>
            </a:r>
            <a:r>
              <a:rPr kumimoji="0" lang="ko-KR" altLang="en-US" sz="11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비즈니스 </a:t>
            </a:r>
            <a:r>
              <a:rPr kumimoji="0" lang="ko-KR" altLang="en-US" sz="11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로직의</a:t>
            </a:r>
            <a:r>
              <a:rPr kumimoji="0" lang="ko-KR" altLang="en-US" sz="11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캡슐화할 수 있다 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: </a:t>
            </a:r>
            <a:r>
              <a:rPr kumimoji="0" lang="ko-KR" altLang="en-US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재사용할 수 있고 유지보수에 유리하다</a:t>
            </a:r>
            <a:r>
              <a:rPr kumimoji="0" lang="en-US" altLang="ko-KR" sz="11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endParaRPr kumimoji="0" lang="en-US" altLang="ko-KR" sz="11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kumimoji="0" lang="en-US" altLang="ko-KR" sz="1100" dirty="0" smtClean="0">
                <a:latin typeface="맑은 고딕"/>
                <a:ea typeface="맑은 고딕"/>
              </a:rPr>
              <a:t>➌ </a:t>
            </a:r>
            <a:r>
              <a:rPr kumimoji="0" lang="ko-KR" altLang="en-US" sz="1100" b="1" dirty="0" smtClean="0">
                <a:latin typeface="맑은 고딕"/>
                <a:ea typeface="맑은 고딕"/>
              </a:rPr>
              <a:t>보다 완벽한 </a:t>
            </a:r>
            <a:r>
              <a:rPr kumimoji="0" lang="en-US" altLang="ko-KR" sz="1100" b="1" dirty="0" smtClean="0">
                <a:latin typeface="맑은 고딕"/>
                <a:ea typeface="맑은 고딕"/>
              </a:rPr>
              <a:t>MVC </a:t>
            </a:r>
            <a:r>
              <a:rPr kumimoji="0" lang="ko-KR" altLang="en-US" sz="1100" b="1" dirty="0" smtClean="0">
                <a:latin typeface="맑은 고딕"/>
                <a:ea typeface="맑은 고딕"/>
              </a:rPr>
              <a:t>패턴을 구현할 수 있다 </a:t>
            </a:r>
            <a:r>
              <a:rPr kumimoji="0" lang="en-US" altLang="ko-KR" sz="1100" dirty="0" smtClean="0">
                <a:latin typeface="맑은 고딕"/>
                <a:ea typeface="맑은 고딕"/>
              </a:rPr>
              <a:t>: JSP</a:t>
            </a:r>
            <a:r>
              <a:rPr kumimoji="0" lang="ko-KR" altLang="en-US" sz="1100" dirty="0" smtClean="0">
                <a:latin typeface="맑은 고딕"/>
                <a:ea typeface="맑은 고딕"/>
              </a:rPr>
              <a:t>를 순수하게 </a:t>
            </a:r>
            <a:r>
              <a:rPr kumimoji="0" lang="ko-KR" altLang="en-US" sz="1100" dirty="0" err="1" smtClean="0">
                <a:latin typeface="맑은 고딕"/>
                <a:ea typeface="맑은 고딕"/>
              </a:rPr>
              <a:t>뷰</a:t>
            </a:r>
            <a:r>
              <a:rPr kumimoji="0" lang="ko-KR" altLang="en-US" sz="1100" dirty="0" smtClean="0">
                <a:latin typeface="맑은 고딕"/>
                <a:ea typeface="맑은 고딕"/>
              </a:rPr>
              <a:t> 형태로 사용할 수 있으므로 더욱 완벽한</a:t>
            </a:r>
            <a:endParaRPr kumimoji="0" lang="en-US" altLang="ko-KR" sz="1100" dirty="0" smtClean="0"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kumimoji="0" lang="en-US" altLang="ko-KR" sz="1100" dirty="0" smtClean="0">
                <a:latin typeface="맑은 고딕"/>
                <a:ea typeface="맑은 고딕"/>
              </a:rPr>
              <a:t>MVC </a:t>
            </a:r>
            <a:r>
              <a:rPr kumimoji="0" lang="ko-KR" altLang="en-US" sz="1100" dirty="0" smtClean="0">
                <a:latin typeface="맑은 고딕"/>
                <a:ea typeface="맑은 고딕"/>
              </a:rPr>
              <a:t>패턴을 구현할 수 있다</a:t>
            </a:r>
            <a:r>
              <a:rPr kumimoji="0" lang="en-US" altLang="ko-KR" sz="1100" dirty="0" smtClean="0">
                <a:latin typeface="맑은 고딕"/>
                <a:ea typeface="맑은 고딕"/>
              </a:rPr>
              <a:t>.</a:t>
            </a:r>
            <a:endParaRPr lang="ko-KR" altLang="en-US" sz="11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866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</a:t>
            </a:r>
            <a:r>
              <a:rPr lang="ko-KR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커스텀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7776864" cy="54006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err="1" smtClean="0"/>
              <a:t>커스텀</a:t>
            </a:r>
            <a:r>
              <a:rPr lang="ko-KR" altLang="en-US" dirty="0" smtClean="0"/>
              <a:t> 태그를 구현하는 방법에는 크게 두 가지가 있다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태그 파일 기반의 개발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태그 핸들러 클래스 기반 개발 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태그 파일 기반의 개발은 비교적 쉽게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기술들을 활용해 커스텀 태그를 만들 수 있어 대부분의 경우에 권장되지만 구조상 소스가 노출되고 라이브러리화 하기 어렵기 때문에 고급 태그나 라이브러리 개발의 경우에는 태그 핸들러 클래스 기반으로 개발하는 것이 좋다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0734" y="665850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6294" b="4553"/>
          <a:stretch/>
        </p:blipFill>
        <p:spPr>
          <a:xfrm>
            <a:off x="732120" y="3717032"/>
            <a:ext cx="6912768" cy="16287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7584" y="350100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10-6]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유형별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커스텀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 태그 개발 방법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602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</a:t>
            </a:r>
            <a:r>
              <a:rPr lang="ko-KR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커스텀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8280920" cy="5749782"/>
          </a:xfrm>
        </p:spPr>
        <p:txBody>
          <a:bodyPr/>
          <a:lstStyle/>
          <a:p>
            <a:pPr marL="0" lvl="0" indent="0">
              <a:buClr>
                <a:srgbClr val="4F81BD"/>
              </a:buClr>
              <a:buNone/>
            </a:pPr>
            <a:r>
              <a:rPr lang="en-US" altLang="ko-KR" sz="1800" dirty="0" smtClean="0"/>
              <a:t>2.</a:t>
            </a:r>
            <a:r>
              <a:rPr lang="ko-KR" altLang="en-US" sz="1800" dirty="0" smtClean="0"/>
              <a:t> 태그의 기본 구조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커스텀 태그도 일반적인 태그와 동일한 구조를 가지므로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일반적인 태그의 구조를 먼저 알아본다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다</a:t>
            </a:r>
            <a:r>
              <a:rPr lang="ko-KR" altLang="en-US" dirty="0"/>
              <a:t>음</a:t>
            </a:r>
            <a:r>
              <a:rPr lang="ko-KR" altLang="en-US" dirty="0" smtClean="0"/>
              <a:t>과 같은 태그의  구성 요소는 태그</a:t>
            </a:r>
            <a:r>
              <a:rPr lang="en-US" altLang="ko-KR" dirty="0" smtClean="0"/>
              <a:t>,</a:t>
            </a:r>
            <a:r>
              <a:rPr lang="ko-KR" altLang="en-US" dirty="0" smtClean="0"/>
              <a:t> 속성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 태그 바디가 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050" dirty="0"/>
          </a:p>
          <a:p>
            <a:pPr lvl="1">
              <a:lnSpc>
                <a:spcPct val="150000"/>
              </a:lnSpc>
            </a:pPr>
            <a:endParaRPr lang="en-US" altLang="ko-KR" sz="1050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1" dirty="0" smtClean="0"/>
              <a:t>태그</a:t>
            </a:r>
            <a:endParaRPr lang="en-US" altLang="ko-KR" b="1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기본적으로 모든 태그는 쌍으로 이루어지며 속성을 포함하고 있다</a:t>
            </a:r>
            <a:r>
              <a:rPr lang="en-US" altLang="ko-KR" dirty="0" smtClean="0"/>
              <a:t>. &lt;H2&gt;&lt;/H2&gt;, &lt;form&gt;&lt;/form&gt;, &lt;input&gt;</a:t>
            </a:r>
            <a:r>
              <a:rPr lang="ko-KR" altLang="en-US" dirty="0" smtClean="0"/>
              <a:t>은 모두 태그인데</a:t>
            </a:r>
            <a:r>
              <a:rPr lang="en-US" altLang="ko-KR" dirty="0" smtClean="0"/>
              <a:t>, &lt;input&gt;</a:t>
            </a:r>
            <a:r>
              <a:rPr lang="ko-KR" altLang="en-US" dirty="0" smtClean="0"/>
              <a:t>의 경우 쌍으로 이루어지지 않았다</a:t>
            </a:r>
            <a:r>
              <a:rPr lang="en-US" altLang="ko-KR" dirty="0" smtClean="0"/>
              <a:t>. HTML</a:t>
            </a:r>
            <a:r>
              <a:rPr lang="ko-KR" altLang="en-US" dirty="0" smtClean="0"/>
              <a:t>의 경우에는 크게 상관이 없으나</a:t>
            </a:r>
            <a:r>
              <a:rPr lang="en-US" altLang="ko-KR" dirty="0" smtClean="0"/>
              <a:t>, XML  </a:t>
            </a:r>
            <a:r>
              <a:rPr lang="ko-KR" altLang="en-US" dirty="0" smtClean="0"/>
              <a:t>형식을 따르는 경우에는 </a:t>
            </a:r>
            <a:r>
              <a:rPr lang="en-US" altLang="ko-KR" dirty="0" smtClean="0"/>
              <a:t>&lt;input&gt;&lt;/input&gt;,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&lt;input/&gt;</a:t>
            </a:r>
            <a:r>
              <a:rPr lang="ko-KR" altLang="en-US" dirty="0" smtClean="0"/>
              <a:t>과 같이 해주어야 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 smtClean="0"/>
              <a:t>속성</a:t>
            </a:r>
            <a:endParaRPr lang="en-US" altLang="ko-KR" b="1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속성은 태그 안에서 부가적인 정보를 제공하는 것으로</a:t>
            </a:r>
            <a:r>
              <a:rPr lang="en-US" altLang="ko-KR" dirty="0" smtClean="0"/>
              <a:t>, &lt;form&gt; </a:t>
            </a:r>
            <a:r>
              <a:rPr lang="ko-KR" altLang="en-US" dirty="0" smtClean="0"/>
              <a:t>태그 내에 있는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method, &lt;input&gt; </a:t>
            </a:r>
            <a:r>
              <a:rPr lang="ko-KR" altLang="en-US" dirty="0" smtClean="0"/>
              <a:t>태그에 있는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name </a:t>
            </a:r>
            <a:r>
              <a:rPr lang="ko-KR" altLang="en-US" dirty="0" smtClean="0"/>
              <a:t>등이 속성에 해당한다</a:t>
            </a:r>
            <a:r>
              <a:rPr lang="en-US" altLang="ko-KR" dirty="0" smtClean="0"/>
              <a:t>. HTML </a:t>
            </a:r>
            <a:r>
              <a:rPr lang="ko-KR" altLang="en-US" dirty="0" smtClean="0"/>
              <a:t>자체에서는 제약이 크지 않으나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가급적 속성 값들은 </a:t>
            </a:r>
            <a:r>
              <a:rPr lang="en-US" altLang="ko-KR" dirty="0" smtClean="0"/>
              <a:t>“ “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묶어주는 것이 좋다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 smtClean="0"/>
              <a:t>태그 바디</a:t>
            </a:r>
            <a:endParaRPr lang="en-US" altLang="ko-KR" b="1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시작 태그와 종료 태그 사이에 있는 내용을 말한다</a:t>
            </a:r>
            <a:r>
              <a:rPr lang="en-US" altLang="ko-KR" dirty="0" smtClean="0"/>
              <a:t>. &lt;H2&gt; </a:t>
            </a:r>
            <a:r>
              <a:rPr lang="ko-KR" altLang="en-US" dirty="0" smtClean="0"/>
              <a:t>태그의 경우 문자열이나 화면 표현과 관련된 다른 태그가 올 수 있다</a:t>
            </a:r>
            <a:r>
              <a:rPr lang="en-US" altLang="ko-KR" dirty="0" smtClean="0"/>
              <a:t>. &lt;form&gt; </a:t>
            </a:r>
            <a:r>
              <a:rPr lang="ko-KR" altLang="en-US" dirty="0" smtClean="0"/>
              <a:t>태그의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 다른 태그나 문자열이 올 수 있지만 반드시 </a:t>
            </a:r>
            <a:r>
              <a:rPr lang="en-US" altLang="ko-KR" dirty="0" smtClean="0"/>
              <a:t>&lt;form&gt; </a:t>
            </a:r>
            <a:r>
              <a:rPr lang="ko-KR" altLang="en-US" dirty="0" smtClean="0"/>
              <a:t>태그 내에 </a:t>
            </a:r>
            <a:r>
              <a:rPr lang="ko-KR" altLang="en-US" dirty="0" err="1" smtClean="0"/>
              <a:t>있으야</a:t>
            </a:r>
            <a:r>
              <a:rPr lang="ko-KR" altLang="en-US" dirty="0" smtClean="0"/>
              <a:t> 하는 </a:t>
            </a:r>
            <a:r>
              <a:rPr lang="en-US" altLang="ko-KR" dirty="0" smtClean="0"/>
              <a:t>&lt;input&gt;, &lt;select&gt; </a:t>
            </a:r>
            <a:r>
              <a:rPr lang="ko-KR" altLang="en-US" dirty="0" smtClean="0"/>
              <a:t>등의 태그도 포함된다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3260734" y="665850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487800" y="675288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776995" y="2067103"/>
            <a:ext cx="7704856" cy="10555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14106" y="2060848"/>
            <a:ext cx="2600392" cy="106182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&lt;H2&gt;custom tag test&lt;/H2&gt;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&lt;form name=“form1” method=“post”&gt;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&lt;input type=“text” name=“item1”&gt;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&lt;/form&gt;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320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</a:t>
            </a:r>
            <a:r>
              <a:rPr lang="ko-KR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커스텀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08720"/>
            <a:ext cx="7776864" cy="5400600"/>
          </a:xfrm>
        </p:spPr>
        <p:txBody>
          <a:bodyPr/>
          <a:lstStyle/>
          <a:p>
            <a:pPr marL="0" lvl="0" indent="0">
              <a:buClr>
                <a:srgbClr val="4F81BD"/>
              </a:buClr>
              <a:buNone/>
            </a:pPr>
            <a:r>
              <a:rPr lang="en-US" altLang="ko-KR" sz="1800" dirty="0" smtClean="0"/>
              <a:t>3.</a:t>
            </a:r>
            <a:r>
              <a:rPr lang="ko-KR" altLang="en-US" sz="1800" dirty="0" smtClean="0"/>
              <a:t> </a:t>
            </a:r>
            <a:r>
              <a:rPr lang="en-US" altLang="ko-KR" sz="1800" dirty="0" err="1" smtClean="0"/>
              <a:t>taglib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지시어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커스텀 태그를 사용하기 위해서는 태그 사용을 원하는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taglib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지시어를 기술해 주어야 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taglib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지시어는 태그에 대한 정보 수집을 위한 </a:t>
            </a:r>
            <a:r>
              <a:rPr lang="en-US" altLang="ko-KR" dirty="0" err="1" smtClean="0"/>
              <a:t>uri</a:t>
            </a:r>
            <a:r>
              <a:rPr lang="en-US" altLang="ko-KR" dirty="0" smtClean="0"/>
              <a:t> </a:t>
            </a:r>
            <a:r>
              <a:rPr lang="ko-KR" altLang="en-US" dirty="0" smtClean="0"/>
              <a:t>혹은 태그파일 디렉토리와 태그에 붙이기 위한 </a:t>
            </a:r>
            <a:r>
              <a:rPr lang="en-US" altLang="ko-KR" dirty="0" smtClean="0"/>
              <a:t>prefix </a:t>
            </a:r>
            <a:r>
              <a:rPr lang="ko-KR" altLang="en-US" dirty="0" smtClean="0"/>
              <a:t>정보를 등록한다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000" dirty="0"/>
          </a:p>
          <a:p>
            <a:pPr lvl="1">
              <a:lnSpc>
                <a:spcPct val="150000"/>
              </a:lnSpc>
            </a:pPr>
            <a:endParaRPr lang="en-US" altLang="ko-KR" sz="1000" dirty="0" smtClean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➊ </a:t>
            </a:r>
            <a:r>
              <a:rPr lang="en-US" altLang="ko-KR" dirty="0" err="1" smtClean="0">
                <a:solidFill>
                  <a:prstClr val="black"/>
                </a:solidFill>
              </a:rPr>
              <a:t>uri</a:t>
            </a:r>
            <a:r>
              <a:rPr lang="en-US" altLang="ko-KR" dirty="0" smtClean="0">
                <a:solidFill>
                  <a:prstClr val="black"/>
                </a:solidFill>
              </a:rPr>
              <a:t> : </a:t>
            </a:r>
            <a:r>
              <a:rPr lang="en-US" altLang="ko-KR" dirty="0" err="1" smtClean="0">
                <a:solidFill>
                  <a:prstClr val="black"/>
                </a:solidFill>
              </a:rPr>
              <a:t>tld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파일 위치를 지정한다</a:t>
            </a:r>
            <a:r>
              <a:rPr lang="en-US" altLang="ko-KR" dirty="0" smtClean="0">
                <a:solidFill>
                  <a:prstClr val="black"/>
                </a:solidFill>
              </a:rPr>
              <a:t>. </a:t>
            </a:r>
            <a:r>
              <a:rPr lang="ko-KR" altLang="en-US" dirty="0" smtClean="0">
                <a:solidFill>
                  <a:prstClr val="black"/>
                </a:solidFill>
              </a:rPr>
              <a:t>대개 태그 라이브러리를 관리하는 단체 </a:t>
            </a:r>
            <a:r>
              <a:rPr lang="en-US" altLang="ko-KR" dirty="0" err="1" smtClean="0">
                <a:solidFill>
                  <a:prstClr val="black"/>
                </a:solidFill>
              </a:rPr>
              <a:t>uri</a:t>
            </a:r>
            <a:r>
              <a:rPr lang="ko-KR" altLang="en-US" dirty="0" smtClean="0">
                <a:solidFill>
                  <a:prstClr val="black"/>
                </a:solidFill>
              </a:rPr>
              <a:t>가 온다</a:t>
            </a:r>
            <a:r>
              <a:rPr lang="en-US" altLang="ko-KR" dirty="0" smtClean="0">
                <a:solidFill>
                  <a:prstClr val="black"/>
                </a:solidFill>
              </a:rPr>
              <a:t>. </a:t>
            </a:r>
            <a:r>
              <a:rPr lang="ko-KR" altLang="en-US" dirty="0" smtClean="0">
                <a:solidFill>
                  <a:prstClr val="black"/>
                </a:solidFill>
              </a:rPr>
              <a:t>로컬 디렉터리에 태그 라이브러리 기술자 파일이 위치하는 경우 경로를 넣어주면 된다</a:t>
            </a:r>
            <a:r>
              <a:rPr lang="en-US" altLang="ko-KR" dirty="0" smtClean="0">
                <a:solidFill>
                  <a:prstClr val="black"/>
                </a:solidFill>
              </a:rPr>
              <a:t>. </a:t>
            </a:r>
            <a:r>
              <a:rPr lang="ko-KR" altLang="en-US" dirty="0" smtClean="0">
                <a:solidFill>
                  <a:prstClr val="black"/>
                </a:solidFill>
              </a:rPr>
              <a:t>태그 파일로 구현된 </a:t>
            </a:r>
            <a:r>
              <a:rPr lang="ko-KR" altLang="en-US" dirty="0" err="1" smtClean="0">
                <a:solidFill>
                  <a:prstClr val="black"/>
                </a:solidFill>
              </a:rPr>
              <a:t>커스텀</a:t>
            </a:r>
            <a:r>
              <a:rPr lang="ko-KR" altLang="en-US" dirty="0" smtClean="0">
                <a:solidFill>
                  <a:prstClr val="black"/>
                </a:solidFill>
              </a:rPr>
              <a:t> 태그를 사용하려면 </a:t>
            </a:r>
            <a:r>
              <a:rPr lang="en-US" altLang="ko-KR" dirty="0" err="1" smtClean="0">
                <a:solidFill>
                  <a:prstClr val="black"/>
                </a:solidFill>
              </a:rPr>
              <a:t>uri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대신 </a:t>
            </a:r>
            <a:r>
              <a:rPr lang="en-US" altLang="ko-KR" dirty="0" err="1" smtClean="0">
                <a:solidFill>
                  <a:prstClr val="black"/>
                </a:solidFill>
              </a:rPr>
              <a:t>tagdir</a:t>
            </a:r>
            <a:r>
              <a:rPr lang="ko-KR" altLang="en-US" dirty="0" smtClean="0">
                <a:solidFill>
                  <a:prstClr val="black"/>
                </a:solidFill>
              </a:rPr>
              <a:t>을 쓴다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marL="447675" lvl="2" indent="0">
              <a:lnSpc>
                <a:spcPct val="150000"/>
              </a:lnSpc>
              <a:buNone/>
            </a:pPr>
            <a:r>
              <a:rPr lang="ko-KR" altLang="en-US" dirty="0" smtClean="0">
                <a:solidFill>
                  <a:prstClr val="black"/>
                </a:solidFill>
              </a:rPr>
              <a:t>➋ </a:t>
            </a:r>
            <a:r>
              <a:rPr lang="en-US" altLang="ko-KR" dirty="0" smtClean="0">
                <a:solidFill>
                  <a:prstClr val="black"/>
                </a:solidFill>
              </a:rPr>
              <a:t>prefix : </a:t>
            </a:r>
            <a:r>
              <a:rPr lang="ko-KR" altLang="en-US" dirty="0" err="1" smtClean="0">
                <a:solidFill>
                  <a:prstClr val="black"/>
                </a:solidFill>
              </a:rPr>
              <a:t>커스텀</a:t>
            </a:r>
            <a:r>
              <a:rPr lang="ko-KR" altLang="en-US" dirty="0" smtClean="0">
                <a:solidFill>
                  <a:prstClr val="black"/>
                </a:solidFill>
              </a:rPr>
              <a:t> 태그를 구분하기 위한 이름으로</a:t>
            </a:r>
            <a:r>
              <a:rPr lang="en-US" altLang="ko-KR" dirty="0" smtClean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한 페이지에 </a:t>
            </a:r>
            <a:r>
              <a:rPr lang="ko-KR" altLang="en-US" dirty="0" err="1" smtClean="0">
                <a:solidFill>
                  <a:prstClr val="black"/>
                </a:solidFill>
              </a:rPr>
              <a:t>커스텀</a:t>
            </a:r>
            <a:r>
              <a:rPr lang="ko-KR" altLang="en-US" dirty="0" smtClean="0">
                <a:solidFill>
                  <a:prstClr val="black"/>
                </a:solidFill>
              </a:rPr>
              <a:t> 태그를 사용할 경우에는 </a:t>
            </a:r>
            <a:r>
              <a:rPr lang="en-US" altLang="ko-KR" dirty="0" smtClean="0">
                <a:solidFill>
                  <a:prstClr val="black"/>
                </a:solidFill>
              </a:rPr>
              <a:t>prefix</a:t>
            </a:r>
            <a:r>
              <a:rPr lang="ko-KR" altLang="en-US" dirty="0" smtClean="0">
                <a:solidFill>
                  <a:prstClr val="black"/>
                </a:solidFill>
              </a:rPr>
              <a:t>를 이용하면 혼동을 피할 수 있다</a:t>
            </a:r>
            <a:r>
              <a:rPr lang="en-US" altLang="ko-KR" dirty="0" smtClean="0">
                <a:solidFill>
                  <a:prstClr val="black"/>
                </a:solidFill>
              </a:rPr>
              <a:t>. </a:t>
            </a:r>
            <a:r>
              <a:rPr lang="ko-KR" altLang="en-US" dirty="0" smtClean="0">
                <a:solidFill>
                  <a:prstClr val="black"/>
                </a:solidFill>
              </a:rPr>
              <a:t>동일한 이름의 태그가 성격이 다른 여러 태그 라이브러리에 있을 수 있기 때문에 이를 구분하기 위한 목적으로 사용하는 것이다</a:t>
            </a:r>
            <a:r>
              <a:rPr lang="en-US" altLang="ko-KR" dirty="0" smtClean="0">
                <a:solidFill>
                  <a:prstClr val="black"/>
                </a:solidFill>
              </a:rPr>
              <a:t>. </a:t>
            </a:r>
            <a:r>
              <a:rPr lang="ko-KR" altLang="en-US" dirty="0" smtClean="0">
                <a:solidFill>
                  <a:prstClr val="black"/>
                </a:solidFill>
              </a:rPr>
              <a:t>본문에서는 </a:t>
            </a:r>
            <a:r>
              <a:rPr lang="en-US" altLang="ko-KR" dirty="0" err="1" smtClean="0">
                <a:solidFill>
                  <a:prstClr val="black"/>
                </a:solidFill>
              </a:rPr>
              <a:t>taglib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지시어에서 정한 </a:t>
            </a:r>
            <a:r>
              <a:rPr lang="en-US" altLang="ko-KR" dirty="0" smtClean="0">
                <a:solidFill>
                  <a:prstClr val="black"/>
                </a:solidFill>
              </a:rPr>
              <a:t>prefix</a:t>
            </a:r>
            <a:r>
              <a:rPr lang="ko-KR" altLang="en-US" dirty="0" smtClean="0">
                <a:solidFill>
                  <a:prstClr val="black"/>
                </a:solidFill>
              </a:rPr>
              <a:t>에 따라 </a:t>
            </a:r>
            <a:r>
              <a:rPr lang="ko-KR" altLang="en-US" dirty="0" err="1" smtClean="0">
                <a:solidFill>
                  <a:prstClr val="black"/>
                </a:solidFill>
              </a:rPr>
              <a:t>커스텀</a:t>
            </a:r>
            <a:r>
              <a:rPr lang="ko-KR" altLang="en-US" dirty="0" smtClean="0">
                <a:solidFill>
                  <a:prstClr val="black"/>
                </a:solidFill>
              </a:rPr>
              <a:t> 태그를 사용하면 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본문에서 태그를 사용할때에는 다음과 같이 </a:t>
            </a:r>
            <a:r>
              <a:rPr lang="en-US" altLang="ko-KR" dirty="0" smtClean="0"/>
              <a:t>prefix: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 형태로 사용한다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0734" y="665850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638948" y="666708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755576" y="2348881"/>
            <a:ext cx="7704856" cy="5746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5576" y="2346417"/>
            <a:ext cx="4081567" cy="57708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/>
              <a:t>&lt;%@ </a:t>
            </a:r>
            <a:r>
              <a:rPr lang="en-US" altLang="ko-KR" sz="1050" dirty="0" err="1" smtClean="0"/>
              <a:t>taglib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/>
              <a:t>uri</a:t>
            </a:r>
            <a:r>
              <a:rPr lang="en-US" altLang="ko-KR" sz="1050" dirty="0" smtClean="0"/>
              <a:t>=“/WEB-INF/</a:t>
            </a:r>
            <a:r>
              <a:rPr lang="en-US" altLang="ko-KR" sz="1050" dirty="0" err="1" smtClean="0"/>
              <a:t>tld</a:t>
            </a:r>
            <a:r>
              <a:rPr lang="en-US" altLang="ko-KR" sz="1050" dirty="0" smtClean="0"/>
              <a:t>/</a:t>
            </a:r>
            <a:r>
              <a:rPr lang="en-US" altLang="ko-KR" sz="1050" dirty="0" err="1" smtClean="0"/>
              <a:t>MsgTag.tld</a:t>
            </a:r>
            <a:r>
              <a:rPr lang="en-US" altLang="ko-KR" sz="1050" dirty="0" smtClean="0"/>
              <a:t>” prefix=“</a:t>
            </a:r>
            <a:r>
              <a:rPr lang="en-US" altLang="ko-KR" sz="1050" dirty="0" err="1" smtClean="0"/>
              <a:t>mytag</a:t>
            </a:r>
            <a:r>
              <a:rPr lang="en-US" altLang="ko-KR" sz="1050" dirty="0" smtClean="0"/>
              <a:t>” %&gt;</a:t>
            </a:r>
          </a:p>
          <a:p>
            <a:pPr>
              <a:lnSpc>
                <a:spcPct val="150000"/>
              </a:lnSpc>
            </a:pPr>
            <a:r>
              <a:rPr kumimoji="0" lang="en-US" altLang="ko-KR" sz="1050" dirty="0" smtClean="0">
                <a:solidFill>
                  <a:prstClr val="black"/>
                </a:solidFill>
                <a:latin typeface="맑은 고딕"/>
                <a:ea typeface="맑은 고딕"/>
              </a:rPr>
              <a:t>                ➊</a:t>
            </a:r>
            <a:r>
              <a:rPr kumimoji="0" lang="ko-KR" altLang="en-US" sz="1050" dirty="0" smtClean="0">
                <a:solidFill>
                  <a:prstClr val="black"/>
                </a:solidFill>
                <a:latin typeface="맑은 고딕"/>
                <a:ea typeface="맑은 고딕"/>
              </a:rPr>
              <a:t>                                        ➋</a:t>
            </a:r>
            <a:endParaRPr lang="ko-KR" altLang="en-US" sz="105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755576" y="5805264"/>
            <a:ext cx="7704856" cy="3322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5576" y="5802800"/>
            <a:ext cx="3180679" cy="334707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&lt;prefix:</a:t>
            </a:r>
            <a:r>
              <a:rPr lang="ko-KR" altLang="en-US" sz="1050" dirty="0" smtClean="0">
                <a:latin typeface="+mn-ea"/>
                <a:ea typeface="+mn-ea"/>
              </a:rPr>
              <a:t>태그</a:t>
            </a:r>
            <a:r>
              <a:rPr lang="en-US" altLang="ko-KR" sz="1050" dirty="0" smtClean="0">
                <a:latin typeface="+mn-ea"/>
                <a:ea typeface="+mn-ea"/>
              </a:rPr>
              <a:t>_</a:t>
            </a:r>
            <a:r>
              <a:rPr lang="ko-KR" altLang="en-US" sz="1050" dirty="0" smtClean="0">
                <a:latin typeface="+mn-ea"/>
                <a:ea typeface="+mn-ea"/>
              </a:rPr>
              <a:t>이름</a:t>
            </a:r>
            <a:r>
              <a:rPr lang="en-US" altLang="ko-KR" sz="1050" dirty="0" smtClean="0">
                <a:latin typeface="+mn-ea"/>
                <a:ea typeface="+mn-ea"/>
              </a:rPr>
              <a:t>&gt; </a:t>
            </a:r>
            <a:r>
              <a:rPr lang="ko-KR" altLang="en-US" sz="1050" dirty="0" smtClean="0">
                <a:latin typeface="+mn-ea"/>
                <a:ea typeface="+mn-ea"/>
              </a:rPr>
              <a:t>태그 바디</a:t>
            </a:r>
            <a:r>
              <a:rPr lang="en-US" altLang="ko-KR" sz="1050" dirty="0" smtClean="0">
                <a:latin typeface="+mn-ea"/>
                <a:ea typeface="+mn-ea"/>
              </a:rPr>
              <a:t>&lt;/prefix:</a:t>
            </a:r>
            <a:r>
              <a:rPr lang="ko-KR" altLang="en-US" sz="1050" dirty="0" smtClean="0">
                <a:latin typeface="+mn-ea"/>
                <a:ea typeface="+mn-ea"/>
              </a:rPr>
              <a:t>태그</a:t>
            </a:r>
            <a:r>
              <a:rPr lang="en-US" altLang="ko-KR" sz="1050" dirty="0" smtClean="0">
                <a:latin typeface="+mn-ea"/>
                <a:ea typeface="+mn-ea"/>
              </a:rPr>
              <a:t>_</a:t>
            </a:r>
            <a:r>
              <a:rPr lang="ko-KR" altLang="en-US" sz="1050" dirty="0" smtClean="0">
                <a:latin typeface="+mn-ea"/>
                <a:ea typeface="+mn-ea"/>
              </a:rPr>
              <a:t>이름</a:t>
            </a:r>
            <a:r>
              <a:rPr lang="en-US" altLang="ko-KR" sz="1050" dirty="0" smtClean="0">
                <a:latin typeface="+mn-ea"/>
                <a:ea typeface="+mn-ea"/>
              </a:rPr>
              <a:t>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05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</a:t>
            </a:r>
            <a:r>
              <a:rPr lang="ko-KR" altLang="ko-KR" dirty="0" smtClean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태그파일 기반 커스텀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776864" cy="5400600"/>
          </a:xfrm>
        </p:spPr>
        <p:txBody>
          <a:bodyPr/>
          <a:lstStyle/>
          <a:p>
            <a:pPr marL="0" lvl="0" indent="0">
              <a:buClr>
                <a:srgbClr val="4F81BD"/>
              </a:buClr>
              <a:buNone/>
            </a:pPr>
            <a:r>
              <a:rPr lang="ko-KR" altLang="ko-KR" sz="1800" dirty="0"/>
              <a:t>1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태그 파일 개요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태그 파일을 이용하면 비교적 간단하고 </a:t>
            </a:r>
            <a:r>
              <a:rPr lang="en-US" altLang="ko-KR" dirty="0" smtClean="0"/>
              <a:t>JSP  </a:t>
            </a:r>
            <a:r>
              <a:rPr lang="ko-KR" altLang="en-US" dirty="0" smtClean="0"/>
              <a:t>페이지 개발과 유사한 구조로 태그 파일을 만들 수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tag </a:t>
            </a:r>
            <a:r>
              <a:rPr lang="ko-KR" altLang="en-US" dirty="0" smtClean="0"/>
              <a:t>지시어를 사용해 태그 파일을 선언하고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문법과 표현언어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JSTL </a:t>
            </a:r>
            <a:r>
              <a:rPr lang="ko-KR" altLang="en-US" dirty="0" smtClean="0"/>
              <a:t>등을 자유롭게 사용할 수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기본적으로 태그 파일은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와 유사하나 다음과 같은 차이가 있다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b="1" dirty="0" smtClean="0"/>
              <a:t>태그 파일 </a:t>
            </a:r>
            <a:r>
              <a:rPr lang="en-US" altLang="ko-KR" dirty="0" smtClean="0"/>
              <a:t>: .tag </a:t>
            </a:r>
            <a:r>
              <a:rPr lang="ko-KR" altLang="en-US" dirty="0" smtClean="0"/>
              <a:t>파일로서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몇 가지 제약사항을 제외하고는 대부분의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파일과 구성이 동일하다</a:t>
            </a:r>
            <a:r>
              <a:rPr lang="en-US" altLang="ko-KR" dirty="0" smtClean="0"/>
              <a:t>. [WEBINF\tag] </a:t>
            </a:r>
            <a:r>
              <a:rPr lang="ko-KR" altLang="en-US" dirty="0" smtClean="0"/>
              <a:t>폴더에 저장한다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표현언어와 </a:t>
            </a:r>
            <a:r>
              <a:rPr lang="en-US" altLang="ko-KR" dirty="0" smtClean="0"/>
              <a:t>JSTL </a:t>
            </a:r>
            <a:r>
              <a:rPr lang="ko-KR" altLang="en-US" dirty="0" smtClean="0"/>
              <a:t>등을 사용할 수 있다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b="1" dirty="0" smtClean="0"/>
              <a:t>JSP </a:t>
            </a:r>
            <a:r>
              <a:rPr lang="ko-KR" altLang="en-US" b="1" dirty="0" smtClean="0"/>
              <a:t>파일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태그를 사용하려면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파일에 </a:t>
            </a:r>
            <a:r>
              <a:rPr lang="en-US" altLang="ko-KR" dirty="0" err="1" smtClean="0"/>
              <a:t>taglib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지시어를 설정한 후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태그를 사용한다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0734" y="665850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638948" y="666708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05286" y="65383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28299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ctrTitle"/>
          </p:nvPr>
        </p:nvSpPr>
        <p:spPr>
          <a:xfrm>
            <a:off x="323850" y="5589241"/>
            <a:ext cx="8352606" cy="1080120"/>
          </a:xfrm>
        </p:spPr>
        <p:txBody>
          <a:bodyPr/>
          <a:lstStyle/>
          <a:p>
            <a:pPr eaLnBrk="1" hangingPunct="1"/>
            <a:r>
              <a:rPr lang="en-US" altLang="ko-KR" sz="2800" dirty="0" smtClean="0">
                <a:latin typeface="+mj-ea"/>
                <a:ea typeface="+mj-ea"/>
              </a:rPr>
              <a:t>Chapter 10. </a:t>
            </a:r>
            <a:r>
              <a:rPr lang="ko-KR" altLang="en-US" sz="2800" dirty="0" smtClean="0">
                <a:latin typeface="+mj-ea"/>
                <a:ea typeface="+mj-ea"/>
              </a:rPr>
              <a:t>표현 언어와 커스텀 태그</a:t>
            </a:r>
            <a:endParaRPr lang="ko-KR" altLang="en-US" sz="2400" dirty="0" smtClean="0">
              <a:solidFill>
                <a:schemeClr val="accent6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</a:t>
            </a:r>
            <a:r>
              <a:rPr lang="ko-KR" altLang="ko-KR" dirty="0" smtClean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태그파일 기반 커스텀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776864" cy="5400600"/>
          </a:xfrm>
        </p:spPr>
        <p:txBody>
          <a:bodyPr/>
          <a:lstStyle/>
          <a:p>
            <a:pPr marL="0" lvl="0" indent="0">
              <a:lnSpc>
                <a:spcPct val="200000"/>
              </a:lnSpc>
              <a:buClr>
                <a:srgbClr val="4F81BD"/>
              </a:buClr>
              <a:buNone/>
            </a:pPr>
            <a:r>
              <a:rPr lang="ko-KR" altLang="ko-KR" sz="1800" dirty="0"/>
              <a:t>2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태그 파일의 구조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태그 파일은 실제 태그의 기능을 구현한 파일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기본적인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지시어와 추가된 </a:t>
            </a:r>
            <a:r>
              <a:rPr lang="en-US" altLang="ko-KR" dirty="0" smtClean="0"/>
              <a:t>tag </a:t>
            </a:r>
            <a:r>
              <a:rPr lang="ko-KR" altLang="en-US" dirty="0" smtClean="0"/>
              <a:t>지시어 </a:t>
            </a:r>
            <a:r>
              <a:rPr lang="en-US" altLang="ko-KR" dirty="0" smtClean="0"/>
              <a:t>attribute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variable </a:t>
            </a:r>
            <a:r>
              <a:rPr lang="ko-KR" altLang="en-US" dirty="0" smtClean="0"/>
              <a:t>이라는 태그를 사용할 수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/>
              <a:t>tag </a:t>
            </a:r>
            <a:r>
              <a:rPr lang="ko-KR" altLang="en-US" dirty="0"/>
              <a:t>지시어에 대한 </a:t>
            </a:r>
            <a:r>
              <a:rPr lang="ko-KR" altLang="en-US" dirty="0" smtClean="0"/>
              <a:t>자세한 속성은 </a:t>
            </a:r>
            <a:r>
              <a:rPr lang="en-US" altLang="ko-KR" dirty="0" smtClean="0"/>
              <a:t>[</a:t>
            </a:r>
            <a:r>
              <a:rPr lang="ko-KR" altLang="en-US" dirty="0" smtClean="0"/>
              <a:t>표 </a:t>
            </a:r>
            <a:r>
              <a:rPr lang="en-US" altLang="ko-KR" dirty="0" smtClean="0"/>
              <a:t>10-8]</a:t>
            </a:r>
            <a:r>
              <a:rPr lang="ko-KR" altLang="en-US" dirty="0" smtClean="0"/>
              <a:t>을 참조하도록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60734" y="665850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638948" y="666708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05286" y="65383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9347" b="2152"/>
          <a:stretch/>
        </p:blipFill>
        <p:spPr>
          <a:xfrm>
            <a:off x="885106" y="2564904"/>
            <a:ext cx="6984776" cy="29695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5106" y="230544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10-7]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태그 파일에서 사용하는 지시어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0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05. [</a:t>
            </a:r>
            <a:r>
              <a:rPr lang="ko-KR" altLang="en-US" sz="2000" dirty="0">
                <a:solidFill>
                  <a:prstClr val="black"/>
                </a:solidFill>
              </a:rPr>
              <a:t>기본실습</a:t>
            </a:r>
            <a:r>
              <a:rPr lang="en-US" altLang="ko-KR" sz="2000" dirty="0" smtClean="0">
                <a:solidFill>
                  <a:prstClr val="black"/>
                </a:solidFill>
              </a:rPr>
              <a:t>]</a:t>
            </a:r>
            <a:r>
              <a:rPr lang="ko-KR" altLang="en-US" sz="2000" dirty="0" smtClean="0">
                <a:solidFill>
                  <a:prstClr val="black"/>
                </a:solidFill>
              </a:rPr>
              <a:t>태그파일 기반 커스텀 태그</a:t>
            </a:r>
            <a:r>
              <a:rPr lang="en-US" altLang="ko-KR" sz="2000" dirty="0" smtClean="0">
                <a:solidFill>
                  <a:prstClr val="black"/>
                </a:solidFill>
              </a:rPr>
              <a:t>:</a:t>
            </a:r>
            <a:r>
              <a:rPr lang="ko-KR" altLang="en-US" sz="2000" dirty="0" smtClean="0">
                <a:solidFill>
                  <a:prstClr val="black"/>
                </a:solidFill>
              </a:rPr>
              <a:t> 기본 태그 구현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308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b="1" dirty="0" smtClean="0">
                <a:solidFill>
                  <a:prstClr val="black"/>
                </a:solidFill>
                <a:latin typeface="맑은 고딕"/>
                <a:ea typeface="맑은 고딕"/>
              </a:rPr>
              <a:t>1. 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실습 개요</a:t>
            </a:r>
            <a:endParaRPr kumimoji="0" lang="en-US" altLang="ko-KR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간단한 메시지를 출력하는 태그 파일 개발 과정을 통해 태그 파일의 구조와 활용 방법을 익힌다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여기서는 단순히 커스텀 태그의 개념과 동작 원리 정도만 살펴보는 것으로 실제 활용 가능한 수준의 커스텀 태그 개발은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응용실습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]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에서 배운다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indent="-190500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</a:pPr>
            <a:r>
              <a:rPr kumimoji="0" lang="en-US" altLang="ko-KR" b="1" dirty="0" smtClean="0">
                <a:solidFill>
                  <a:prstClr val="black"/>
                </a:solidFill>
                <a:latin typeface="맑은 고딕"/>
                <a:ea typeface="맑은 고딕"/>
              </a:rPr>
              <a:t>2. 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소스 작성</a:t>
            </a:r>
            <a:endParaRPr kumimoji="0" lang="en-US" altLang="ko-KR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1574" b="6685"/>
          <a:stretch/>
        </p:blipFill>
        <p:spPr>
          <a:xfrm>
            <a:off x="755576" y="2829105"/>
            <a:ext cx="3816424" cy="9785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9348" y="256490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10-9]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프로그램 소스 목록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72222" y="6525343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10-3]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JSP Tag</a:t>
            </a:r>
            <a:r>
              <a:rPr lang="ko-KR" altLang="en-US" sz="1000" b="1" dirty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파일 생성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55575" y="4226092"/>
            <a:ext cx="2716647" cy="2587283"/>
            <a:chOff x="755575" y="4226092"/>
            <a:chExt cx="2716647" cy="2587283"/>
          </a:xfrm>
        </p:grpSpPr>
        <p:pic>
          <p:nvPicPr>
            <p:cNvPr id="3074" name="Picture 2" descr="C:\Users\orize\Downloads\이미지 파일\10장\ch10_img\ch10_03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5" y="4226092"/>
              <a:ext cx="2716647" cy="2587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액자 7"/>
            <p:cNvSpPr/>
            <p:nvPr/>
          </p:nvSpPr>
          <p:spPr>
            <a:xfrm>
              <a:off x="2339752" y="6525343"/>
              <a:ext cx="548977" cy="216024"/>
            </a:xfrm>
            <a:prstGeom prst="frame">
              <a:avLst>
                <a:gd name="adj1" fmla="val 1746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액자 8"/>
            <p:cNvSpPr/>
            <p:nvPr/>
          </p:nvSpPr>
          <p:spPr>
            <a:xfrm>
              <a:off x="1043608" y="5805264"/>
              <a:ext cx="432047" cy="216024"/>
            </a:xfrm>
            <a:prstGeom prst="frame">
              <a:avLst>
                <a:gd name="adj1" fmla="val 1746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028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05. [</a:t>
            </a:r>
            <a:r>
              <a:rPr lang="ko-KR" altLang="en-US" dirty="0">
                <a:solidFill>
                  <a:prstClr val="black"/>
                </a:solidFill>
              </a:rPr>
              <a:t>기본실습</a:t>
            </a:r>
            <a:r>
              <a:rPr lang="en-US" altLang="ko-KR" dirty="0">
                <a:solidFill>
                  <a:prstClr val="black"/>
                </a:solidFill>
              </a:rPr>
              <a:t>]</a:t>
            </a:r>
            <a:r>
              <a:rPr lang="ko-KR" altLang="en-US" dirty="0">
                <a:solidFill>
                  <a:prstClr val="black"/>
                </a:solidFill>
              </a:rPr>
              <a:t>태그파일 기반 커스텀 태그</a:t>
            </a:r>
            <a:r>
              <a:rPr lang="en-US" altLang="ko-KR" dirty="0">
                <a:solidFill>
                  <a:prstClr val="black"/>
                </a:solidFill>
              </a:rPr>
              <a:t>:</a:t>
            </a:r>
            <a:r>
              <a:rPr lang="ko-KR" altLang="en-US" dirty="0">
                <a:solidFill>
                  <a:prstClr val="black"/>
                </a:solidFill>
              </a:rPr>
              <a:t> 기본 태그 구현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053311"/>
            <a:ext cx="7704856" cy="3758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+mn-ea"/>
                <a:ea typeface="+mn-ea"/>
              </a:rPr>
              <a:t>주요 소스코드 분석</a:t>
            </a:r>
            <a:endParaRPr kumimoji="0" lang="en-US" altLang="ko-KR" sz="1600" b="1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400" b="1" dirty="0" err="1" smtClean="0">
                <a:solidFill>
                  <a:prstClr val="black"/>
                </a:solidFill>
                <a:latin typeface="+mn-ea"/>
                <a:ea typeface="+mn-ea"/>
              </a:rPr>
              <a:t>커스텀</a:t>
            </a:r>
            <a:r>
              <a:rPr kumimoji="0" lang="ko-KR" altLang="en-US" sz="1400" b="1" dirty="0" smtClean="0">
                <a:solidFill>
                  <a:prstClr val="black"/>
                </a:solidFill>
                <a:latin typeface="+mn-ea"/>
                <a:ea typeface="+mn-ea"/>
              </a:rPr>
              <a:t> 태그 파일 </a:t>
            </a:r>
            <a:r>
              <a:rPr kumimoji="0" lang="en-US" altLang="ko-KR" sz="1400" b="1" dirty="0" smtClean="0">
                <a:solidFill>
                  <a:prstClr val="black"/>
                </a:solidFill>
                <a:latin typeface="+mn-ea"/>
                <a:ea typeface="+mn-ea"/>
              </a:rPr>
              <a:t>:</a:t>
            </a:r>
            <a:r>
              <a:rPr kumimoji="0" lang="ko-KR" altLang="en-US" sz="1400" b="1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400" b="1" dirty="0" err="1" smtClean="0">
                <a:solidFill>
                  <a:prstClr val="black"/>
                </a:solidFill>
                <a:latin typeface="+mn-ea"/>
                <a:ea typeface="+mn-ea"/>
              </a:rPr>
              <a:t>print.tag</a:t>
            </a:r>
            <a:r>
              <a:rPr kumimoji="0" lang="en-US" altLang="ko-KR" sz="1400" b="1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endParaRPr kumimoji="0" lang="en-US" altLang="ko-KR" sz="1200" dirty="0" smtClean="0">
              <a:solidFill>
                <a:schemeClr val="accent6"/>
              </a:solidFill>
              <a:latin typeface="+mn-ea"/>
              <a:ea typeface="+mn-ea"/>
            </a:endParaRP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tag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지시어를 사용해 태그 파일임을 알린다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body-content=“empty”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로 설정해 태그 바디가 없는 태그로 정의 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태그를 만나면 간단한 메시지를 출력 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400" b="1" dirty="0" err="1">
                <a:solidFill>
                  <a:prstClr val="black"/>
                </a:solidFill>
                <a:latin typeface="+mn-ea"/>
                <a:ea typeface="+mn-ea"/>
              </a:rPr>
              <a:t>커스텀</a:t>
            </a:r>
            <a:r>
              <a:rPr kumimoji="0" lang="ko-KR" altLang="en-US" sz="1400" b="1" dirty="0">
                <a:solidFill>
                  <a:prstClr val="black"/>
                </a:solidFill>
                <a:latin typeface="+mn-ea"/>
                <a:ea typeface="+mn-ea"/>
              </a:rPr>
              <a:t> 태그 파일 </a:t>
            </a:r>
            <a:r>
              <a:rPr kumimoji="0" lang="en-US" altLang="ko-KR" sz="1400" b="1" dirty="0">
                <a:solidFill>
                  <a:prstClr val="black"/>
                </a:solidFill>
                <a:latin typeface="+mn-ea"/>
                <a:ea typeface="+mn-ea"/>
              </a:rPr>
              <a:t>:</a:t>
            </a:r>
            <a:r>
              <a:rPr kumimoji="0" lang="ko-KR" altLang="en-US" sz="1400" b="1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400" b="1" dirty="0" err="1" smtClean="0">
                <a:solidFill>
                  <a:prstClr val="black"/>
                </a:solidFill>
                <a:latin typeface="+mn-ea"/>
                <a:ea typeface="+mn-ea"/>
              </a:rPr>
              <a:t>PrintTagTest.jsp</a:t>
            </a:r>
            <a:r>
              <a:rPr kumimoji="0" lang="ko-KR" altLang="en-US" sz="1400" b="1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+mn-ea"/>
                <a:ea typeface="+mn-ea"/>
              </a:rPr>
              <a:t>print.tag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ko-KR" altLang="en-US" sz="1200" dirty="0" err="1">
                <a:solidFill>
                  <a:prstClr val="black"/>
                </a:solidFill>
                <a:latin typeface="+mn-ea"/>
                <a:ea typeface="+mn-ea"/>
              </a:rPr>
              <a:t>커스텀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 태그를 테스트 하기 위한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+mn-ea"/>
                <a:ea typeface="+mn-ea"/>
              </a:rPr>
              <a:t>jsp</a:t>
            </a: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기본 </a:t>
            </a:r>
            <a:r>
              <a:rPr kumimoji="0" lang="en-US" altLang="ko-KR" sz="1200" dirty="0">
                <a:solidFill>
                  <a:prstClr val="black"/>
                </a:solidFill>
                <a:latin typeface="+mn-ea"/>
                <a:ea typeface="+mn-ea"/>
              </a:rPr>
              <a:t>JSP 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파일에 </a:t>
            </a:r>
            <a:r>
              <a:rPr kumimoji="0" lang="en-US" altLang="ko-KR" sz="1200" dirty="0" err="1">
                <a:solidFill>
                  <a:prstClr val="black"/>
                </a:solidFill>
                <a:latin typeface="+mn-ea"/>
                <a:ea typeface="+mn-ea"/>
              </a:rPr>
              <a:t>taglib</a:t>
            </a:r>
            <a:r>
              <a:rPr kumimoji="0" lang="en-US" altLang="ko-KR" sz="120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지시어로 </a:t>
            </a:r>
            <a:r>
              <a:rPr kumimoji="0" lang="ko-KR" altLang="en-US" sz="1200" dirty="0" err="1">
                <a:solidFill>
                  <a:prstClr val="black"/>
                </a:solidFill>
                <a:latin typeface="+mn-ea"/>
                <a:ea typeface="+mn-ea"/>
              </a:rPr>
              <a:t>커스텀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 태그 사용을 선언하고 본문에서 태그 사용</a:t>
            </a: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266700" lvl="1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</a:pP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33344" y="655553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755576" y="2638358"/>
            <a:ext cx="7704856" cy="5746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2635894"/>
            <a:ext cx="4156907" cy="545855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01 &lt;%@ tag body-content=“empty” </a:t>
            </a:r>
            <a:r>
              <a:rPr lang="en-US" altLang="ko-KR" sz="1050" dirty="0" err="1" smtClean="0">
                <a:latin typeface="+mn-ea"/>
                <a:ea typeface="+mn-ea"/>
              </a:rPr>
              <a:t>pageEncoding</a:t>
            </a:r>
            <a:r>
              <a:rPr lang="en-US" altLang="ko-KR" sz="1050" dirty="0" smtClean="0">
                <a:latin typeface="+mn-ea"/>
                <a:ea typeface="+mn-ea"/>
              </a:rPr>
              <a:t>=“UTF-8” %&gt;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02 </a:t>
            </a:r>
            <a:r>
              <a:rPr lang="ko-KR" altLang="en-US" sz="1050" dirty="0" err="1" smtClean="0">
                <a:latin typeface="+mn-ea"/>
                <a:ea typeface="+mn-ea"/>
              </a:rPr>
              <a:t>커스텀</a:t>
            </a:r>
            <a:r>
              <a:rPr lang="ko-KR" altLang="en-US" sz="1050" dirty="0" smtClean="0">
                <a:latin typeface="+mn-ea"/>
                <a:ea typeface="+mn-ea"/>
              </a:rPr>
              <a:t> 태그 출력 메시지</a:t>
            </a:r>
            <a:r>
              <a:rPr lang="en-US" altLang="ko-KR" sz="1050" dirty="0" smtClean="0">
                <a:latin typeface="+mn-ea"/>
                <a:ea typeface="+mn-ea"/>
              </a:rPr>
              <a:t>: Hello!!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5576" y="4294542"/>
            <a:ext cx="7704856" cy="43060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5576" y="4342489"/>
            <a:ext cx="3842719" cy="334707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02 &lt;%@ </a:t>
            </a:r>
            <a:r>
              <a:rPr lang="en-US" altLang="ko-KR" sz="1050" dirty="0" err="1" smtClean="0">
                <a:latin typeface="+mn-ea"/>
                <a:ea typeface="+mn-ea"/>
              </a:rPr>
              <a:t>taglib</a:t>
            </a:r>
            <a:r>
              <a:rPr lang="en-US" altLang="ko-KR" sz="1050" dirty="0" smtClean="0">
                <a:latin typeface="+mn-ea"/>
                <a:ea typeface="+mn-ea"/>
              </a:rPr>
              <a:t> </a:t>
            </a:r>
            <a:r>
              <a:rPr lang="en-US" altLang="ko-KR" sz="1050" dirty="0" err="1" smtClean="0">
                <a:latin typeface="+mn-ea"/>
                <a:ea typeface="+mn-ea"/>
              </a:rPr>
              <a:t>tagdir</a:t>
            </a:r>
            <a:r>
              <a:rPr lang="en-US" altLang="ko-KR" sz="1050" dirty="0" smtClean="0">
                <a:latin typeface="+mn-ea"/>
                <a:ea typeface="+mn-ea"/>
              </a:rPr>
              <a:t>=“/WEB-INF/tags” prefix=“</a:t>
            </a:r>
            <a:r>
              <a:rPr lang="en-US" altLang="ko-KR" sz="1050" dirty="0" err="1" smtClean="0">
                <a:latin typeface="+mn-ea"/>
                <a:ea typeface="+mn-ea"/>
              </a:rPr>
              <a:t>mytag</a:t>
            </a:r>
            <a:r>
              <a:rPr lang="en-US" altLang="ko-KR" sz="1050" dirty="0" smtClean="0">
                <a:latin typeface="+mn-ea"/>
                <a:ea typeface="+mn-ea"/>
              </a:rPr>
              <a:t>” %&gt;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5576" y="4832462"/>
            <a:ext cx="7704856" cy="18368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5576" y="4856435"/>
            <a:ext cx="3347391" cy="178895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10 &lt;BODY&gt;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11 &lt;center&gt;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12 &lt;H2&gt;ch10: </a:t>
            </a:r>
            <a:r>
              <a:rPr lang="ko-KR" altLang="en-US" sz="1050" dirty="0" smtClean="0">
                <a:latin typeface="+mn-ea"/>
                <a:ea typeface="+mn-ea"/>
              </a:rPr>
              <a:t>태그 파일 예제 </a:t>
            </a:r>
            <a:r>
              <a:rPr lang="en-US" altLang="ko-KR" sz="1050" dirty="0" smtClean="0">
                <a:latin typeface="+mn-ea"/>
                <a:ea typeface="+mn-ea"/>
              </a:rPr>
              <a:t>– </a:t>
            </a:r>
            <a:r>
              <a:rPr lang="en-US" altLang="ko-KR" sz="1050" dirty="0" err="1" smtClean="0">
                <a:latin typeface="+mn-ea"/>
                <a:ea typeface="+mn-ea"/>
              </a:rPr>
              <a:t>PrintTagTest</a:t>
            </a:r>
            <a:r>
              <a:rPr lang="en-US" altLang="ko-KR" sz="1050" dirty="0" smtClean="0">
                <a:latin typeface="+mn-ea"/>
                <a:ea typeface="+mn-ea"/>
              </a:rPr>
              <a:t>&lt;/H2&gt;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13 &lt;HR&gt;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14 &lt;I&gt;&lt;</a:t>
            </a:r>
            <a:r>
              <a:rPr lang="en-US" altLang="ko-KR" sz="1050" dirty="0" err="1" smtClean="0">
                <a:latin typeface="+mn-ea"/>
                <a:ea typeface="+mn-ea"/>
              </a:rPr>
              <a:t>mytag:print</a:t>
            </a:r>
            <a:r>
              <a:rPr lang="en-US" altLang="ko-KR" sz="1050" dirty="0" smtClean="0">
                <a:latin typeface="+mn-ea"/>
                <a:ea typeface="+mn-ea"/>
              </a:rPr>
              <a:t>/&gt;&lt;/I&gt;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15 &lt;/center&gt;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16 &lt;BODY&gt;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690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05. [</a:t>
            </a:r>
            <a:r>
              <a:rPr lang="ko-KR" altLang="en-US" sz="2000" dirty="0">
                <a:solidFill>
                  <a:prstClr val="black"/>
                </a:solidFill>
              </a:rPr>
              <a:t>기본실습</a:t>
            </a:r>
            <a:r>
              <a:rPr lang="en-US" altLang="ko-KR" sz="2000" dirty="0" smtClean="0">
                <a:solidFill>
                  <a:prstClr val="black"/>
                </a:solidFill>
              </a:rPr>
              <a:t>]</a:t>
            </a:r>
            <a:r>
              <a:rPr lang="ko-KR" altLang="en-US" sz="2000" dirty="0" smtClean="0">
                <a:solidFill>
                  <a:prstClr val="black"/>
                </a:solidFill>
              </a:rPr>
              <a:t>태그파일 기반 커스텀 태그</a:t>
            </a:r>
            <a:r>
              <a:rPr lang="en-US" altLang="ko-KR" sz="2000" dirty="0" smtClean="0">
                <a:solidFill>
                  <a:prstClr val="black"/>
                </a:solidFill>
              </a:rPr>
              <a:t>:</a:t>
            </a:r>
            <a:r>
              <a:rPr lang="ko-KR" altLang="en-US" sz="2000" dirty="0" smtClean="0">
                <a:solidFill>
                  <a:prstClr val="black"/>
                </a:solidFill>
              </a:rPr>
              <a:t> 기본 태그 구현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b="1" dirty="0">
                <a:solidFill>
                  <a:prstClr val="black"/>
                </a:solidFill>
                <a:latin typeface="맑은 고딕"/>
                <a:ea typeface="맑은 고딕"/>
              </a:rPr>
              <a:t>3</a:t>
            </a:r>
            <a:r>
              <a:rPr kumimoji="0" lang="en-US" altLang="ko-KR" b="1" dirty="0" smtClean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실행 및 결과 확인</a:t>
            </a:r>
            <a:endParaRPr kumimoji="0" lang="en-US" altLang="ko-KR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4098" name="Picture 2" descr="C:\Users\orize\Downloads\이미지 파일\10장\ch10_img\ch10_04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5" t="14130" r="1659" b="19063"/>
          <a:stretch/>
        </p:blipFill>
        <p:spPr bwMode="auto">
          <a:xfrm>
            <a:off x="755576" y="1772816"/>
            <a:ext cx="4104456" cy="275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55576" y="452379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10-4]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 결과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913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</a:rPr>
              <a:t>06. [</a:t>
            </a:r>
            <a:r>
              <a:rPr lang="ko-KR" altLang="en-US" sz="2000" dirty="0" smtClean="0">
                <a:solidFill>
                  <a:prstClr val="black"/>
                </a:solidFill>
              </a:rPr>
              <a:t>응용실습</a:t>
            </a:r>
            <a:r>
              <a:rPr lang="en-US" altLang="ko-KR" sz="2000" dirty="0" smtClean="0">
                <a:solidFill>
                  <a:prstClr val="black"/>
                </a:solidFill>
              </a:rPr>
              <a:t>]</a:t>
            </a:r>
            <a:r>
              <a:rPr lang="ko-KR" altLang="en-US" sz="2000" dirty="0" smtClean="0">
                <a:solidFill>
                  <a:prstClr val="black"/>
                </a:solidFill>
              </a:rPr>
              <a:t>태그파일 기반 커스텀 태그</a:t>
            </a:r>
            <a:r>
              <a:rPr lang="en-US" altLang="ko-KR" sz="2000" dirty="0" smtClean="0">
                <a:solidFill>
                  <a:prstClr val="black"/>
                </a:solidFill>
              </a:rPr>
              <a:t>:</a:t>
            </a:r>
            <a:r>
              <a:rPr lang="ko-KR" altLang="en-US" sz="2000" dirty="0" smtClean="0">
                <a:solidFill>
                  <a:prstClr val="black"/>
                </a:solidFill>
              </a:rPr>
              <a:t> 복합 태그 구현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76864" cy="3429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b="1" dirty="0" smtClean="0">
                <a:solidFill>
                  <a:prstClr val="black"/>
                </a:solidFill>
                <a:latin typeface="맑은 고딕"/>
                <a:ea typeface="맑은 고딕"/>
              </a:rPr>
              <a:t>1. 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실습 개요</a:t>
            </a:r>
            <a:endParaRPr kumimoji="0" lang="en-US" altLang="ko-KR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실제 활용 가능한 수준의 태그파일 기반의 커스텀 태그 구현을 통해 태그 파일에 대한 이해 심화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태그 구성요소인 태그바디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,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속성을 모두 가지는 태그로 개발</a:t>
            </a: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빈즈 클래스와 연동해 데이터를 출력하는 기능을 수행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프로그램을 커스텀 태그로 캡슐화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5775" b="5963"/>
          <a:stretch/>
        </p:blipFill>
        <p:spPr>
          <a:xfrm>
            <a:off x="899592" y="3007660"/>
            <a:ext cx="5149500" cy="14294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9592" y="274897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10-10]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프로그램 소스 목록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04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11560" y="1075107"/>
            <a:ext cx="7704856" cy="5929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b="1" dirty="0">
                <a:solidFill>
                  <a:prstClr val="black"/>
                </a:solidFill>
                <a:latin typeface="맑은 고딕"/>
                <a:ea typeface="맑은 고딕"/>
              </a:rPr>
              <a:t>2. </a:t>
            </a:r>
            <a:r>
              <a:rPr kumimoji="0" lang="ko-KR" altLang="en-US" b="1" dirty="0">
                <a:solidFill>
                  <a:prstClr val="black"/>
                </a:solidFill>
                <a:latin typeface="맑은 고딕"/>
                <a:ea typeface="맑은 고딕"/>
              </a:rPr>
              <a:t>소스 작성</a:t>
            </a:r>
            <a:endParaRPr kumimoji="0" lang="en-US" altLang="ko-KR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F79646"/>
              </a:buClr>
              <a:buFont typeface="Wingdings" pitchFamily="2" charset="2"/>
              <a:buChar char="n"/>
            </a:pPr>
            <a:r>
              <a:rPr kumimoji="0" lang="en-US" altLang="ko-KR" sz="1600" b="1" dirty="0" err="1">
                <a:solidFill>
                  <a:prstClr val="black"/>
                </a:solidFill>
                <a:latin typeface="맑은 고딕"/>
                <a:ea typeface="맑은 고딕"/>
              </a:rPr>
              <a:t>item.tag</a:t>
            </a: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600" b="1" dirty="0">
                <a:solidFill>
                  <a:prstClr val="black"/>
                </a:solidFill>
                <a:latin typeface="맑은 고딕"/>
                <a:ea typeface="맑은 고딕"/>
              </a:rPr>
              <a:t>태그 파일 작성</a:t>
            </a:r>
            <a:endParaRPr kumimoji="0"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742950" lvl="1" indent="-285750" eaLnBrk="0" hangingPunct="0">
              <a:lnSpc>
                <a:spcPct val="150000"/>
              </a:lnSpc>
              <a:spcBef>
                <a:spcPts val="0"/>
              </a:spcBef>
              <a:buClr>
                <a:prstClr val="white">
                  <a:lumMod val="50000"/>
                </a:prstClr>
              </a:buClr>
              <a:buFont typeface="Wingdings" panose="05000000000000000000" pitchFamily="2" charset="2"/>
              <a:buChar char="§"/>
            </a:pPr>
            <a:r>
              <a:rPr kumimoji="0" lang="ko-KR" altLang="en-US" sz="1400" b="1" dirty="0" err="1">
                <a:solidFill>
                  <a:prstClr val="black"/>
                </a:solidFill>
                <a:latin typeface="맑은 고딕"/>
                <a:ea typeface="맑은 고딕"/>
              </a:rPr>
              <a:t>커스텀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/>
                <a:ea typeface="맑은 고딕"/>
              </a:rPr>
              <a:t> 태그 파일 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/>
                <a:ea typeface="맑은 고딕"/>
              </a:rPr>
              <a:t>: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b="1" dirty="0" err="1">
                <a:solidFill>
                  <a:prstClr val="black"/>
                </a:solidFill>
                <a:latin typeface="맑은 고딕"/>
                <a:ea typeface="맑은 고딕"/>
              </a:rPr>
              <a:t>item.tag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endParaRPr kumimoji="0" lang="en-US" altLang="ko-KR" sz="14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표현언어에서 만들었던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Product </a:t>
            </a:r>
            <a:r>
              <a:rPr kumimoji="0" lang="ko-KR" altLang="en-US" sz="1200" dirty="0" err="1">
                <a:solidFill>
                  <a:prstClr val="black"/>
                </a:solidFill>
                <a:latin typeface="맑은 고딕"/>
                <a:ea typeface="맑은 고딕"/>
              </a:rPr>
              <a:t>빈즈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 클래스의 배열 데이터를 테이블 형태로 출력해 주는 </a:t>
            </a:r>
            <a:r>
              <a:rPr kumimoji="0" lang="ko-KR" altLang="en-US" sz="1200" dirty="0" err="1">
                <a:solidFill>
                  <a:prstClr val="black"/>
                </a:solidFill>
                <a:latin typeface="맑은 고딕"/>
                <a:ea typeface="맑은 고딕"/>
              </a:rPr>
              <a:t>커스텀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 태그</a:t>
            </a: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prstClr val="white">
                  <a:lumMod val="50000"/>
                </a:prst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배경색상과 테두리를 태그 속성으로 지정 할 수 있도록 함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en-US" altLang="ko-KR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ListItem.jsp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파일 작성</a:t>
            </a: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en-US" altLang="ko-KR" sz="14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JSP </a:t>
            </a:r>
            <a:r>
              <a:rPr kumimoji="0" lang="ko-KR" altLang="en-US" sz="14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파일 </a:t>
            </a:r>
            <a:r>
              <a:rPr kumimoji="0" lang="en-US" altLang="ko-KR" sz="14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:</a:t>
            </a:r>
            <a:r>
              <a:rPr kumimoji="0" lang="ko-KR" altLang="en-US" sz="14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ListItem.jsp</a:t>
            </a:r>
            <a:r>
              <a:rPr kumimoji="0" lang="en-US" altLang="ko-KR" sz="14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endParaRPr kumimoji="0" lang="en-US" altLang="ko-KR" sz="1200" dirty="0" smtClean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만들어진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item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태그를 사용해 상품 목록을 출력하기 위한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jsp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페이지</a:t>
            </a: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taglib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지시어로 태그 사용을 선언하고 본문에서 속성과 태그 바디를 넣어 태그 작성</a:t>
            </a: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66700" lvl="1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33344" y="655553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</a:rPr>
              <a:t>06. </a:t>
            </a:r>
            <a:r>
              <a:rPr lang="en-US" altLang="ko-KR" sz="2000" dirty="0">
                <a:solidFill>
                  <a:prstClr val="black"/>
                </a:solidFill>
              </a:rPr>
              <a:t>[</a:t>
            </a:r>
            <a:r>
              <a:rPr lang="ko-KR" altLang="en-US" sz="2000" dirty="0">
                <a:solidFill>
                  <a:prstClr val="black"/>
                </a:solidFill>
              </a:rPr>
              <a:t>응용실습</a:t>
            </a:r>
            <a:r>
              <a:rPr lang="en-US" altLang="ko-KR" sz="2000" dirty="0">
                <a:solidFill>
                  <a:prstClr val="black"/>
                </a:solidFill>
              </a:rPr>
              <a:t>]</a:t>
            </a:r>
            <a:r>
              <a:rPr lang="ko-KR" altLang="en-US" sz="2000" dirty="0">
                <a:solidFill>
                  <a:prstClr val="black"/>
                </a:solidFill>
              </a:rPr>
              <a:t>태그파일 기반 커스텀 태그</a:t>
            </a:r>
            <a:r>
              <a:rPr lang="en-US" altLang="ko-KR" sz="2000" dirty="0">
                <a:solidFill>
                  <a:prstClr val="black"/>
                </a:solidFill>
              </a:rPr>
              <a:t>:</a:t>
            </a:r>
            <a:r>
              <a:rPr lang="ko-KR" altLang="en-US" sz="2000" dirty="0">
                <a:solidFill>
                  <a:prstClr val="black"/>
                </a:solidFill>
              </a:rPr>
              <a:t> 복합 태그 구현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755576" y="4581128"/>
            <a:ext cx="7704856" cy="43060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5576" y="4629075"/>
            <a:ext cx="3842719" cy="334707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03 &lt;%@ </a:t>
            </a:r>
            <a:r>
              <a:rPr lang="en-US" altLang="ko-KR" sz="1050" dirty="0" err="1" smtClean="0">
                <a:latin typeface="+mn-ea"/>
                <a:ea typeface="+mn-ea"/>
              </a:rPr>
              <a:t>taglib</a:t>
            </a:r>
            <a:r>
              <a:rPr lang="en-US" altLang="ko-KR" sz="1050" dirty="0" smtClean="0">
                <a:latin typeface="+mn-ea"/>
                <a:ea typeface="+mn-ea"/>
              </a:rPr>
              <a:t> </a:t>
            </a:r>
            <a:r>
              <a:rPr lang="en-US" altLang="ko-KR" sz="1050" dirty="0" err="1" smtClean="0">
                <a:latin typeface="+mn-ea"/>
                <a:ea typeface="+mn-ea"/>
              </a:rPr>
              <a:t>tagdir</a:t>
            </a:r>
            <a:r>
              <a:rPr lang="en-US" altLang="ko-KR" sz="1050" dirty="0" smtClean="0">
                <a:latin typeface="+mn-ea"/>
                <a:ea typeface="+mn-ea"/>
              </a:rPr>
              <a:t>=“/WEB-INF/tags” prefix=“</a:t>
            </a:r>
            <a:r>
              <a:rPr lang="en-US" altLang="ko-KR" sz="1050" dirty="0" err="1" smtClean="0">
                <a:latin typeface="+mn-ea"/>
                <a:ea typeface="+mn-ea"/>
              </a:rPr>
              <a:t>mytag</a:t>
            </a:r>
            <a:r>
              <a:rPr lang="en-US" altLang="ko-KR" sz="1050" dirty="0" smtClean="0">
                <a:latin typeface="+mn-ea"/>
                <a:ea typeface="+mn-ea"/>
              </a:rPr>
              <a:t>” %&gt;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5576" y="5115945"/>
            <a:ext cx="7704856" cy="9594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5576" y="5185938"/>
            <a:ext cx="4491935" cy="819455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13 &lt;H2&gt;ch10 : </a:t>
            </a:r>
            <a:r>
              <a:rPr lang="ko-KR" altLang="en-US" sz="1050" dirty="0" smtClean="0">
                <a:latin typeface="+mn-ea"/>
                <a:ea typeface="+mn-ea"/>
              </a:rPr>
              <a:t>태그 파일 예제</a:t>
            </a:r>
            <a:r>
              <a:rPr lang="en-US" altLang="ko-KR" sz="1050" dirty="0" smtClean="0">
                <a:latin typeface="+mn-ea"/>
                <a:ea typeface="+mn-ea"/>
              </a:rPr>
              <a:t>-</a:t>
            </a:r>
            <a:r>
              <a:rPr lang="en-US" altLang="ko-KR" sz="1050" dirty="0" err="1" smtClean="0">
                <a:latin typeface="+mn-ea"/>
                <a:ea typeface="+mn-ea"/>
              </a:rPr>
              <a:t>ListItem</a:t>
            </a:r>
            <a:r>
              <a:rPr lang="en-US" altLang="ko-KR" sz="1050" dirty="0" smtClean="0">
                <a:latin typeface="+mn-ea"/>
                <a:ea typeface="+mn-ea"/>
              </a:rPr>
              <a:t>&lt;/H2&gt;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14 &lt;HR&gt;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15 &lt;</a:t>
            </a:r>
            <a:r>
              <a:rPr lang="en-US" altLang="ko-KR" sz="1050" dirty="0" err="1" smtClean="0">
                <a:latin typeface="+mn-ea"/>
                <a:ea typeface="+mn-ea"/>
              </a:rPr>
              <a:t>mytag:item</a:t>
            </a:r>
            <a:r>
              <a:rPr lang="en-US" altLang="ko-KR" sz="1050" dirty="0" smtClean="0">
                <a:latin typeface="+mn-ea"/>
                <a:ea typeface="+mn-ea"/>
              </a:rPr>
              <a:t> border=“3” </a:t>
            </a:r>
            <a:r>
              <a:rPr lang="en-US" altLang="ko-KR" sz="1050" dirty="0" err="1" smtClean="0">
                <a:latin typeface="+mn-ea"/>
                <a:ea typeface="+mn-ea"/>
              </a:rPr>
              <a:t>bgcolor</a:t>
            </a:r>
            <a:r>
              <a:rPr lang="en-US" altLang="ko-KR" sz="1050" dirty="0" smtClean="0">
                <a:latin typeface="+mn-ea"/>
                <a:ea typeface="+mn-ea"/>
              </a:rPr>
              <a:t>=“</a:t>
            </a:r>
            <a:r>
              <a:rPr lang="en-US" altLang="ko-KR" sz="1050" dirty="0" err="1" smtClean="0">
                <a:latin typeface="+mn-ea"/>
                <a:ea typeface="+mn-ea"/>
              </a:rPr>
              <a:t>yello</a:t>
            </a:r>
            <a:r>
              <a:rPr lang="en-US" altLang="ko-KR" sz="1050" dirty="0" smtClean="0">
                <a:latin typeface="+mn-ea"/>
                <a:ea typeface="+mn-ea"/>
              </a:rPr>
              <a:t>”&gt;</a:t>
            </a:r>
            <a:r>
              <a:rPr lang="ko-KR" altLang="en-US" sz="1050" dirty="0" smtClean="0">
                <a:latin typeface="+mn-ea"/>
                <a:ea typeface="+mn-ea"/>
              </a:rPr>
              <a:t>상품 목록</a:t>
            </a:r>
            <a:r>
              <a:rPr lang="en-US" altLang="ko-KR" sz="1050" dirty="0" smtClean="0">
                <a:latin typeface="+mn-ea"/>
                <a:ea typeface="+mn-ea"/>
              </a:rPr>
              <a:t>&lt;/</a:t>
            </a:r>
            <a:r>
              <a:rPr lang="en-US" altLang="ko-KR" sz="1050" dirty="0" err="1" smtClean="0">
                <a:latin typeface="+mn-ea"/>
                <a:ea typeface="+mn-ea"/>
              </a:rPr>
              <a:t>mytag:item</a:t>
            </a:r>
            <a:r>
              <a:rPr lang="en-US" altLang="ko-KR" sz="1050" dirty="0" smtClean="0">
                <a:latin typeface="+mn-ea"/>
                <a:ea typeface="+mn-ea"/>
              </a:rPr>
              <a:t>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823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</a:rPr>
              <a:t>06. </a:t>
            </a:r>
            <a:r>
              <a:rPr lang="en-US" altLang="ko-KR" sz="2000" dirty="0">
                <a:solidFill>
                  <a:prstClr val="black"/>
                </a:solidFill>
              </a:rPr>
              <a:t>[</a:t>
            </a:r>
            <a:r>
              <a:rPr lang="ko-KR" altLang="en-US" sz="2000" dirty="0">
                <a:solidFill>
                  <a:prstClr val="black"/>
                </a:solidFill>
              </a:rPr>
              <a:t>응용실습</a:t>
            </a:r>
            <a:r>
              <a:rPr lang="en-US" altLang="ko-KR" sz="2000" dirty="0">
                <a:solidFill>
                  <a:prstClr val="black"/>
                </a:solidFill>
              </a:rPr>
              <a:t>]</a:t>
            </a:r>
            <a:r>
              <a:rPr lang="ko-KR" altLang="en-US" sz="2000" dirty="0">
                <a:solidFill>
                  <a:prstClr val="black"/>
                </a:solidFill>
              </a:rPr>
              <a:t>태그파일 기반 커스텀 태그</a:t>
            </a:r>
            <a:r>
              <a:rPr lang="en-US" altLang="ko-KR" sz="2000" dirty="0">
                <a:solidFill>
                  <a:prstClr val="black"/>
                </a:solidFill>
              </a:rPr>
              <a:t>:</a:t>
            </a:r>
            <a:r>
              <a:rPr lang="ko-KR" altLang="en-US" sz="2000" dirty="0">
                <a:solidFill>
                  <a:prstClr val="black"/>
                </a:solidFill>
              </a:rPr>
              <a:t> 복합 태그 구현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02500"/>
            <a:ext cx="770485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b="1" dirty="0" smtClean="0">
                <a:solidFill>
                  <a:prstClr val="black"/>
                </a:solidFill>
                <a:latin typeface="맑은 고딕"/>
                <a:ea typeface="맑은 고딕"/>
              </a:rPr>
              <a:t>3. 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실행</a:t>
            </a:r>
            <a:r>
              <a:rPr kumimoji="0" lang="en-US" altLang="ko-KR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/>
                <a:ea typeface="맑은 고딕"/>
              </a:rPr>
              <a:t>및 결과 확인</a:t>
            </a:r>
            <a:endParaRPr kumimoji="0" lang="en-US" altLang="ko-KR" sz="14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5122" name="Picture 2" descr="C:\Users\orize\Downloads\이미지 파일\10장\ch10_img\ch10_05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2" t="14073" r="1500" b="24598"/>
          <a:stretch/>
        </p:blipFill>
        <p:spPr bwMode="auto">
          <a:xfrm>
            <a:off x="719137" y="1700808"/>
            <a:ext cx="4827925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9137" y="465313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10-5] 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ListItem.jsp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01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07. </a:t>
            </a:r>
            <a:r>
              <a:rPr lang="ko-KR" altLang="en-US" dirty="0" smtClean="0"/>
              <a:t>태그파일 기반 커스텀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632848" cy="5400600"/>
          </a:xfrm>
        </p:spPr>
        <p:txBody>
          <a:bodyPr/>
          <a:lstStyle/>
          <a:p>
            <a:pPr marL="0" lvl="0" indent="0">
              <a:buClr>
                <a:srgbClr val="4F81BD"/>
              </a:buClr>
              <a:buNone/>
            </a:pPr>
            <a:r>
              <a:rPr lang="ko-KR" altLang="ko-KR" sz="1800" dirty="0"/>
              <a:t>1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태그 핸들러 개요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태그 핸들러란 커스텀 태그를 처리하는 객체를 말한다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앞에서 배운 태그 파일과 달리 자바 클래스를 이용해 커스텀 태그를 구현하는 방법이다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SimpleTag</a:t>
            </a:r>
            <a:r>
              <a:rPr lang="en-US" altLang="ko-KR" dirty="0"/>
              <a:t> </a:t>
            </a:r>
            <a:r>
              <a:rPr lang="ko-KR" altLang="en-US" dirty="0"/>
              <a:t>인터페이스가 </a:t>
            </a:r>
            <a:r>
              <a:rPr lang="ko-KR" altLang="en-US" dirty="0" smtClean="0"/>
              <a:t>제공되면서 </a:t>
            </a:r>
            <a:r>
              <a:rPr lang="en-US" altLang="ko-KR" dirty="0" err="1"/>
              <a:t>SimpleTagSupport</a:t>
            </a:r>
            <a:r>
              <a:rPr lang="en-US" altLang="ko-KR" dirty="0"/>
              <a:t> </a:t>
            </a:r>
            <a:r>
              <a:rPr lang="ko-KR" altLang="en-US" dirty="0"/>
              <a:t>클래스를 상속받아 </a:t>
            </a:r>
            <a:r>
              <a:rPr lang="ko-KR" altLang="en-US" dirty="0" smtClean="0"/>
              <a:t>이전보다는 비교적 </a:t>
            </a:r>
            <a:r>
              <a:rPr lang="ko-KR" altLang="en-US" dirty="0"/>
              <a:t>쉽게 구현할 수 있게 되었다</a:t>
            </a:r>
            <a:r>
              <a:rPr lang="en-US" altLang="ko-KR" dirty="0"/>
              <a:t>. </a:t>
            </a:r>
            <a:r>
              <a:rPr lang="ko-KR" altLang="en-US" dirty="0" smtClean="0"/>
              <a:t>그러나 태그 </a:t>
            </a:r>
            <a:r>
              <a:rPr lang="ko-KR" altLang="en-US" dirty="0"/>
              <a:t>파일을 이용한 방식보다는 많이 복잡하고 자바 프로그램의 비중 이 높으므로 구현 난이도는 높은 편이다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태그 핸들러 기반 커스텀 태그는 세가지 구성요소를 가지면 태그 파일의 경우에는 이러한 부분이 간소화 되어 있다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0734" y="665850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638948" y="666708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05286" y="65383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8228" b="3807"/>
          <a:stretch/>
        </p:blipFill>
        <p:spPr>
          <a:xfrm>
            <a:off x="638823" y="3933056"/>
            <a:ext cx="7072621" cy="15335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5030" y="364502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10-11]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태그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핸들러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 기반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커스텀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 태그 구성요소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215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07. </a:t>
            </a:r>
            <a:r>
              <a:rPr lang="ko-KR" altLang="en-US" dirty="0" smtClean="0"/>
              <a:t>태그파일 기반 커스텀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7776864" cy="475252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b="1" dirty="0" smtClean="0"/>
              <a:t>태그 </a:t>
            </a:r>
            <a:r>
              <a:rPr lang="ko-KR" altLang="en-US" b="1" dirty="0" err="1" smtClean="0"/>
              <a:t>핸들러</a:t>
            </a:r>
            <a:r>
              <a:rPr lang="ko-KR" altLang="en-US" b="1" dirty="0" smtClean="0"/>
              <a:t> 클래스</a:t>
            </a:r>
            <a:endParaRPr lang="en-US" altLang="ko-KR" b="1" dirty="0" smtClean="0"/>
          </a:p>
          <a:p>
            <a:pPr marL="447675" lvl="2" indent="0">
              <a:lnSpc>
                <a:spcPct val="150000"/>
              </a:lnSpc>
              <a:buNone/>
            </a:pPr>
            <a:r>
              <a:rPr lang="ko-KR" altLang="en-US" dirty="0" err="1" smtClean="0"/>
              <a:t>커스텀</a:t>
            </a:r>
            <a:r>
              <a:rPr lang="ko-KR" altLang="en-US" dirty="0" smtClean="0"/>
              <a:t> 태그를 실제 구현한 자바 클래스다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태그 라이브러리 기술자에서 </a:t>
            </a:r>
            <a:r>
              <a:rPr lang="ko-KR" altLang="en-US" dirty="0"/>
              <a:t>설계된 내용을 구현해야 한다</a:t>
            </a:r>
            <a:r>
              <a:rPr lang="en-US" altLang="ko-KR" dirty="0"/>
              <a:t>. </a:t>
            </a:r>
            <a:r>
              <a:rPr lang="ko-KR" altLang="en-US" dirty="0"/>
              <a:t>태그 라이브러리 기술자와 마찬가지로 태그 파일 기반의 커스텀 태그에서는 필요 없다</a:t>
            </a:r>
            <a:r>
              <a:rPr lang="en-US" altLang="ko-KR" dirty="0" smtClean="0"/>
              <a:t>.</a:t>
            </a:r>
          </a:p>
          <a:p>
            <a:pPr marL="447675" lvl="2" indent="0">
              <a:lnSpc>
                <a:spcPct val="150000"/>
              </a:lnSpc>
              <a:buNone/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1" dirty="0" smtClean="0"/>
              <a:t>태그 </a:t>
            </a:r>
            <a:r>
              <a:rPr lang="ko-KR" altLang="en-US" b="1" dirty="0"/>
              <a:t>라이브러리 기술자</a:t>
            </a:r>
            <a:r>
              <a:rPr lang="en-US" altLang="ko-KR" b="1" dirty="0"/>
              <a:t>(Tag Library Descriptor</a:t>
            </a:r>
            <a:r>
              <a:rPr lang="en-US" altLang="ko-KR" b="1" dirty="0" smtClean="0"/>
              <a:t>)</a:t>
            </a:r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dirty="0" smtClean="0"/>
              <a:t>xml </a:t>
            </a:r>
            <a:r>
              <a:rPr lang="ko-KR" altLang="en-US" dirty="0"/>
              <a:t>규격으로 커스텀 태그에 대한 구조를 정의하는 파일이다</a:t>
            </a:r>
            <a:r>
              <a:rPr lang="en-US" altLang="ko-KR" dirty="0"/>
              <a:t>. .</a:t>
            </a:r>
            <a:r>
              <a:rPr lang="en-US" altLang="ko-KR" dirty="0" err="1"/>
              <a:t>tld</a:t>
            </a:r>
            <a:r>
              <a:rPr lang="en-US" altLang="ko-KR" dirty="0"/>
              <a:t> </a:t>
            </a:r>
            <a:r>
              <a:rPr lang="ko-KR" altLang="en-US" dirty="0"/>
              <a:t>파일로 만들어지며 태그 파일 기반의 </a:t>
            </a:r>
            <a:r>
              <a:rPr lang="ko-KR" altLang="en-US" dirty="0" err="1"/>
              <a:t>커스텀</a:t>
            </a:r>
            <a:r>
              <a:rPr lang="ko-KR" altLang="en-US" dirty="0"/>
              <a:t> </a:t>
            </a:r>
            <a:r>
              <a:rPr lang="ko-KR" altLang="en-US" dirty="0" smtClean="0"/>
              <a:t>태그에서는 </a:t>
            </a:r>
            <a:r>
              <a:rPr lang="ko-KR" altLang="en-US" dirty="0"/>
              <a:t>필요하지 않다</a:t>
            </a:r>
            <a:r>
              <a:rPr lang="en-US" altLang="ko-KR" dirty="0" smtClean="0"/>
              <a:t>.</a:t>
            </a:r>
          </a:p>
          <a:p>
            <a:pPr marL="2667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b="1" dirty="0" err="1" smtClean="0"/>
              <a:t>taglib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지시어</a:t>
            </a:r>
            <a:endParaRPr lang="en-US" altLang="ko-KR" b="1" dirty="0" smtClean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/>
              <a:t>지시어의 한 종류로</a:t>
            </a:r>
            <a:r>
              <a:rPr lang="en-US" altLang="ko-KR" dirty="0"/>
              <a:t>, JSP </a:t>
            </a:r>
            <a:r>
              <a:rPr lang="ko-KR" altLang="en-US" dirty="0"/>
              <a:t>페이지에 공통으로 필요한 정보를 </a:t>
            </a:r>
            <a:r>
              <a:rPr lang="ko-KR" altLang="en-US" dirty="0" smtClean="0"/>
              <a:t>기술하는 </a:t>
            </a:r>
            <a:r>
              <a:rPr lang="ko-KR" altLang="en-US" dirty="0"/>
              <a:t>부분이다</a:t>
            </a:r>
            <a:r>
              <a:rPr lang="en-US" altLang="ko-KR" dirty="0"/>
              <a:t>. </a:t>
            </a:r>
            <a:r>
              <a:rPr lang="ko-KR" altLang="en-US" dirty="0"/>
              <a:t>커스텀 태그 사용을 위한 태그 파일 혹은 태그 라이브러리 기술자의 위치 등을 설정한다</a:t>
            </a:r>
            <a:r>
              <a:rPr lang="en-US" altLang="ko-KR" dirty="0"/>
              <a:t>. </a:t>
            </a:r>
            <a:r>
              <a:rPr lang="ko-KR" altLang="en-US" dirty="0"/>
              <a:t>따라서 커스텀 태그를 사용하는 모든 </a:t>
            </a:r>
            <a:r>
              <a:rPr lang="en-US" altLang="ko-KR" dirty="0"/>
              <a:t>JSP </a:t>
            </a:r>
            <a:r>
              <a:rPr lang="ko-KR" altLang="en-US" dirty="0"/>
              <a:t>페이지에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/>
              <a:t>지시어를 </a:t>
            </a:r>
            <a:r>
              <a:rPr lang="ko-KR" altLang="en-US" dirty="0" smtClean="0"/>
              <a:t>사용해야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60734" y="665850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638948" y="666708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05286" y="65383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6712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07. </a:t>
            </a:r>
            <a:r>
              <a:rPr lang="ko-KR" altLang="en-US" dirty="0" smtClean="0"/>
              <a:t>태그파일 기반 커스텀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776864" cy="5400600"/>
          </a:xfrm>
        </p:spPr>
        <p:txBody>
          <a:bodyPr/>
          <a:lstStyle/>
          <a:p>
            <a:pPr marL="0" lvl="0" indent="0">
              <a:lnSpc>
                <a:spcPct val="200000"/>
              </a:lnSpc>
              <a:buClr>
                <a:srgbClr val="4F81BD"/>
              </a:buClr>
              <a:buNone/>
            </a:pPr>
            <a:r>
              <a:rPr lang="ko-KR" altLang="ko-KR" sz="1800" dirty="0" smtClean="0"/>
              <a:t>2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태그 핸들러 클래스 구조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기본적으로 커스텀 태그 개발은 </a:t>
            </a:r>
            <a:r>
              <a:rPr lang="en-US" altLang="ko-KR" dirty="0" err="1"/>
              <a:t>SimpleTag</a:t>
            </a:r>
            <a:r>
              <a:rPr lang="en-US" altLang="ko-KR" dirty="0"/>
              <a:t> </a:t>
            </a:r>
            <a:r>
              <a:rPr lang="ko-KR" altLang="en-US" dirty="0"/>
              <a:t>인터페이스를 구현하는 것이지만 보통은 </a:t>
            </a:r>
            <a:r>
              <a:rPr lang="en-US" altLang="ko-KR" dirty="0" err="1"/>
              <a:t>SimpleTag</a:t>
            </a:r>
            <a:r>
              <a:rPr lang="en-US" altLang="ko-KR" dirty="0"/>
              <a:t> </a:t>
            </a:r>
            <a:r>
              <a:rPr lang="ko-KR" altLang="en-US" dirty="0"/>
              <a:t>인터페이스를 구현하고 있는 </a:t>
            </a:r>
            <a:r>
              <a:rPr lang="en-US" altLang="ko-KR" dirty="0" err="1"/>
              <a:t>SimpleTagSupport</a:t>
            </a:r>
            <a:r>
              <a:rPr lang="en-US" altLang="ko-KR" dirty="0"/>
              <a:t> </a:t>
            </a:r>
            <a:r>
              <a:rPr lang="ko-KR" altLang="en-US" dirty="0"/>
              <a:t>클래스를 상속받아 자신만의 커스텀 태그를 만들게 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실제 개발에 가장 중요한 메서드는 </a:t>
            </a:r>
            <a:r>
              <a:rPr lang="en-US" altLang="ko-KR" dirty="0" err="1" smtClean="0"/>
              <a:t>doTag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태그의 실제 기능을 구현하는 </a:t>
            </a:r>
            <a:r>
              <a:rPr lang="ko-KR" altLang="en-US" dirty="0" err="1" smtClean="0"/>
              <a:t>메서드라</a:t>
            </a:r>
            <a:r>
              <a:rPr lang="ko-KR" altLang="en-US" dirty="0" smtClean="0"/>
              <a:t> 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0734" y="665850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638948" y="666708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05286" y="65383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419808" y="6607019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13517"/>
          <a:stretch/>
        </p:blipFill>
        <p:spPr>
          <a:xfrm>
            <a:off x="755576" y="2597398"/>
            <a:ext cx="6336704" cy="18397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5030" y="2309365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10-12] 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SimpleTagSupport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클래스 주요 </a:t>
            </a:r>
            <a:r>
              <a:rPr lang="ko-KR" altLang="en-US" sz="1000" b="1" dirty="0" err="1" smtClean="0">
                <a:latin typeface="돋움" pitchFamily="50" charset="-127"/>
                <a:ea typeface="돋움" pitchFamily="50" charset="-127"/>
              </a:rPr>
              <a:t>메서드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727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700659"/>
            <a:ext cx="7560890" cy="4536653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표현 언어</a:t>
            </a: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기본실습</a:t>
            </a:r>
            <a:r>
              <a:rPr lang="en-US" altLang="ko-KR" dirty="0" smtClean="0"/>
              <a:t>]</a:t>
            </a:r>
            <a:r>
              <a:rPr lang="ko-KR" altLang="en-US" dirty="0" smtClean="0"/>
              <a:t> </a:t>
            </a:r>
            <a:r>
              <a:rPr lang="ko-KR" altLang="en-US" dirty="0"/>
              <a:t>표현 언어의 기본 이해 </a:t>
            </a:r>
            <a:endParaRPr lang="en-US" altLang="ko-KR" dirty="0" smtClean="0"/>
          </a:p>
          <a:p>
            <a:r>
              <a:rPr lang="ko-KR" altLang="en-US" dirty="0" smtClean="0"/>
              <a:t>커스텀 태그</a:t>
            </a:r>
            <a:endParaRPr lang="en-US" altLang="ko-KR" dirty="0" smtClean="0"/>
          </a:p>
          <a:p>
            <a:r>
              <a:rPr lang="ko-KR" altLang="en-US" dirty="0" smtClean="0"/>
              <a:t>태그 </a:t>
            </a:r>
            <a:r>
              <a:rPr lang="ko-KR" altLang="en-US" dirty="0"/>
              <a:t>파일 기반 커스텀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기본실습</a:t>
            </a:r>
            <a:r>
              <a:rPr lang="en-US" altLang="ko-KR" dirty="0" smtClean="0"/>
              <a:t>]</a:t>
            </a:r>
            <a:r>
              <a:rPr lang="ko-KR" altLang="en-US" dirty="0" smtClean="0"/>
              <a:t> 태그 파일 기반 커스텀 태그</a:t>
            </a:r>
            <a:r>
              <a:rPr lang="en-US" altLang="ko-KR" dirty="0" smtClean="0"/>
              <a:t>:</a:t>
            </a:r>
            <a:r>
              <a:rPr lang="ko-KR" altLang="en-US" dirty="0" smtClean="0"/>
              <a:t> 기본 태그 구현 </a:t>
            </a: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응용실습</a:t>
            </a:r>
            <a:r>
              <a:rPr lang="en-US" altLang="ko-KR" dirty="0" smtClean="0"/>
              <a:t>]</a:t>
            </a:r>
            <a:r>
              <a:rPr lang="ko-KR" altLang="en-US" dirty="0" smtClean="0"/>
              <a:t> 태그 파일 기반 커스텀 태그</a:t>
            </a:r>
            <a:r>
              <a:rPr lang="en-US" altLang="ko-KR" dirty="0" smtClean="0"/>
              <a:t>:</a:t>
            </a:r>
            <a:r>
              <a:rPr lang="ko-KR" altLang="en-US" dirty="0" smtClean="0"/>
              <a:t> 복합 태그 구현 </a:t>
            </a:r>
            <a:endParaRPr lang="en-US" altLang="ko-KR" dirty="0" smtClean="0"/>
          </a:p>
          <a:p>
            <a:r>
              <a:rPr lang="ko-KR" altLang="en-US" dirty="0" smtClean="0"/>
              <a:t>태그 </a:t>
            </a:r>
            <a:r>
              <a:rPr lang="ko-KR" altLang="en-US" dirty="0"/>
              <a:t>핸들러 기반 커스텀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r>
              <a:rPr lang="ko-KR" altLang="ko-KR" dirty="0"/>
              <a:t>[</a:t>
            </a:r>
            <a:r>
              <a:rPr lang="ko-KR" altLang="en-US" dirty="0" smtClean="0"/>
              <a:t>기본실습</a:t>
            </a:r>
            <a:r>
              <a:rPr lang="en-US" altLang="ko-KR" dirty="0" smtClean="0"/>
              <a:t>]</a:t>
            </a:r>
            <a:r>
              <a:rPr lang="ko-KR" altLang="en-US" dirty="0" smtClean="0"/>
              <a:t> 태그 핸들러 기반 커스텀 태그</a:t>
            </a:r>
            <a:r>
              <a:rPr lang="en-US" altLang="ko-KR" dirty="0" smtClean="0"/>
              <a:t>:</a:t>
            </a:r>
            <a:r>
              <a:rPr lang="ko-KR" altLang="en-US" dirty="0" smtClean="0"/>
              <a:t> 기본 태그 구현</a:t>
            </a:r>
            <a:endParaRPr lang="en-US" altLang="ko-KR" dirty="0" smtClean="0"/>
          </a:p>
          <a:p>
            <a:r>
              <a:rPr lang="ko-KR" altLang="ko-KR" dirty="0"/>
              <a:t>[</a:t>
            </a:r>
            <a:r>
              <a:rPr lang="ko-KR" altLang="en-US" dirty="0" smtClean="0"/>
              <a:t>응용실습</a:t>
            </a:r>
            <a:r>
              <a:rPr lang="en-US" altLang="ko-KR" dirty="0" smtClean="0"/>
              <a:t>]</a:t>
            </a:r>
            <a:r>
              <a:rPr lang="ko-KR" altLang="en-US" dirty="0" smtClean="0"/>
              <a:t> 태그 핸들러 기반 커스텀 태그</a:t>
            </a:r>
            <a:r>
              <a:rPr lang="en-US" altLang="ko-KR" dirty="0" smtClean="0"/>
              <a:t>:</a:t>
            </a:r>
            <a:r>
              <a:rPr lang="ko-KR" altLang="en-US" dirty="0" smtClean="0"/>
              <a:t> 복합 태그 구현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</a:rPr>
              <a:t>08. </a:t>
            </a:r>
            <a:r>
              <a:rPr lang="en-US" altLang="ko-KR" sz="2000" dirty="0">
                <a:solidFill>
                  <a:prstClr val="black"/>
                </a:solidFill>
              </a:rPr>
              <a:t>[</a:t>
            </a:r>
            <a:r>
              <a:rPr lang="ko-KR" altLang="en-US" sz="2000" dirty="0">
                <a:solidFill>
                  <a:prstClr val="black"/>
                </a:solidFill>
              </a:rPr>
              <a:t>기본실습</a:t>
            </a:r>
            <a:r>
              <a:rPr lang="en-US" altLang="ko-KR" sz="2000" dirty="0" smtClean="0">
                <a:solidFill>
                  <a:prstClr val="black"/>
                </a:solidFill>
              </a:rPr>
              <a:t>]</a:t>
            </a:r>
            <a:r>
              <a:rPr lang="ko-KR" altLang="en-US" sz="2000" dirty="0" smtClean="0">
                <a:solidFill>
                  <a:prstClr val="black"/>
                </a:solidFill>
              </a:rPr>
              <a:t>태그</a:t>
            </a:r>
            <a:r>
              <a:rPr lang="en-US" altLang="ko-KR" sz="2000" dirty="0" smtClean="0">
                <a:solidFill>
                  <a:prstClr val="black"/>
                </a:solidFill>
              </a:rPr>
              <a:t> </a:t>
            </a:r>
            <a:r>
              <a:rPr lang="ko-KR" altLang="en-US" sz="2000" dirty="0" smtClean="0">
                <a:solidFill>
                  <a:prstClr val="black"/>
                </a:solidFill>
              </a:rPr>
              <a:t>핸들러 기반 커스텀 태그</a:t>
            </a:r>
            <a:r>
              <a:rPr lang="en-US" altLang="ko-KR" sz="2000" dirty="0" smtClean="0">
                <a:solidFill>
                  <a:prstClr val="black"/>
                </a:solidFill>
              </a:rPr>
              <a:t>:</a:t>
            </a:r>
            <a:r>
              <a:rPr lang="ko-KR" altLang="en-US" sz="2000" dirty="0" smtClean="0">
                <a:solidFill>
                  <a:prstClr val="black"/>
                </a:solidFill>
              </a:rPr>
              <a:t> 기본 태그 구현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992888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b="1" dirty="0" smtClean="0">
                <a:solidFill>
                  <a:prstClr val="black"/>
                </a:solidFill>
                <a:latin typeface="맑은 고딕"/>
                <a:ea typeface="맑은 고딕"/>
              </a:rPr>
              <a:t>1. 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실습 개요</a:t>
            </a:r>
            <a:endParaRPr kumimoji="0" lang="en-US" altLang="ko-KR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간단한 메시지를 출력하는 태그 파일 개발 과정을 통해 태그 핸들러 기반 커스텀 태그 구조와 활용 방법을 익힌다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여기서는 태그 파일로 만들었던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print.tag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와 동일한 기능을 태그 핸들러 기반으로 개발해 본다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en-US" altLang="ko-KR" sz="12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MsgTagSimpleTest.jsp</a:t>
            </a:r>
            <a:r>
              <a:rPr kumimoji="0" lang="ko-KR" altLang="en-US" sz="12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: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커스텀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태그를 사용할 때 필요한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jsp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파일로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내용상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taglib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지시어를 제외한 나머지 내용은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PrintTagTest.jsp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와 동일하다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en-US" altLang="ko-KR" sz="12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MsgTagSimpleHandler.java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: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커스텀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태그 구현 클래스로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SimpleTagSupport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클래스를 상속받아 구현한다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en-US" altLang="ko-KR" sz="12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MsgTagSimple.tld</a:t>
            </a:r>
            <a:r>
              <a:rPr kumimoji="0" lang="en-US" altLang="ko-KR" sz="12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: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커스텀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태그 정의 파일이 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태그 파일의 경우 별도의 태그 정의 파일 없이 태그 파일만으로 처리할 수 있었으나 여기서는 별도의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xml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규격 파일로 우리가 만드는 태그를 먼저 정의해주어야 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7724"/>
          <a:stretch/>
        </p:blipFill>
        <p:spPr>
          <a:xfrm>
            <a:off x="812483" y="3087241"/>
            <a:ext cx="3993226" cy="14218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9592" y="2799209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10-13]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프로그램 소스 목록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809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416824" cy="54868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08. [</a:t>
            </a:r>
            <a:r>
              <a:rPr lang="ko-KR" altLang="en-US" sz="2000" dirty="0">
                <a:solidFill>
                  <a:prstClr val="black"/>
                </a:solidFill>
              </a:rPr>
              <a:t>기본실습</a:t>
            </a:r>
            <a:r>
              <a:rPr lang="en-US" altLang="ko-KR" sz="2000" dirty="0">
                <a:solidFill>
                  <a:prstClr val="black"/>
                </a:solidFill>
              </a:rPr>
              <a:t>]</a:t>
            </a:r>
            <a:r>
              <a:rPr lang="ko-KR" altLang="en-US" sz="2000" dirty="0">
                <a:solidFill>
                  <a:prstClr val="black"/>
                </a:solidFill>
              </a:rPr>
              <a:t>태그</a:t>
            </a:r>
            <a:r>
              <a:rPr lang="en-US" altLang="ko-KR" sz="2000" dirty="0">
                <a:solidFill>
                  <a:prstClr val="black"/>
                </a:solidFill>
              </a:rPr>
              <a:t> </a:t>
            </a:r>
            <a:r>
              <a:rPr lang="ko-KR" altLang="en-US" sz="2000" dirty="0">
                <a:solidFill>
                  <a:prstClr val="black"/>
                </a:solidFill>
              </a:rPr>
              <a:t>핸들러 기반 커스텀 태그</a:t>
            </a:r>
            <a:r>
              <a:rPr lang="en-US" altLang="ko-KR" sz="2000" dirty="0">
                <a:solidFill>
                  <a:prstClr val="black"/>
                </a:solidFill>
              </a:rPr>
              <a:t>:</a:t>
            </a:r>
            <a:r>
              <a:rPr lang="ko-KR" altLang="en-US" sz="2000" dirty="0">
                <a:solidFill>
                  <a:prstClr val="black"/>
                </a:solidFill>
              </a:rPr>
              <a:t> 기본 태그 구현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091657"/>
            <a:ext cx="7704856" cy="5260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b="1" dirty="0" smtClean="0">
                <a:solidFill>
                  <a:prstClr val="black"/>
                </a:solidFill>
                <a:latin typeface="맑은 고딕"/>
                <a:ea typeface="맑은 고딕"/>
              </a:rPr>
              <a:t>2. 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소스 작성</a:t>
            </a: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태그 </a:t>
            </a:r>
            <a:r>
              <a:rPr kumimoji="0" lang="ko-KR" altLang="en-US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핸들러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클래스 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: MsgTagSimpleHandler.java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작성</a:t>
            </a:r>
            <a:endParaRPr kumimoji="0" lang="en-US" altLang="ko-KR" sz="16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4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태그 </a:t>
            </a:r>
            <a:r>
              <a:rPr kumimoji="0" lang="ko-KR" altLang="en-US" sz="14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핸들러</a:t>
            </a:r>
            <a:r>
              <a:rPr kumimoji="0" lang="ko-KR" altLang="en-US" sz="14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클래스</a:t>
            </a:r>
            <a:r>
              <a:rPr kumimoji="0" lang="en-US" altLang="ko-KR" sz="14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(MsgTagSimpleHandler.java)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맑은 고딕"/>
                <a:ea typeface="맑은 고딕"/>
              </a:rPr>
              <a:t> </a:t>
            </a:r>
            <a:endParaRPr kumimoji="0" lang="en-US" altLang="ko-KR" sz="1200" dirty="0" smtClean="0">
              <a:solidFill>
                <a:schemeClr val="accent6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SimpleTagSupport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인터페이스를 상속해 구현한다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doTag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()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메서드에서 태그에서 처리할 내용을 구현한다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33344" y="655553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728886" y="3068960"/>
            <a:ext cx="7704856" cy="1757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28886" y="3068961"/>
            <a:ext cx="4293163" cy="1757725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09 public class </a:t>
            </a:r>
            <a:r>
              <a:rPr lang="en-US" altLang="ko-KR" sz="1050" dirty="0" err="1">
                <a:latin typeface="+mn-ea"/>
                <a:ea typeface="+mn-ea"/>
              </a:rPr>
              <a:t>MsgTagSimpleHandler</a:t>
            </a:r>
            <a:r>
              <a:rPr lang="en-US" altLang="ko-KR" sz="1050" dirty="0">
                <a:latin typeface="+mn-ea"/>
                <a:ea typeface="+mn-ea"/>
              </a:rPr>
              <a:t> extends </a:t>
            </a:r>
            <a:r>
              <a:rPr lang="en-US" altLang="ko-KR" sz="1050" dirty="0" err="1">
                <a:latin typeface="+mn-ea"/>
                <a:ea typeface="+mn-ea"/>
              </a:rPr>
              <a:t>SimpleTagSupport</a:t>
            </a:r>
            <a:r>
              <a:rPr lang="en-US" altLang="ko-KR" sz="1050" dirty="0">
                <a:latin typeface="+mn-ea"/>
                <a:ea typeface="+mn-ea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10 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11     public void </a:t>
            </a:r>
            <a:r>
              <a:rPr lang="en-US" altLang="ko-KR" sz="1050" dirty="0" err="1">
                <a:latin typeface="+mn-ea"/>
                <a:ea typeface="+mn-ea"/>
              </a:rPr>
              <a:t>dotag</a:t>
            </a:r>
            <a:r>
              <a:rPr lang="en-US" altLang="ko-KR" sz="1050" dirty="0">
                <a:latin typeface="+mn-ea"/>
                <a:ea typeface="+mn-ea"/>
              </a:rPr>
              <a:t>() throws </a:t>
            </a:r>
            <a:r>
              <a:rPr lang="en-US" altLang="ko-KR" sz="1050" dirty="0" err="1">
                <a:latin typeface="+mn-ea"/>
                <a:ea typeface="+mn-ea"/>
              </a:rPr>
              <a:t>IOException</a:t>
            </a:r>
            <a:r>
              <a:rPr lang="en-US" altLang="ko-KR" sz="1050" dirty="0">
                <a:latin typeface="+mn-ea"/>
                <a:ea typeface="+mn-ea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12         </a:t>
            </a:r>
            <a:r>
              <a:rPr lang="en-US" altLang="ko-KR" sz="1050" dirty="0" err="1">
                <a:latin typeface="+mn-ea"/>
                <a:ea typeface="+mn-ea"/>
              </a:rPr>
              <a:t>JspWriter</a:t>
            </a:r>
            <a:r>
              <a:rPr lang="en-US" altLang="ko-KR" sz="1050" dirty="0">
                <a:latin typeface="+mn-ea"/>
                <a:ea typeface="+mn-ea"/>
              </a:rPr>
              <a:t> out = </a:t>
            </a:r>
            <a:r>
              <a:rPr lang="en-US" altLang="ko-KR" sz="1050" dirty="0" err="1">
                <a:latin typeface="+mn-ea"/>
                <a:ea typeface="+mn-ea"/>
              </a:rPr>
              <a:t>getJspContext</a:t>
            </a:r>
            <a:r>
              <a:rPr lang="en-US" altLang="ko-KR" sz="1050" dirty="0">
                <a:latin typeface="+mn-ea"/>
                <a:ea typeface="+mn-ea"/>
              </a:rPr>
              <a:t>().</a:t>
            </a:r>
            <a:r>
              <a:rPr lang="en-US" altLang="ko-KR" sz="1050" dirty="0" err="1">
                <a:latin typeface="+mn-ea"/>
                <a:ea typeface="+mn-ea"/>
              </a:rPr>
              <a:t>getOut</a:t>
            </a:r>
            <a:r>
              <a:rPr lang="en-US" altLang="ko-KR" sz="1050" dirty="0">
                <a:latin typeface="+mn-ea"/>
                <a:ea typeface="+mn-ea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13         </a:t>
            </a:r>
            <a:r>
              <a:rPr lang="en-US" altLang="ko-KR" sz="1050" dirty="0" err="1">
                <a:latin typeface="+mn-ea"/>
                <a:ea typeface="+mn-ea"/>
              </a:rPr>
              <a:t>out.println</a:t>
            </a:r>
            <a:r>
              <a:rPr lang="en-US" altLang="ko-KR" sz="1050" dirty="0">
                <a:latin typeface="+mn-ea"/>
                <a:ea typeface="+mn-ea"/>
              </a:rPr>
              <a:t>("</a:t>
            </a:r>
            <a:r>
              <a:rPr lang="ko-KR" altLang="en-US" sz="1050" dirty="0" err="1">
                <a:latin typeface="+mn-ea"/>
                <a:ea typeface="+mn-ea"/>
              </a:rPr>
              <a:t>커스텀</a:t>
            </a:r>
            <a:r>
              <a:rPr lang="ko-KR" altLang="en-US" sz="1050" dirty="0">
                <a:latin typeface="+mn-ea"/>
                <a:ea typeface="+mn-ea"/>
              </a:rPr>
              <a:t> 태그 출력 메시지</a:t>
            </a:r>
            <a:r>
              <a:rPr lang="en-US" altLang="ko-KR" sz="1050" dirty="0">
                <a:latin typeface="+mn-ea"/>
                <a:ea typeface="+mn-ea"/>
              </a:rPr>
              <a:t>: Hello !!");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14     }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15 }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417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416824" cy="54868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08. [</a:t>
            </a:r>
            <a:r>
              <a:rPr lang="ko-KR" altLang="en-US" sz="2000" dirty="0">
                <a:solidFill>
                  <a:prstClr val="black"/>
                </a:solidFill>
              </a:rPr>
              <a:t>기본실습</a:t>
            </a:r>
            <a:r>
              <a:rPr lang="en-US" altLang="ko-KR" sz="2000" dirty="0">
                <a:solidFill>
                  <a:prstClr val="black"/>
                </a:solidFill>
              </a:rPr>
              <a:t>]</a:t>
            </a:r>
            <a:r>
              <a:rPr lang="ko-KR" altLang="en-US" sz="2000" dirty="0">
                <a:solidFill>
                  <a:prstClr val="black"/>
                </a:solidFill>
              </a:rPr>
              <a:t>태그</a:t>
            </a:r>
            <a:r>
              <a:rPr lang="en-US" altLang="ko-KR" sz="2000" dirty="0">
                <a:solidFill>
                  <a:prstClr val="black"/>
                </a:solidFill>
              </a:rPr>
              <a:t> </a:t>
            </a:r>
            <a:r>
              <a:rPr lang="ko-KR" altLang="en-US" sz="2000" dirty="0">
                <a:solidFill>
                  <a:prstClr val="black"/>
                </a:solidFill>
              </a:rPr>
              <a:t>핸들러 기반 커스텀 태그</a:t>
            </a:r>
            <a:r>
              <a:rPr lang="en-US" altLang="ko-KR" sz="2000" dirty="0">
                <a:solidFill>
                  <a:prstClr val="black"/>
                </a:solidFill>
              </a:rPr>
              <a:t>:</a:t>
            </a:r>
            <a:r>
              <a:rPr lang="ko-KR" altLang="en-US" sz="2000" dirty="0">
                <a:solidFill>
                  <a:prstClr val="black"/>
                </a:solidFill>
              </a:rPr>
              <a:t> 기본 태그 구현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091657"/>
            <a:ext cx="770485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+mn-ea"/>
                <a:ea typeface="+mn-ea"/>
              </a:rPr>
              <a:t>태그 라이브러리 기술자 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+mn-ea"/>
                <a:ea typeface="+mn-ea"/>
              </a:rPr>
              <a:t>: </a:t>
            </a:r>
            <a:r>
              <a:rPr kumimoji="0" lang="en-US" altLang="ko-KR" sz="1600" b="1" dirty="0" err="1" smtClean="0">
                <a:solidFill>
                  <a:prstClr val="black"/>
                </a:solidFill>
                <a:latin typeface="+mn-ea"/>
                <a:ea typeface="+mn-ea"/>
              </a:rPr>
              <a:t>MsgTagSimple.tld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+mn-ea"/>
                <a:ea typeface="+mn-ea"/>
              </a:rPr>
              <a:t>작성</a:t>
            </a:r>
            <a:endParaRPr kumimoji="0" lang="en-US" altLang="ko-KR" sz="1600" b="1" dirty="0">
              <a:solidFill>
                <a:prstClr val="black"/>
              </a:solidFill>
              <a:latin typeface="+mn-ea"/>
              <a:ea typeface="+mn-ea"/>
            </a:endParaRP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</a:pPr>
            <a:endParaRPr kumimoji="0" lang="en-US" altLang="ko-KR" sz="10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</a:pP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➊ [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+mn-ea"/>
                <a:ea typeface="+mn-ea"/>
              </a:rPr>
              <a:t>WebContent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\WEB-INF\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+mn-ea"/>
                <a:ea typeface="+mn-ea"/>
              </a:rPr>
              <a:t>tld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]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폴더를 생성한 후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[File] → </a:t>
            </a: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</a:pP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[New]</a:t>
            </a:r>
            <a:r>
              <a:rPr kumimoji="0" lang="en-US" altLang="ko-KR" sz="1200" dirty="0">
                <a:solidFill>
                  <a:prstClr val="black"/>
                </a:solidFill>
                <a:latin typeface="+mn-ea"/>
              </a:rPr>
              <a:t> →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 [XML]</a:t>
            </a:r>
            <a:r>
              <a:rPr kumimoji="0" lang="en-US" altLang="ko-KR" sz="1200" dirty="0">
                <a:solidFill>
                  <a:prstClr val="black"/>
                </a:solidFill>
                <a:latin typeface="+mn-ea"/>
              </a:rPr>
              <a:t> →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 [XML File]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을 선택한다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</a:pPr>
            <a:r>
              <a:rPr kumimoji="0" lang="en-US" altLang="ko-KR" sz="1200" dirty="0" err="1" smtClean="0">
                <a:solidFill>
                  <a:prstClr val="black"/>
                </a:solidFill>
                <a:latin typeface="+mn-ea"/>
                <a:ea typeface="+mn-ea"/>
              </a:rPr>
              <a:t>tld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폴더를 선택한 다음 파일 이름을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+mn-ea"/>
                <a:ea typeface="+mn-ea"/>
              </a:rPr>
              <a:t>MsgTagSimple.tld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로 </a:t>
            </a:r>
            <a:endParaRPr kumimoji="0" lang="en-US" altLang="ko-KR" sz="12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</a:pP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입력한다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</a:pP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</a:pPr>
            <a:endParaRPr kumimoji="0" lang="en-US" altLang="ko-KR" sz="12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</a:pP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</a:pPr>
            <a:endParaRPr kumimoji="0" lang="en-US" altLang="ko-KR" sz="12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</a:pP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33344" y="655553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107504" y="2940417"/>
            <a:ext cx="2554439" cy="2432799"/>
            <a:chOff x="765895" y="2132856"/>
            <a:chExt cx="2721902" cy="2592288"/>
          </a:xfrm>
        </p:grpSpPr>
        <p:pic>
          <p:nvPicPr>
            <p:cNvPr id="6146" name="Picture 2" descr="C:\Users\orize\Downloads\이미지 파일\10장\ch10_img\ch10_06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895" y="2132856"/>
              <a:ext cx="2721902" cy="2592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액자 8"/>
            <p:cNvSpPr/>
            <p:nvPr/>
          </p:nvSpPr>
          <p:spPr>
            <a:xfrm>
              <a:off x="1043609" y="3645024"/>
              <a:ext cx="432048" cy="144016"/>
            </a:xfrm>
            <a:prstGeom prst="frame">
              <a:avLst>
                <a:gd name="adj1" fmla="val 1746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699792" y="2940417"/>
            <a:ext cx="2403213" cy="2762684"/>
            <a:chOff x="3780000" y="2132855"/>
            <a:chExt cx="2304168" cy="2648823"/>
          </a:xfrm>
        </p:grpSpPr>
        <p:pic>
          <p:nvPicPr>
            <p:cNvPr id="6147" name="Picture 3" descr="C:\Users\orize\Downloads\이미지 파일\10장\ch10_img\ch10_07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2432" y="2132855"/>
              <a:ext cx="2301736" cy="2648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액자 10"/>
            <p:cNvSpPr/>
            <p:nvPr/>
          </p:nvSpPr>
          <p:spPr>
            <a:xfrm>
              <a:off x="3780000" y="3985200"/>
              <a:ext cx="1008024" cy="144016"/>
            </a:xfrm>
            <a:prstGeom prst="frame">
              <a:avLst>
                <a:gd name="adj1" fmla="val 1746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6148" name="Picture 4" descr="C:\Users\orize\Downloads\이미지 파일\10장\ch10_img\ch10_08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744" y="2940415"/>
            <a:ext cx="2664296" cy="306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62077" y="1657399"/>
            <a:ext cx="4118435" cy="120032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➋ </a:t>
            </a:r>
            <a:r>
              <a:rPr lang="en-US" altLang="ko-KR" sz="1200" dirty="0" smtClean="0">
                <a:latin typeface="+mn-ea"/>
                <a:ea typeface="+mn-ea"/>
              </a:rPr>
              <a:t>Create XML file from a XML schema file</a:t>
            </a:r>
            <a:r>
              <a:rPr lang="ko-KR" altLang="en-US" sz="1200" dirty="0" smtClean="0">
                <a:latin typeface="+mn-ea"/>
                <a:ea typeface="+mn-ea"/>
              </a:rPr>
              <a:t>을 선택하고</a:t>
            </a:r>
            <a:r>
              <a:rPr lang="en-US" altLang="ko-KR" sz="1200" dirty="0" smtClean="0">
                <a:latin typeface="+mn-ea"/>
                <a:ea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XML Schema</a:t>
            </a:r>
            <a:r>
              <a:rPr lang="ko-KR" altLang="en-US" sz="1200" dirty="0" smtClean="0">
                <a:latin typeface="+mn-ea"/>
                <a:ea typeface="+mn-ea"/>
              </a:rPr>
              <a:t>를 선택하는 화면에서는 </a:t>
            </a:r>
            <a:r>
              <a:rPr lang="en-US" altLang="ko-KR" sz="1200" dirty="0" smtClean="0">
                <a:latin typeface="+mn-ea"/>
                <a:ea typeface="+mn-ea"/>
              </a:rPr>
              <a:t>Select XML Catalog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Entry</a:t>
            </a:r>
            <a:r>
              <a:rPr lang="ko-KR" altLang="en-US" sz="1200" dirty="0" smtClean="0">
                <a:latin typeface="+mn-ea"/>
                <a:ea typeface="+mn-ea"/>
              </a:rPr>
              <a:t>를 선택한 다음 </a:t>
            </a:r>
            <a:r>
              <a:rPr lang="en-US" altLang="ko-KR" sz="1200" dirty="0" smtClean="0">
                <a:latin typeface="+mn-ea"/>
                <a:ea typeface="+mn-ea"/>
              </a:rPr>
              <a:t>“http://java.sum.com/xml/ns/j2ee/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web-Jsptaglibrary_2_0.xsd”</a:t>
            </a:r>
            <a:r>
              <a:rPr lang="ko-KR" altLang="en-US" sz="1200" dirty="0" smtClean="0">
                <a:latin typeface="+mn-ea"/>
                <a:ea typeface="+mn-ea"/>
              </a:rPr>
              <a:t>를 선택한다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496" y="537321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10-6] 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xml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파일 생성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14753" y="569925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10-7] 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MsgTagSimple.tld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생성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11790" y="600647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10-8] </a:t>
            </a:r>
            <a:r>
              <a:rPr lang="en-US" altLang="ko-KR" sz="1000" b="1" dirty="0" err="1">
                <a:latin typeface="돋움" pitchFamily="50" charset="-127"/>
                <a:ea typeface="돋움" pitchFamily="50" charset="-127"/>
              </a:rPr>
              <a:t>M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sgTagSimple.tld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생성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0" name="액자 19"/>
          <p:cNvSpPr/>
          <p:nvPr/>
        </p:nvSpPr>
        <p:spPr>
          <a:xfrm>
            <a:off x="5364088" y="4447684"/>
            <a:ext cx="2376264" cy="140101"/>
          </a:xfrm>
          <a:prstGeom prst="frame">
            <a:avLst>
              <a:gd name="adj1" fmla="val 1746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08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416824" cy="54868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08. [</a:t>
            </a:r>
            <a:r>
              <a:rPr lang="ko-KR" altLang="en-US" sz="2000" dirty="0">
                <a:solidFill>
                  <a:prstClr val="black"/>
                </a:solidFill>
              </a:rPr>
              <a:t>기본실습</a:t>
            </a:r>
            <a:r>
              <a:rPr lang="en-US" altLang="ko-KR" sz="2000" dirty="0">
                <a:solidFill>
                  <a:prstClr val="black"/>
                </a:solidFill>
              </a:rPr>
              <a:t>]</a:t>
            </a:r>
            <a:r>
              <a:rPr lang="ko-KR" altLang="en-US" sz="2000" dirty="0">
                <a:solidFill>
                  <a:prstClr val="black"/>
                </a:solidFill>
              </a:rPr>
              <a:t>태그</a:t>
            </a:r>
            <a:r>
              <a:rPr lang="en-US" altLang="ko-KR" sz="2000" dirty="0">
                <a:solidFill>
                  <a:prstClr val="black"/>
                </a:solidFill>
              </a:rPr>
              <a:t> </a:t>
            </a:r>
            <a:r>
              <a:rPr lang="ko-KR" altLang="en-US" sz="2000" dirty="0">
                <a:solidFill>
                  <a:prstClr val="black"/>
                </a:solidFill>
              </a:rPr>
              <a:t>핸들러 기반 커스텀 태그</a:t>
            </a:r>
            <a:r>
              <a:rPr lang="en-US" altLang="ko-KR" sz="2000" dirty="0">
                <a:solidFill>
                  <a:prstClr val="black"/>
                </a:solidFill>
              </a:rPr>
              <a:t>:</a:t>
            </a:r>
            <a:r>
              <a:rPr lang="ko-KR" altLang="en-US" sz="2000" dirty="0">
                <a:solidFill>
                  <a:prstClr val="black"/>
                </a:solidFill>
              </a:rPr>
              <a:t> 기본 태그 구현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235673"/>
            <a:ext cx="7704856" cy="1794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</a:pPr>
            <a:r>
              <a:rPr kumimoji="0" lang="en-US" altLang="ko-KR" sz="1200" dirty="0" smtClean="0">
                <a:latin typeface="+mn-ea"/>
                <a:ea typeface="+mn-ea"/>
              </a:rPr>
              <a:t>➌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기본 코드 수정</a:t>
            </a:r>
            <a:endParaRPr kumimoji="0" lang="en-US" altLang="ko-KR" sz="12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en-US" altLang="ko-KR" sz="1400" dirty="0" err="1" smtClean="0">
                <a:solidFill>
                  <a:prstClr val="black"/>
                </a:solidFill>
                <a:latin typeface="+mn-ea"/>
                <a:ea typeface="+mn-ea"/>
              </a:rPr>
              <a:t>MsgTagSimple.tld</a:t>
            </a:r>
            <a:endParaRPr kumimoji="0" lang="en-US" altLang="ko-KR" sz="1200" dirty="0">
              <a:solidFill>
                <a:schemeClr val="accent6"/>
              </a:solidFill>
              <a:latin typeface="+mn-ea"/>
              <a:ea typeface="+mn-ea"/>
            </a:endParaRP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en-US" altLang="ko-KR" sz="1200" dirty="0" err="1">
                <a:solidFill>
                  <a:prstClr val="black"/>
                </a:solidFill>
                <a:latin typeface="+mn-ea"/>
                <a:ea typeface="+mn-ea"/>
              </a:rPr>
              <a:t>MsgTagSimpleHandler</a:t>
            </a:r>
            <a:r>
              <a:rPr kumimoji="0" lang="en-US" altLang="ko-KR" sz="120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클래스를 사용하는 </a:t>
            </a:r>
            <a:r>
              <a:rPr kumimoji="0" lang="ko-KR" altLang="en-US" sz="1200" dirty="0" err="1">
                <a:solidFill>
                  <a:prstClr val="black"/>
                </a:solidFill>
                <a:latin typeface="+mn-ea"/>
                <a:ea typeface="+mn-ea"/>
              </a:rPr>
              <a:t>커스텀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 태그에 대한 정의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파일이다</a:t>
            </a:r>
            <a:r>
              <a:rPr kumimoji="0" lang="en-US" altLang="ko-KR" sz="1200" dirty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en-US" altLang="ko-KR" sz="1200" dirty="0">
                <a:solidFill>
                  <a:prstClr val="black"/>
                </a:solidFill>
                <a:latin typeface="+mn-ea"/>
                <a:ea typeface="+mn-ea"/>
              </a:rPr>
              <a:t>xml 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형식이며 </a:t>
            </a:r>
            <a:r>
              <a:rPr kumimoji="0" lang="en-US" altLang="ko-KR" sz="1200" dirty="0">
                <a:solidFill>
                  <a:prstClr val="black"/>
                </a:solidFill>
                <a:latin typeface="+mn-ea"/>
                <a:ea typeface="+mn-ea"/>
              </a:rPr>
              <a:t>[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표 </a:t>
            </a:r>
            <a:r>
              <a:rPr kumimoji="0" lang="en-US" altLang="ko-KR" sz="1200" dirty="0">
                <a:solidFill>
                  <a:prstClr val="black"/>
                </a:solidFill>
                <a:latin typeface="+mn-ea"/>
                <a:ea typeface="+mn-ea"/>
              </a:rPr>
              <a:t>10-14],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dirty="0">
                <a:solidFill>
                  <a:prstClr val="black"/>
                </a:solidFill>
                <a:latin typeface="+mn-ea"/>
                <a:ea typeface="+mn-ea"/>
              </a:rPr>
              <a:t>[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표 </a:t>
            </a:r>
            <a:r>
              <a:rPr kumimoji="0" lang="en-US" altLang="ko-KR" sz="1200" dirty="0">
                <a:solidFill>
                  <a:prstClr val="black"/>
                </a:solidFill>
                <a:latin typeface="+mn-ea"/>
                <a:ea typeface="+mn-ea"/>
              </a:rPr>
              <a:t>10-15]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 를 참고해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작성한다</a:t>
            </a:r>
            <a:r>
              <a:rPr kumimoji="0" lang="en-US" altLang="ko-KR" sz="1200" dirty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</a:pP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33344" y="655553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728886" y="2708920"/>
            <a:ext cx="7704856" cy="25922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28886" y="2762640"/>
            <a:ext cx="4479111" cy="2484847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03     &lt;description&gt;</a:t>
            </a:r>
            <a:r>
              <a:rPr lang="ko-KR" altLang="en-US" sz="1050" dirty="0">
                <a:latin typeface="+mn-ea"/>
                <a:ea typeface="+mn-ea"/>
              </a:rPr>
              <a:t>간단한 </a:t>
            </a:r>
            <a:r>
              <a:rPr lang="ko-KR" altLang="en-US" sz="1050" dirty="0" err="1">
                <a:latin typeface="+mn-ea"/>
                <a:ea typeface="+mn-ea"/>
              </a:rPr>
              <a:t>커스텀</a:t>
            </a:r>
            <a:r>
              <a:rPr lang="ko-KR" altLang="en-US" sz="1050" dirty="0">
                <a:latin typeface="+mn-ea"/>
                <a:ea typeface="+mn-ea"/>
              </a:rPr>
              <a:t> 태그 예제</a:t>
            </a:r>
            <a:r>
              <a:rPr lang="en-US" altLang="ko-KR" sz="1050" dirty="0">
                <a:latin typeface="+mn-ea"/>
                <a:ea typeface="+mn-ea"/>
              </a:rPr>
              <a:t>&lt;/description&gt;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04     &lt;</a:t>
            </a:r>
            <a:r>
              <a:rPr lang="en-US" altLang="ko-KR" sz="1050" dirty="0" err="1">
                <a:latin typeface="+mn-ea"/>
                <a:ea typeface="+mn-ea"/>
              </a:rPr>
              <a:t>tlib</a:t>
            </a:r>
            <a:r>
              <a:rPr lang="en-US" altLang="ko-KR" sz="1050" dirty="0">
                <a:latin typeface="+mn-ea"/>
                <a:ea typeface="+mn-ea"/>
              </a:rPr>
              <a:t>-version&gt;1.0&lt;/</a:t>
            </a:r>
            <a:r>
              <a:rPr lang="en-US" altLang="ko-KR" sz="1050" dirty="0" err="1">
                <a:latin typeface="+mn-ea"/>
                <a:ea typeface="+mn-ea"/>
              </a:rPr>
              <a:t>tlib</a:t>
            </a:r>
            <a:r>
              <a:rPr lang="en-US" altLang="ko-KR" sz="1050" dirty="0">
                <a:latin typeface="+mn-ea"/>
                <a:ea typeface="+mn-ea"/>
              </a:rPr>
              <a:t>-version&gt;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05 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06         &lt;short-name&gt;</a:t>
            </a:r>
            <a:r>
              <a:rPr lang="en-US" altLang="ko-KR" sz="1050" dirty="0" err="1">
                <a:latin typeface="+mn-ea"/>
                <a:ea typeface="+mn-ea"/>
              </a:rPr>
              <a:t>MsgTagSimple</a:t>
            </a:r>
            <a:r>
              <a:rPr lang="en-US" altLang="ko-KR" sz="1050" dirty="0">
                <a:latin typeface="+mn-ea"/>
                <a:ea typeface="+mn-ea"/>
              </a:rPr>
              <a:t>&lt;/short-name&gt;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07 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08     &lt;tag&gt;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09         &lt;name&gt;print&lt;/name&gt;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10         &lt;tag-class&gt;jspbook.ch10.MsgTagSimpleHandler&lt;/tag-class&gt;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11         &lt;body-content&gt;empty&lt;/body-content&gt;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12     &lt;/tag&gt;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513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416824" cy="54868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08. [</a:t>
            </a:r>
            <a:r>
              <a:rPr lang="ko-KR" altLang="en-US" sz="2000" dirty="0">
                <a:solidFill>
                  <a:prstClr val="black"/>
                </a:solidFill>
              </a:rPr>
              <a:t>기본실습</a:t>
            </a:r>
            <a:r>
              <a:rPr lang="en-US" altLang="ko-KR" sz="2000" dirty="0">
                <a:solidFill>
                  <a:prstClr val="black"/>
                </a:solidFill>
              </a:rPr>
              <a:t>]</a:t>
            </a:r>
            <a:r>
              <a:rPr lang="ko-KR" altLang="en-US" sz="2000" dirty="0">
                <a:solidFill>
                  <a:prstClr val="black"/>
                </a:solidFill>
              </a:rPr>
              <a:t>태그</a:t>
            </a:r>
            <a:r>
              <a:rPr lang="en-US" altLang="ko-KR" sz="2000" dirty="0">
                <a:solidFill>
                  <a:prstClr val="black"/>
                </a:solidFill>
              </a:rPr>
              <a:t> </a:t>
            </a:r>
            <a:r>
              <a:rPr lang="ko-KR" altLang="en-US" sz="2000" dirty="0">
                <a:solidFill>
                  <a:prstClr val="black"/>
                </a:solidFill>
              </a:rPr>
              <a:t>핸들러 기반 커스텀 태그</a:t>
            </a:r>
            <a:r>
              <a:rPr lang="en-US" altLang="ko-KR" sz="2000" dirty="0">
                <a:solidFill>
                  <a:prstClr val="black"/>
                </a:solidFill>
              </a:rPr>
              <a:t>:</a:t>
            </a:r>
            <a:r>
              <a:rPr lang="ko-KR" altLang="en-US" sz="2000" dirty="0">
                <a:solidFill>
                  <a:prstClr val="black"/>
                </a:solidFill>
              </a:rPr>
              <a:t> 기본 태그 구현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021467"/>
            <a:ext cx="7704856" cy="5575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F79646"/>
              </a:buClr>
              <a:buFont typeface="Wingdings" pitchFamily="2" charset="2"/>
              <a:buChar char="n"/>
            </a:pPr>
            <a:r>
              <a:rPr kumimoji="0" lang="en-US" altLang="ko-KR" sz="1600" b="1" dirty="0" err="1" smtClean="0">
                <a:solidFill>
                  <a:prstClr val="black"/>
                </a:solidFill>
                <a:latin typeface="+mn-ea"/>
                <a:ea typeface="+mn-ea"/>
              </a:rPr>
              <a:t>MsgTagSimpleTest.jsp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+mn-ea"/>
                <a:ea typeface="+mn-ea"/>
              </a:rPr>
              <a:t>파일 작성</a:t>
            </a:r>
            <a:endParaRPr kumimoji="0" lang="en-US" altLang="ko-KR" sz="1600" b="1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en-US" altLang="ko-KR" sz="1400" b="1" dirty="0" err="1" smtClean="0">
                <a:solidFill>
                  <a:prstClr val="black"/>
                </a:solidFill>
                <a:latin typeface="+mn-ea"/>
                <a:ea typeface="+mn-ea"/>
              </a:rPr>
              <a:t>MsgTagSimpleTest.jsp</a:t>
            </a:r>
            <a:r>
              <a:rPr kumimoji="0" lang="en-US" altLang="ko-KR" sz="1400" b="1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endParaRPr kumimoji="0" lang="en-US" altLang="ko-KR" sz="1200" dirty="0" smtClean="0">
              <a:solidFill>
                <a:schemeClr val="accent6"/>
              </a:solidFill>
              <a:latin typeface="+mn-ea"/>
              <a:ea typeface="+mn-ea"/>
            </a:endParaRP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en-US" altLang="ko-KR" sz="1200" dirty="0" err="1" smtClean="0">
                <a:solidFill>
                  <a:prstClr val="black"/>
                </a:solidFill>
                <a:latin typeface="+mn-ea"/>
                <a:ea typeface="+mn-ea"/>
              </a:rPr>
              <a:t>MsgTagSimple.tld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를 참조해 커스텀 태그를 사용하는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+mn-ea"/>
                <a:ea typeface="+mn-ea"/>
              </a:rPr>
              <a:t>jsp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파일이다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태그 사용을 위한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+mn-ea"/>
                <a:ea typeface="+mn-ea"/>
              </a:rPr>
              <a:t>taglib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지시어에는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+mn-ea"/>
                <a:ea typeface="+mn-ea"/>
              </a:rPr>
              <a:t>uri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에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+mn-ea"/>
                <a:ea typeface="+mn-ea"/>
              </a:rPr>
              <a:t>tld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파일 경로를 적어 준다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0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본문에서의 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태그 사용은 태그 파일과 동일하다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</a:pP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33344" y="655553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746398" y="2630975"/>
            <a:ext cx="7704856" cy="4067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5576" y="2666979"/>
            <a:ext cx="4650632" cy="334707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03 &lt;%@ </a:t>
            </a:r>
            <a:r>
              <a:rPr lang="en-US" altLang="ko-KR" sz="1050" dirty="0" err="1" smtClean="0">
                <a:latin typeface="+mn-ea"/>
                <a:ea typeface="+mn-ea"/>
              </a:rPr>
              <a:t>taglib</a:t>
            </a:r>
            <a:r>
              <a:rPr lang="en-US" altLang="ko-KR" sz="1050" dirty="0" smtClean="0">
                <a:latin typeface="+mn-ea"/>
                <a:ea typeface="+mn-ea"/>
              </a:rPr>
              <a:t> </a:t>
            </a:r>
            <a:r>
              <a:rPr lang="en-US" altLang="ko-KR" sz="1050" dirty="0" err="1" smtClean="0">
                <a:latin typeface="+mn-ea"/>
                <a:ea typeface="+mn-ea"/>
              </a:rPr>
              <a:t>uri</a:t>
            </a:r>
            <a:r>
              <a:rPr lang="en-US" altLang="ko-KR" sz="1050" dirty="0" smtClean="0">
                <a:latin typeface="+mn-ea"/>
                <a:ea typeface="+mn-ea"/>
              </a:rPr>
              <a:t>=“/WEB-INF/</a:t>
            </a:r>
            <a:r>
              <a:rPr lang="en-US" altLang="ko-KR" sz="1050" dirty="0" err="1" smtClean="0">
                <a:latin typeface="+mn-ea"/>
                <a:ea typeface="+mn-ea"/>
              </a:rPr>
              <a:t>tld</a:t>
            </a:r>
            <a:r>
              <a:rPr lang="en-US" altLang="ko-KR" sz="1050" dirty="0" smtClean="0">
                <a:latin typeface="+mn-ea"/>
                <a:ea typeface="+mn-ea"/>
              </a:rPr>
              <a:t>/</a:t>
            </a:r>
            <a:r>
              <a:rPr lang="en-US" altLang="ko-KR" sz="1050" dirty="0" err="1" smtClean="0">
                <a:latin typeface="+mn-ea"/>
                <a:ea typeface="+mn-ea"/>
              </a:rPr>
              <a:t>MsgTagSimple.tld</a:t>
            </a:r>
            <a:r>
              <a:rPr lang="en-US" altLang="ko-KR" sz="1050" dirty="0" smtClean="0">
                <a:latin typeface="+mn-ea"/>
                <a:ea typeface="+mn-ea"/>
              </a:rPr>
              <a:t>” prefix=“</a:t>
            </a:r>
            <a:r>
              <a:rPr lang="en-US" altLang="ko-KR" sz="1050" dirty="0" err="1" smtClean="0">
                <a:latin typeface="+mn-ea"/>
                <a:ea typeface="+mn-ea"/>
              </a:rPr>
              <a:t>mytag</a:t>
            </a:r>
            <a:r>
              <a:rPr lang="en-US" altLang="ko-KR" sz="1050" dirty="0" smtClean="0">
                <a:latin typeface="+mn-ea"/>
                <a:ea typeface="+mn-ea"/>
              </a:rPr>
              <a:t>” %&gt;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5576" y="3541747"/>
            <a:ext cx="7704856" cy="8914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55576" y="3577751"/>
            <a:ext cx="3398687" cy="819455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13 &lt;H2&gt;ch10 : </a:t>
            </a:r>
            <a:r>
              <a:rPr lang="ko-KR" altLang="en-US" sz="1050" dirty="0" err="1" smtClean="0">
                <a:latin typeface="+mn-ea"/>
                <a:ea typeface="+mn-ea"/>
              </a:rPr>
              <a:t>커스텀</a:t>
            </a:r>
            <a:r>
              <a:rPr lang="ko-KR" altLang="en-US" sz="1050" dirty="0" smtClean="0">
                <a:latin typeface="+mn-ea"/>
                <a:ea typeface="+mn-ea"/>
              </a:rPr>
              <a:t> 태그 예제</a:t>
            </a:r>
            <a:r>
              <a:rPr lang="en-US" altLang="ko-KR" sz="1050" dirty="0" smtClean="0">
                <a:latin typeface="+mn-ea"/>
                <a:ea typeface="+mn-ea"/>
              </a:rPr>
              <a:t>-</a:t>
            </a:r>
            <a:r>
              <a:rPr lang="en-US" altLang="ko-KR" sz="1050" dirty="0" err="1" smtClean="0">
                <a:latin typeface="+mn-ea"/>
                <a:ea typeface="+mn-ea"/>
              </a:rPr>
              <a:t>MsgTagTest</a:t>
            </a:r>
            <a:r>
              <a:rPr lang="en-US" altLang="ko-KR" sz="1050" dirty="0" smtClean="0">
                <a:latin typeface="+mn-ea"/>
                <a:ea typeface="+mn-ea"/>
              </a:rPr>
              <a:t>&lt;/H2&gt;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14 &lt;HR&gt;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15 &lt;I&gt;&lt;</a:t>
            </a:r>
            <a:r>
              <a:rPr lang="en-US" altLang="ko-KR" sz="1050" dirty="0" err="1" smtClean="0">
                <a:latin typeface="+mn-ea"/>
                <a:ea typeface="+mn-ea"/>
              </a:rPr>
              <a:t>mytag:print</a:t>
            </a:r>
            <a:r>
              <a:rPr lang="en-US" altLang="ko-KR" sz="1050" dirty="0" smtClean="0">
                <a:latin typeface="+mn-ea"/>
                <a:ea typeface="+mn-ea"/>
              </a:rPr>
              <a:t>/&gt;&lt;/I&gt;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699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08. [</a:t>
            </a:r>
            <a:r>
              <a:rPr lang="ko-KR" altLang="en-US" sz="2000" dirty="0">
                <a:solidFill>
                  <a:prstClr val="black"/>
                </a:solidFill>
              </a:rPr>
              <a:t>기본실습</a:t>
            </a:r>
            <a:r>
              <a:rPr lang="en-US" altLang="ko-KR" sz="2000" dirty="0">
                <a:solidFill>
                  <a:prstClr val="black"/>
                </a:solidFill>
              </a:rPr>
              <a:t>]</a:t>
            </a:r>
            <a:r>
              <a:rPr lang="ko-KR" altLang="en-US" sz="2000" dirty="0">
                <a:solidFill>
                  <a:prstClr val="black"/>
                </a:solidFill>
              </a:rPr>
              <a:t>태그</a:t>
            </a:r>
            <a:r>
              <a:rPr lang="en-US" altLang="ko-KR" sz="2000" dirty="0">
                <a:solidFill>
                  <a:prstClr val="black"/>
                </a:solidFill>
              </a:rPr>
              <a:t> </a:t>
            </a:r>
            <a:r>
              <a:rPr lang="ko-KR" altLang="en-US" sz="2000" dirty="0">
                <a:solidFill>
                  <a:prstClr val="black"/>
                </a:solidFill>
              </a:rPr>
              <a:t>핸들러 기반 커스텀 태그</a:t>
            </a:r>
            <a:r>
              <a:rPr lang="en-US" altLang="ko-KR" sz="2000" dirty="0">
                <a:solidFill>
                  <a:prstClr val="black"/>
                </a:solidFill>
              </a:rPr>
              <a:t>:</a:t>
            </a:r>
            <a:r>
              <a:rPr lang="ko-KR" altLang="en-US" sz="2000" dirty="0">
                <a:solidFill>
                  <a:prstClr val="black"/>
                </a:solidFill>
              </a:rPr>
              <a:t> 기본 태그 구현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030492"/>
            <a:ext cx="7704856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b="1" dirty="0" smtClean="0">
                <a:solidFill>
                  <a:prstClr val="black"/>
                </a:solidFill>
                <a:latin typeface="맑은 고딕"/>
                <a:ea typeface="맑은 고딕"/>
              </a:rPr>
              <a:t>3. 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실행 및 결과 확인</a:t>
            </a:r>
            <a:endParaRPr kumimoji="0" lang="en-US" altLang="ko-KR" b="1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7170" name="Picture 2" descr="C:\Users\orize\Downloads\이미지 파일\10장\ch10_img\ch10_09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0" t="13910" r="1422" b="24236"/>
          <a:stretch/>
        </p:blipFill>
        <p:spPr bwMode="auto">
          <a:xfrm>
            <a:off x="827584" y="1556792"/>
            <a:ext cx="4439626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430109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10-9] </a:t>
            </a:r>
            <a:r>
              <a:rPr lang="en-US" altLang="ko-KR" sz="1000" b="1" dirty="0" err="1">
                <a:latin typeface="돋움" pitchFamily="50" charset="-127"/>
                <a:ea typeface="돋움" pitchFamily="50" charset="-127"/>
              </a:rPr>
              <a:t>M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sgTagSimple.tld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생성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prstClr val="black"/>
                </a:solidFill>
              </a:rPr>
              <a:t>0</a:t>
            </a:r>
            <a:r>
              <a:rPr lang="ko-KR" altLang="ko-KR" sz="2000" dirty="0">
                <a:solidFill>
                  <a:prstClr val="black"/>
                </a:solidFill>
              </a:rPr>
              <a:t>9</a:t>
            </a:r>
            <a:r>
              <a:rPr lang="en-US" altLang="ko-KR" sz="2000" dirty="0" smtClean="0">
                <a:solidFill>
                  <a:prstClr val="black"/>
                </a:solidFill>
              </a:rPr>
              <a:t>. [</a:t>
            </a:r>
            <a:r>
              <a:rPr lang="ko-KR" altLang="en-US" sz="2000" dirty="0" smtClean="0">
                <a:solidFill>
                  <a:prstClr val="black"/>
                </a:solidFill>
              </a:rPr>
              <a:t>응용실습</a:t>
            </a:r>
            <a:r>
              <a:rPr lang="en-US" altLang="ko-KR" sz="2000" dirty="0" smtClean="0">
                <a:solidFill>
                  <a:prstClr val="black"/>
                </a:solidFill>
              </a:rPr>
              <a:t>]</a:t>
            </a:r>
            <a:r>
              <a:rPr lang="ko-KR" altLang="en-US" sz="2000" dirty="0" smtClean="0">
                <a:solidFill>
                  <a:prstClr val="black"/>
                </a:solidFill>
              </a:rPr>
              <a:t>태그 핸들러 기반 커스텀 태그</a:t>
            </a:r>
            <a:r>
              <a:rPr lang="en-US" altLang="ko-KR" sz="2000" dirty="0" smtClean="0">
                <a:solidFill>
                  <a:prstClr val="black"/>
                </a:solidFill>
              </a:rPr>
              <a:t>:</a:t>
            </a:r>
            <a:r>
              <a:rPr lang="ko-KR" altLang="en-US" sz="2000" dirty="0" smtClean="0">
                <a:solidFill>
                  <a:prstClr val="black"/>
                </a:solidFill>
              </a:rPr>
              <a:t> 복합 태그 구현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4751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b="1" dirty="0" smtClean="0">
                <a:solidFill>
                  <a:prstClr val="black"/>
                </a:solidFill>
                <a:latin typeface="맑은 고딕"/>
                <a:ea typeface="맑은 고딕"/>
              </a:rPr>
              <a:t>1. </a:t>
            </a:r>
            <a:r>
              <a:rPr kumimoji="0" lang="ko-KR" altLang="en-US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실습 개요</a:t>
            </a:r>
            <a:endParaRPr kumimoji="0" lang="en-US" altLang="ko-KR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실제 활용 가능한 수준의 태그 핸들러 기반 커스텀 태그 구현을 통해 태그 파일에 대한 이해 심화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태그 구성요소인 태그바디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,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속성을 모두 가지는 태그로 개발</a:t>
            </a: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태그 파일에서 구현 했던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Product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빈즈 클래스를 사용해 목록을 출력하는 태그를 핸들러 기반으로 구현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en-US" altLang="ko-KR" sz="12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ItemTagTest.jsp</a:t>
            </a:r>
            <a:r>
              <a:rPr kumimoji="0" lang="en-US" altLang="ko-KR" sz="12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: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커스텀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태그를 이용해서 목록을 출력하려는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jsp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파일로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메인 화면이 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en-US" altLang="ko-KR" sz="12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ItemTagHandler.java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: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커스텀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태그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핸들러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클래스로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사용자 속성을 전달받고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Product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클래스로부터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item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목록을 가져와 화면에 출력하는 구조로 되어 있다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en-US" altLang="ko-KR" sz="12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ItemTag.tld</a:t>
            </a:r>
            <a:r>
              <a:rPr kumimoji="0" lang="en-US" altLang="ko-KR" sz="12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: Item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태그에 대한 태그 정의 파일이다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317" r="35049" b="51396"/>
          <a:stretch/>
        </p:blipFill>
        <p:spPr>
          <a:xfrm>
            <a:off x="827584" y="3095228"/>
            <a:ext cx="4489276" cy="1485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1600" y="282852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10-16]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프로그램 소스 목록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34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11560" y="1124744"/>
            <a:ext cx="7839694" cy="4272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b="1" dirty="0" smtClean="0">
                <a:solidFill>
                  <a:prstClr val="black"/>
                </a:solidFill>
                <a:latin typeface="+mn-ea"/>
                <a:ea typeface="+mn-ea"/>
              </a:rPr>
              <a:t>2. </a:t>
            </a:r>
            <a:r>
              <a:rPr kumimoji="0" lang="ko-KR" altLang="en-US" b="1" dirty="0" smtClean="0">
                <a:solidFill>
                  <a:prstClr val="black"/>
                </a:solidFill>
                <a:latin typeface="+mn-ea"/>
                <a:ea typeface="+mn-ea"/>
              </a:rPr>
              <a:t>태그 </a:t>
            </a:r>
            <a:r>
              <a:rPr kumimoji="0" lang="ko-KR" altLang="en-US" b="1" dirty="0" err="1" smtClean="0">
                <a:solidFill>
                  <a:prstClr val="black"/>
                </a:solidFill>
                <a:latin typeface="+mn-ea"/>
                <a:ea typeface="+mn-ea"/>
              </a:rPr>
              <a:t>핸들러</a:t>
            </a:r>
            <a:r>
              <a:rPr kumimoji="0" lang="ko-KR" altLang="en-US" b="1" dirty="0" smtClean="0">
                <a:solidFill>
                  <a:prstClr val="black"/>
                </a:solidFill>
                <a:latin typeface="+mn-ea"/>
                <a:ea typeface="+mn-ea"/>
              </a:rPr>
              <a:t> 클래스 작성</a:t>
            </a:r>
            <a:endParaRPr kumimoji="0" lang="en-US" altLang="ko-KR" b="1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태그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+mn-ea"/>
                <a:ea typeface="+mn-ea"/>
              </a:rPr>
              <a:t>핸들러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 클래스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(ItemTagHandler.java) </a:t>
            </a:r>
            <a:endParaRPr kumimoji="0" lang="en-US" altLang="ko-KR" sz="1200" dirty="0" smtClean="0">
              <a:solidFill>
                <a:schemeClr val="accent6"/>
              </a:solidFill>
              <a:latin typeface="+mn-ea"/>
              <a:ea typeface="+mn-ea"/>
            </a:endParaRP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표현언어에서 만들 었던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Product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빈즈 클래스의 배열 데이터를 테이블 형태로 출력해 주는 커스텀 태그</a:t>
            </a:r>
            <a:endParaRPr kumimoji="0" lang="en-US" altLang="ko-KR" sz="12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배경색상과 테두리를 태그 속성으로 지정할 수 있도록 함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속성 지정을 위한 멤버변수</a:t>
            </a:r>
            <a:endParaRPr kumimoji="0" lang="en-US" altLang="ko-KR" sz="12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1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1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태그 바디를 가져오는 부분</a:t>
            </a:r>
            <a:endParaRPr kumimoji="0" lang="en-US" altLang="ko-KR" sz="10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테이블 태그 구성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문자열 처리 성능 향상을 위해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+mn-ea"/>
                <a:ea typeface="+mn-ea"/>
              </a:rPr>
              <a:t>StringBuffer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를 사용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)</a:t>
            </a:r>
          </a:p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</a:pP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33344" y="655553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0</a:t>
            </a:r>
            <a:r>
              <a:rPr lang="ko-KR" altLang="ko-KR" sz="2000" dirty="0">
                <a:solidFill>
                  <a:prstClr val="black"/>
                </a:solidFill>
              </a:rPr>
              <a:t>9</a:t>
            </a:r>
            <a:r>
              <a:rPr lang="en-US" altLang="ko-KR" sz="2000" dirty="0">
                <a:solidFill>
                  <a:prstClr val="black"/>
                </a:solidFill>
              </a:rPr>
              <a:t>. [</a:t>
            </a:r>
            <a:r>
              <a:rPr lang="ko-KR" altLang="en-US" sz="2000" dirty="0">
                <a:solidFill>
                  <a:prstClr val="black"/>
                </a:solidFill>
              </a:rPr>
              <a:t>응용실습</a:t>
            </a:r>
            <a:r>
              <a:rPr lang="en-US" altLang="ko-KR" sz="2000" dirty="0">
                <a:solidFill>
                  <a:prstClr val="black"/>
                </a:solidFill>
              </a:rPr>
              <a:t>]</a:t>
            </a:r>
            <a:r>
              <a:rPr lang="ko-KR" altLang="en-US" sz="2000" dirty="0">
                <a:solidFill>
                  <a:prstClr val="black"/>
                </a:solidFill>
              </a:rPr>
              <a:t>태그 핸들러 기반 커스텀 태그</a:t>
            </a:r>
            <a:r>
              <a:rPr lang="en-US" altLang="ko-KR" sz="2000" dirty="0">
                <a:solidFill>
                  <a:prstClr val="black"/>
                </a:solidFill>
              </a:rPr>
              <a:t>:</a:t>
            </a:r>
            <a:r>
              <a:rPr lang="ko-KR" altLang="en-US" sz="2000" dirty="0">
                <a:solidFill>
                  <a:prstClr val="black"/>
                </a:solidFill>
              </a:rPr>
              <a:t> 복합 태그 구현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746398" y="3284983"/>
            <a:ext cx="7704856" cy="5500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5576" y="3257979"/>
            <a:ext cx="1752403" cy="57708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10 private</a:t>
            </a:r>
            <a:r>
              <a:rPr lang="ko-KR" altLang="en-US" sz="1050" dirty="0" smtClean="0">
                <a:latin typeface="+mn-ea"/>
                <a:ea typeface="+mn-ea"/>
              </a:rPr>
              <a:t> </a:t>
            </a:r>
            <a:r>
              <a:rPr lang="en-US" altLang="ko-KR" sz="1050" dirty="0" smtClean="0">
                <a:latin typeface="+mn-ea"/>
                <a:ea typeface="+mn-ea"/>
              </a:rPr>
              <a:t>String </a:t>
            </a:r>
            <a:r>
              <a:rPr lang="en-US" altLang="ko-KR" sz="1050" dirty="0" err="1" smtClean="0">
                <a:latin typeface="+mn-ea"/>
                <a:ea typeface="+mn-ea"/>
              </a:rPr>
              <a:t>bgcolor</a:t>
            </a:r>
            <a:r>
              <a:rPr lang="en-US" altLang="ko-KR" sz="1050" dirty="0" smtClean="0">
                <a:latin typeface="+mn-ea"/>
                <a:ea typeface="+mn-ea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11 private String border;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46398" y="4210417"/>
            <a:ext cx="7704856" cy="3707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5576" y="4228418"/>
            <a:ext cx="2645276" cy="334707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15    </a:t>
            </a:r>
            <a:r>
              <a:rPr lang="en-US" altLang="ko-KR" sz="1050" dirty="0" err="1" smtClean="0">
                <a:latin typeface="+mn-ea"/>
                <a:ea typeface="+mn-ea"/>
              </a:rPr>
              <a:t>JspFragment</a:t>
            </a:r>
            <a:r>
              <a:rPr lang="en-US" altLang="ko-KR" sz="1050" dirty="0" smtClean="0">
                <a:latin typeface="+mn-ea"/>
                <a:ea typeface="+mn-ea"/>
              </a:rPr>
              <a:t> body = </a:t>
            </a:r>
            <a:r>
              <a:rPr lang="en-US" altLang="ko-KR" sz="1050" dirty="0" err="1" smtClean="0">
                <a:latin typeface="+mn-ea"/>
                <a:ea typeface="+mn-ea"/>
              </a:rPr>
              <a:t>getJspBody</a:t>
            </a:r>
            <a:r>
              <a:rPr lang="en-US" altLang="ko-KR" sz="1050" dirty="0" smtClean="0">
                <a:latin typeface="+mn-ea"/>
                <a:ea typeface="+mn-ea"/>
              </a:rPr>
              <a:t>();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6398" y="4934416"/>
            <a:ext cx="7704856" cy="18069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5576" y="4952417"/>
            <a:ext cx="2494594" cy="178895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 marL="228600" indent="-228600">
              <a:lnSpc>
                <a:spcPct val="150000"/>
              </a:lnSpc>
              <a:buAutoNum type="arabicPlain" startAt="25"/>
            </a:pPr>
            <a:r>
              <a:rPr lang="en-US" altLang="ko-KR" sz="1050" dirty="0" smtClean="0">
                <a:latin typeface="+mn-ea"/>
                <a:ea typeface="+mn-ea"/>
              </a:rPr>
              <a:t>    </a:t>
            </a:r>
            <a:r>
              <a:rPr lang="en-US" altLang="ko-KR" sz="1050" dirty="0" err="1" smtClean="0">
                <a:latin typeface="+mn-ea"/>
                <a:ea typeface="+mn-ea"/>
              </a:rPr>
              <a:t>msg.append</a:t>
            </a:r>
            <a:r>
              <a:rPr lang="en-US" altLang="ko-KR" sz="1050" dirty="0" smtClean="0">
                <a:latin typeface="+mn-ea"/>
                <a:ea typeface="+mn-ea"/>
              </a:rPr>
              <a:t>(“&lt;table border=“)</a:t>
            </a:r>
          </a:p>
          <a:p>
            <a:pPr marL="228600" indent="-228600">
              <a:lnSpc>
                <a:spcPct val="150000"/>
              </a:lnSpc>
              <a:buAutoNum type="arabicPlain" startAt="25"/>
            </a:pPr>
            <a:r>
              <a:rPr lang="en-US" altLang="ko-KR" sz="1050" dirty="0" smtClean="0">
                <a:latin typeface="+mn-ea"/>
                <a:ea typeface="+mn-ea"/>
              </a:rPr>
              <a:t>    .append(border)</a:t>
            </a:r>
          </a:p>
          <a:p>
            <a:pPr marL="228600" indent="-228600">
              <a:lnSpc>
                <a:spcPct val="150000"/>
              </a:lnSpc>
              <a:buAutoNum type="arabicPlain" startAt="25"/>
            </a:pPr>
            <a:r>
              <a:rPr lang="en-US" altLang="ko-KR" sz="1050" dirty="0" smtClean="0">
                <a:latin typeface="+mn-ea"/>
                <a:ea typeface="+mn-ea"/>
              </a:rPr>
              <a:t>    .append(“ </a:t>
            </a:r>
            <a:r>
              <a:rPr lang="en-US" altLang="ko-KR" sz="1050" dirty="0" err="1" smtClean="0">
                <a:latin typeface="+mn-ea"/>
                <a:ea typeface="+mn-ea"/>
              </a:rPr>
              <a:t>bgcolor</a:t>
            </a:r>
            <a:r>
              <a:rPr lang="en-US" altLang="ko-KR" sz="1050" dirty="0" smtClean="0">
                <a:latin typeface="+mn-ea"/>
                <a:ea typeface="+mn-ea"/>
              </a:rPr>
              <a:t>=“)</a:t>
            </a:r>
          </a:p>
          <a:p>
            <a:pPr marL="228600" indent="-228600">
              <a:lnSpc>
                <a:spcPct val="150000"/>
              </a:lnSpc>
              <a:buAutoNum type="arabicPlain" startAt="25"/>
            </a:pPr>
            <a:r>
              <a:rPr lang="en-US" altLang="ko-KR" sz="1050" dirty="0" smtClean="0">
                <a:latin typeface="+mn-ea"/>
                <a:ea typeface="+mn-ea"/>
              </a:rPr>
              <a:t>    .append(</a:t>
            </a:r>
            <a:r>
              <a:rPr lang="en-US" altLang="ko-KR" sz="1050" dirty="0" err="1" smtClean="0">
                <a:latin typeface="+mn-ea"/>
                <a:ea typeface="+mn-ea"/>
              </a:rPr>
              <a:t>bgcolor</a:t>
            </a:r>
            <a:r>
              <a:rPr lang="en-US" altLang="ko-KR" sz="1050" dirty="0" smtClean="0">
                <a:latin typeface="+mn-ea"/>
                <a:ea typeface="+mn-ea"/>
              </a:rPr>
              <a:t>)</a:t>
            </a:r>
          </a:p>
          <a:p>
            <a:pPr marL="228600" indent="-228600">
              <a:lnSpc>
                <a:spcPct val="150000"/>
              </a:lnSpc>
              <a:buAutoNum type="arabicPlain" startAt="25"/>
            </a:pPr>
            <a:r>
              <a:rPr lang="en-US" altLang="ko-KR" sz="1050" dirty="0" smtClean="0">
                <a:latin typeface="+mn-ea"/>
                <a:ea typeface="+mn-ea"/>
              </a:rPr>
              <a:t>    .append(“ width=150&gt;”);</a:t>
            </a:r>
          </a:p>
          <a:p>
            <a:pPr marL="228600" indent="-228600">
              <a:lnSpc>
                <a:spcPct val="150000"/>
              </a:lnSpc>
              <a:buAutoNum type="arabicPlain" startAt="25"/>
            </a:pPr>
            <a:r>
              <a:rPr lang="en-US" altLang="ko-KR" sz="1050" dirty="0" smtClean="0">
                <a:latin typeface="+mn-ea"/>
                <a:ea typeface="+mn-ea"/>
              </a:rPr>
              <a:t> </a:t>
            </a:r>
            <a:endParaRPr lang="en-US" altLang="ko-KR" sz="1050" dirty="0"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AutoNum type="arabicPlain" startAt="25"/>
            </a:pPr>
            <a:r>
              <a:rPr lang="en-US" altLang="ko-KR" sz="1050" dirty="0" smtClean="0">
                <a:latin typeface="+mn-ea"/>
                <a:ea typeface="+mn-ea"/>
              </a:rPr>
              <a:t>    </a:t>
            </a:r>
            <a:r>
              <a:rPr lang="en-US" altLang="ko-KR" sz="1050" dirty="0" err="1" smtClean="0">
                <a:latin typeface="+mn-ea"/>
                <a:ea typeface="+mn-ea"/>
              </a:rPr>
              <a:t>out.println</a:t>
            </a:r>
            <a:r>
              <a:rPr lang="en-US" altLang="ko-KR" sz="1050" dirty="0" smtClean="0">
                <a:latin typeface="+mn-ea"/>
                <a:ea typeface="+mn-ea"/>
              </a:rPr>
              <a:t>(</a:t>
            </a:r>
            <a:r>
              <a:rPr lang="en-US" altLang="ko-KR" sz="1050" dirty="0" err="1" smtClean="0">
                <a:latin typeface="+mn-ea"/>
                <a:ea typeface="+mn-ea"/>
              </a:rPr>
              <a:t>msg.toString</a:t>
            </a:r>
            <a:r>
              <a:rPr lang="en-US" altLang="ko-KR" sz="1050" dirty="0" smtClean="0">
                <a:latin typeface="+mn-ea"/>
                <a:ea typeface="+mn-ea"/>
              </a:rPr>
              <a:t>());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991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11560" y="1124744"/>
            <a:ext cx="7839694" cy="3013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b="1" dirty="0">
                <a:solidFill>
                  <a:prstClr val="black"/>
                </a:solidFill>
                <a:latin typeface="+mn-ea"/>
                <a:ea typeface="+mn-ea"/>
              </a:rPr>
              <a:t>3</a:t>
            </a:r>
            <a:r>
              <a:rPr kumimoji="0" lang="en-US" altLang="ko-KR" b="1" dirty="0" smtClean="0">
                <a:solidFill>
                  <a:prstClr val="black"/>
                </a:solidFill>
                <a:latin typeface="+mn-ea"/>
                <a:ea typeface="+mn-ea"/>
              </a:rPr>
              <a:t>. </a:t>
            </a:r>
            <a:r>
              <a:rPr kumimoji="0" lang="ko-KR" altLang="en-US" b="1" dirty="0" smtClean="0">
                <a:solidFill>
                  <a:prstClr val="black"/>
                </a:solidFill>
                <a:latin typeface="+mn-ea"/>
                <a:ea typeface="+mn-ea"/>
              </a:rPr>
              <a:t>태그 라이브러리 기술자 작성</a:t>
            </a:r>
            <a:endParaRPr kumimoji="0" lang="en-US" altLang="ko-KR" b="1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태그 라이브러리 기술자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+mn-ea"/>
                <a:ea typeface="+mn-ea"/>
              </a:rPr>
              <a:t>ItemTag.tld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) </a:t>
            </a:r>
            <a:endParaRPr kumimoji="0" lang="en-US" altLang="ko-KR" sz="1200" dirty="0" smtClean="0">
              <a:solidFill>
                <a:schemeClr val="accent6"/>
              </a:solidFill>
              <a:latin typeface="+mn-ea"/>
              <a:ea typeface="+mn-ea"/>
            </a:endParaRP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태그 정의를 위한 </a:t>
            </a:r>
            <a:r>
              <a:rPr kumimoji="0" lang="en-US" altLang="ko-KR" sz="1200" dirty="0" err="1">
                <a:solidFill>
                  <a:prstClr val="black"/>
                </a:solidFill>
                <a:latin typeface="맑은 고딕"/>
                <a:ea typeface="맑은 고딕"/>
              </a:rPr>
              <a:t>tld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파일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태그 기본정보 및 속성 정보 포함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태그 바디가 단순 문자열임을 지정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속성 지정</a:t>
            </a: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</a:pP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33344" y="655553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0</a:t>
            </a:r>
            <a:r>
              <a:rPr lang="ko-KR" altLang="ko-KR" sz="2000" dirty="0">
                <a:solidFill>
                  <a:prstClr val="black"/>
                </a:solidFill>
              </a:rPr>
              <a:t>9</a:t>
            </a:r>
            <a:r>
              <a:rPr lang="en-US" altLang="ko-KR" sz="2000" dirty="0">
                <a:solidFill>
                  <a:prstClr val="black"/>
                </a:solidFill>
              </a:rPr>
              <a:t>. [</a:t>
            </a:r>
            <a:r>
              <a:rPr lang="ko-KR" altLang="en-US" sz="2000" dirty="0">
                <a:solidFill>
                  <a:prstClr val="black"/>
                </a:solidFill>
              </a:rPr>
              <a:t>응용실습</a:t>
            </a:r>
            <a:r>
              <a:rPr lang="en-US" altLang="ko-KR" sz="2000" dirty="0">
                <a:solidFill>
                  <a:prstClr val="black"/>
                </a:solidFill>
              </a:rPr>
              <a:t>]</a:t>
            </a:r>
            <a:r>
              <a:rPr lang="ko-KR" altLang="en-US" sz="2000" dirty="0">
                <a:solidFill>
                  <a:prstClr val="black"/>
                </a:solidFill>
              </a:rPr>
              <a:t>태그 핸들러 기반 커스텀 태그</a:t>
            </a:r>
            <a:r>
              <a:rPr lang="en-US" altLang="ko-KR" sz="2000" dirty="0">
                <a:solidFill>
                  <a:prstClr val="black"/>
                </a:solidFill>
              </a:rPr>
              <a:t>:</a:t>
            </a:r>
            <a:r>
              <a:rPr lang="ko-KR" altLang="en-US" sz="2000" dirty="0">
                <a:solidFill>
                  <a:prstClr val="black"/>
                </a:solidFill>
              </a:rPr>
              <a:t> 복합 태그 구현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746398" y="2996952"/>
            <a:ext cx="7704856" cy="4050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5576" y="3013911"/>
            <a:ext cx="3020379" cy="334707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11 &lt;body-content&gt;</a:t>
            </a:r>
            <a:r>
              <a:rPr lang="en-US" altLang="ko-KR" sz="1050" dirty="0" err="1" smtClean="0">
                <a:latin typeface="+mn-ea"/>
                <a:ea typeface="+mn-ea"/>
              </a:rPr>
              <a:t>scriptless</a:t>
            </a:r>
            <a:r>
              <a:rPr lang="en-US" altLang="ko-KR" sz="1050" dirty="0" smtClean="0">
                <a:latin typeface="+mn-ea"/>
                <a:ea typeface="+mn-ea"/>
              </a:rPr>
              <a:t>&lt;/body-content&gt;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6398" y="3717032"/>
            <a:ext cx="7704856" cy="25340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5576" y="3735033"/>
            <a:ext cx="2444900" cy="2516073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12 &lt;attribute&gt;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13 &lt;name&gt;border&lt;/name&gt;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14 &lt;required&gt;true&lt;/required&gt;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15 &lt;</a:t>
            </a:r>
            <a:r>
              <a:rPr lang="en-US" altLang="ko-KR" sz="1050" dirty="0" err="1" smtClean="0">
                <a:latin typeface="+mn-ea"/>
                <a:ea typeface="+mn-ea"/>
              </a:rPr>
              <a:t>rtexprvalue</a:t>
            </a:r>
            <a:r>
              <a:rPr lang="en-US" altLang="ko-KR" sz="1050" dirty="0" smtClean="0">
                <a:latin typeface="+mn-ea"/>
                <a:ea typeface="+mn-ea"/>
              </a:rPr>
              <a:t>&gt;true&lt;/</a:t>
            </a:r>
            <a:r>
              <a:rPr lang="en-US" altLang="ko-KR" sz="1050" dirty="0" err="1" smtClean="0">
                <a:latin typeface="+mn-ea"/>
                <a:ea typeface="+mn-ea"/>
              </a:rPr>
              <a:t>rtexprvalue</a:t>
            </a:r>
            <a:r>
              <a:rPr lang="en-US" altLang="ko-KR" sz="1050" dirty="0" smtClean="0">
                <a:latin typeface="+mn-ea"/>
                <a:ea typeface="+mn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16 &lt;/attribute&gt;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17 &lt;attribute&gt;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18 &lt;name&gt;</a:t>
            </a:r>
            <a:r>
              <a:rPr lang="en-US" altLang="ko-KR" sz="1050" dirty="0" err="1" smtClean="0">
                <a:latin typeface="+mn-ea"/>
                <a:ea typeface="+mn-ea"/>
              </a:rPr>
              <a:t>bgcolor</a:t>
            </a:r>
            <a:r>
              <a:rPr lang="en-US" altLang="ko-KR" sz="1050" dirty="0" smtClean="0">
                <a:latin typeface="+mn-ea"/>
                <a:ea typeface="+mn-ea"/>
              </a:rPr>
              <a:t>&lt;/name&gt;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19 &lt;required&gt;true&lt;/required&gt;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20 &lt;</a:t>
            </a:r>
            <a:r>
              <a:rPr lang="en-US" altLang="ko-KR" sz="1050" dirty="0" err="1" smtClean="0">
                <a:latin typeface="+mn-ea"/>
                <a:ea typeface="+mn-ea"/>
              </a:rPr>
              <a:t>rtexprvalue</a:t>
            </a:r>
            <a:r>
              <a:rPr lang="en-US" altLang="ko-KR" sz="1050" dirty="0" smtClean="0">
                <a:latin typeface="+mn-ea"/>
                <a:ea typeface="+mn-ea"/>
              </a:rPr>
              <a:t>&gt;false&lt;/</a:t>
            </a:r>
            <a:r>
              <a:rPr lang="en-US" altLang="ko-KR" sz="1050" dirty="0" err="1" smtClean="0">
                <a:latin typeface="+mn-ea"/>
                <a:ea typeface="+mn-ea"/>
              </a:rPr>
              <a:t>rtexprvalue</a:t>
            </a:r>
            <a:r>
              <a:rPr lang="en-US" altLang="ko-KR" sz="1050" dirty="0" smtClean="0">
                <a:latin typeface="+mn-ea"/>
                <a:ea typeface="+mn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21 &lt;/attribute&gt;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664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11560" y="1124744"/>
            <a:ext cx="7839694" cy="3013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b="1" dirty="0" smtClean="0">
                <a:solidFill>
                  <a:prstClr val="black"/>
                </a:solidFill>
                <a:latin typeface="+mn-ea"/>
                <a:ea typeface="+mn-ea"/>
              </a:rPr>
              <a:t>4. </a:t>
            </a:r>
            <a:r>
              <a:rPr kumimoji="0" lang="en-US" altLang="ko-KR" b="1" dirty="0" err="1" smtClean="0">
                <a:solidFill>
                  <a:prstClr val="black"/>
                </a:solidFill>
                <a:latin typeface="+mn-ea"/>
                <a:ea typeface="+mn-ea"/>
              </a:rPr>
              <a:t>ItemTagTest.jsp</a:t>
            </a:r>
            <a:r>
              <a:rPr kumimoji="0" lang="en-US" altLang="ko-KR" b="1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ko-KR" altLang="en-US" b="1" dirty="0" smtClean="0">
                <a:solidFill>
                  <a:prstClr val="black"/>
                </a:solidFill>
                <a:latin typeface="+mn-ea"/>
                <a:ea typeface="+mn-ea"/>
              </a:rPr>
              <a:t>작성</a:t>
            </a:r>
            <a:endParaRPr kumimoji="0" lang="en-US" altLang="ko-KR" b="1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en-US" altLang="ko-KR" sz="1200" dirty="0" err="1" smtClean="0">
                <a:solidFill>
                  <a:prstClr val="black"/>
                </a:solidFill>
                <a:latin typeface="+mn-ea"/>
                <a:ea typeface="+mn-ea"/>
              </a:rPr>
              <a:t>ITemTagTest.jsp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endParaRPr kumimoji="0" lang="en-US" altLang="ko-KR" sz="1200" dirty="0" smtClean="0">
              <a:solidFill>
                <a:schemeClr val="accent6"/>
              </a:solidFill>
              <a:latin typeface="+mn-ea"/>
              <a:ea typeface="+mn-ea"/>
            </a:endParaRP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앞에서 만들었던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+mn-ea"/>
                <a:ea typeface="+mn-ea"/>
              </a:rPr>
              <a:t>ListItem.jsp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와 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동일함</a:t>
            </a:r>
            <a:r>
              <a:rPr kumimoji="0" lang="en-US" altLang="ko-KR" sz="1200" dirty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en-US" altLang="ko-KR" sz="1200" dirty="0" err="1">
                <a:solidFill>
                  <a:prstClr val="black"/>
                </a:solidFill>
                <a:latin typeface="+mn-ea"/>
                <a:ea typeface="+mn-ea"/>
              </a:rPr>
              <a:t>taglib</a:t>
            </a:r>
            <a:r>
              <a:rPr kumimoji="0" lang="en-US" altLang="ko-KR" sz="120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지시어에 따라 태그 </a:t>
            </a:r>
            <a:r>
              <a:rPr kumimoji="0" lang="ko-KR" altLang="en-US" sz="1200" dirty="0" err="1">
                <a:solidFill>
                  <a:prstClr val="black"/>
                </a:solidFill>
                <a:latin typeface="+mn-ea"/>
                <a:ea typeface="+mn-ea"/>
              </a:rPr>
              <a:t>핸들러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 기반 </a:t>
            </a:r>
            <a:r>
              <a:rPr kumimoji="0" lang="ko-KR" altLang="en-US" sz="1200" dirty="0" err="1">
                <a:solidFill>
                  <a:prstClr val="black"/>
                </a:solidFill>
                <a:latin typeface="+mn-ea"/>
                <a:ea typeface="+mn-ea"/>
              </a:rPr>
              <a:t>커스텀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 태그를 참조함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kumimoji="0" lang="en-US" altLang="ko-KR" sz="10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kumimoji="0" lang="en-US" altLang="ko-KR" sz="100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본문에서의 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  <a:ea typeface="+mn-ea"/>
              </a:rPr>
              <a:t>태그 사용은 태그 파일과 동일함</a:t>
            </a:r>
            <a:r>
              <a:rPr kumimoji="0" lang="en-US" altLang="ko-KR" sz="1200" dirty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marL="266700" lvl="1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</a:pP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33344" y="655553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0</a:t>
            </a:r>
            <a:r>
              <a:rPr lang="ko-KR" altLang="ko-KR" sz="2000" dirty="0">
                <a:solidFill>
                  <a:prstClr val="black"/>
                </a:solidFill>
              </a:rPr>
              <a:t>9</a:t>
            </a:r>
            <a:r>
              <a:rPr lang="en-US" altLang="ko-KR" sz="2000" dirty="0">
                <a:solidFill>
                  <a:prstClr val="black"/>
                </a:solidFill>
              </a:rPr>
              <a:t>. [</a:t>
            </a:r>
            <a:r>
              <a:rPr lang="ko-KR" altLang="en-US" sz="2000" dirty="0">
                <a:solidFill>
                  <a:prstClr val="black"/>
                </a:solidFill>
              </a:rPr>
              <a:t>응용실습</a:t>
            </a:r>
            <a:r>
              <a:rPr lang="en-US" altLang="ko-KR" sz="2000" dirty="0">
                <a:solidFill>
                  <a:prstClr val="black"/>
                </a:solidFill>
              </a:rPr>
              <a:t>]</a:t>
            </a:r>
            <a:r>
              <a:rPr lang="ko-KR" altLang="en-US" sz="2000" dirty="0">
                <a:solidFill>
                  <a:prstClr val="black"/>
                </a:solidFill>
              </a:rPr>
              <a:t>태그 핸들러 기반 커스텀 태그</a:t>
            </a:r>
            <a:r>
              <a:rPr lang="en-US" altLang="ko-KR" sz="2000" dirty="0">
                <a:solidFill>
                  <a:prstClr val="black"/>
                </a:solidFill>
              </a:rPr>
              <a:t>:</a:t>
            </a:r>
            <a:r>
              <a:rPr lang="ko-KR" altLang="en-US" sz="2000" dirty="0">
                <a:solidFill>
                  <a:prstClr val="black"/>
                </a:solidFill>
              </a:rPr>
              <a:t> 복합 태그 구현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746398" y="2663916"/>
            <a:ext cx="7704856" cy="4050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5576" y="2699084"/>
            <a:ext cx="4288353" cy="334707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03 &lt;%@ </a:t>
            </a:r>
            <a:r>
              <a:rPr lang="en-US" altLang="ko-KR" sz="1050" dirty="0" err="1" smtClean="0">
                <a:latin typeface="+mn-ea"/>
                <a:ea typeface="+mn-ea"/>
              </a:rPr>
              <a:t>taglib</a:t>
            </a:r>
            <a:r>
              <a:rPr lang="ko-KR" altLang="en-US" sz="1050" dirty="0" smtClean="0">
                <a:latin typeface="+mn-ea"/>
                <a:ea typeface="+mn-ea"/>
              </a:rPr>
              <a:t> </a:t>
            </a:r>
            <a:r>
              <a:rPr lang="en-US" altLang="ko-KR" sz="1050" dirty="0" err="1" smtClean="0">
                <a:latin typeface="+mn-ea"/>
                <a:ea typeface="+mn-ea"/>
              </a:rPr>
              <a:t>uri</a:t>
            </a:r>
            <a:r>
              <a:rPr lang="en-US" altLang="ko-KR" sz="1050" dirty="0" smtClean="0">
                <a:latin typeface="+mn-ea"/>
                <a:ea typeface="+mn-ea"/>
              </a:rPr>
              <a:t>=“/WEB-INF/</a:t>
            </a:r>
            <a:r>
              <a:rPr lang="en-US" altLang="ko-KR" sz="1050" dirty="0" err="1" smtClean="0">
                <a:latin typeface="+mn-ea"/>
                <a:ea typeface="+mn-ea"/>
              </a:rPr>
              <a:t>tld</a:t>
            </a:r>
            <a:r>
              <a:rPr lang="en-US" altLang="ko-KR" sz="1050" dirty="0" smtClean="0">
                <a:latin typeface="+mn-ea"/>
                <a:ea typeface="+mn-ea"/>
              </a:rPr>
              <a:t>/</a:t>
            </a:r>
            <a:r>
              <a:rPr lang="en-US" altLang="ko-KR" sz="1050" dirty="0" err="1" smtClean="0">
                <a:latin typeface="+mn-ea"/>
                <a:ea typeface="+mn-ea"/>
              </a:rPr>
              <a:t>ItemTag.tld</a:t>
            </a:r>
            <a:r>
              <a:rPr lang="en-US" altLang="ko-KR" sz="1050" dirty="0" smtClean="0">
                <a:latin typeface="+mn-ea"/>
                <a:ea typeface="+mn-ea"/>
              </a:rPr>
              <a:t>” prefix=“</a:t>
            </a:r>
            <a:r>
              <a:rPr lang="en-US" altLang="ko-KR" sz="1050" dirty="0" err="1" smtClean="0">
                <a:latin typeface="+mn-ea"/>
                <a:ea typeface="+mn-ea"/>
              </a:rPr>
              <a:t>mytag</a:t>
            </a:r>
            <a:r>
              <a:rPr lang="en-US" altLang="ko-KR" sz="1050" dirty="0" smtClean="0">
                <a:latin typeface="+mn-ea"/>
                <a:ea typeface="+mn-ea"/>
              </a:rPr>
              <a:t>” %&gt;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6398" y="3645024"/>
            <a:ext cx="7704856" cy="4208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5576" y="3688092"/>
            <a:ext cx="4491935" cy="334707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15 &lt;</a:t>
            </a:r>
            <a:r>
              <a:rPr lang="en-US" altLang="ko-KR" sz="1050" dirty="0" err="1" smtClean="0">
                <a:latin typeface="+mn-ea"/>
                <a:ea typeface="+mn-ea"/>
              </a:rPr>
              <a:t>mytag:item</a:t>
            </a:r>
            <a:r>
              <a:rPr lang="en-US" altLang="ko-KR" sz="1050" dirty="0" smtClean="0">
                <a:latin typeface="+mn-ea"/>
                <a:ea typeface="+mn-ea"/>
              </a:rPr>
              <a:t> border=“3” </a:t>
            </a:r>
            <a:r>
              <a:rPr lang="en-US" altLang="ko-KR" sz="1050" dirty="0" err="1" smtClean="0">
                <a:latin typeface="+mn-ea"/>
                <a:ea typeface="+mn-ea"/>
              </a:rPr>
              <a:t>bgcolor</a:t>
            </a:r>
            <a:r>
              <a:rPr lang="en-US" altLang="ko-KR" sz="1050" dirty="0" smtClean="0">
                <a:latin typeface="+mn-ea"/>
                <a:ea typeface="+mn-ea"/>
              </a:rPr>
              <a:t>=“</a:t>
            </a:r>
            <a:r>
              <a:rPr lang="en-US" altLang="ko-KR" sz="1050" dirty="0" err="1" smtClean="0">
                <a:latin typeface="+mn-ea"/>
                <a:ea typeface="+mn-ea"/>
              </a:rPr>
              <a:t>yello</a:t>
            </a:r>
            <a:r>
              <a:rPr lang="en-US" altLang="ko-KR" sz="1050" dirty="0" smtClean="0">
                <a:latin typeface="+mn-ea"/>
                <a:ea typeface="+mn-ea"/>
              </a:rPr>
              <a:t>”&gt;</a:t>
            </a:r>
            <a:r>
              <a:rPr lang="ko-KR" altLang="en-US" sz="1050" dirty="0" smtClean="0">
                <a:latin typeface="+mn-ea"/>
                <a:ea typeface="+mn-ea"/>
              </a:rPr>
              <a:t>상품 목록</a:t>
            </a:r>
            <a:r>
              <a:rPr lang="en-US" altLang="ko-KR" sz="1050" dirty="0" smtClean="0">
                <a:latin typeface="+mn-ea"/>
                <a:ea typeface="+mn-ea"/>
              </a:rPr>
              <a:t>&lt;/</a:t>
            </a:r>
            <a:r>
              <a:rPr lang="en-US" altLang="ko-KR" sz="1050" dirty="0" err="1" smtClean="0">
                <a:latin typeface="+mn-ea"/>
                <a:ea typeface="+mn-ea"/>
              </a:rPr>
              <a:t>mytag:item</a:t>
            </a:r>
            <a:r>
              <a:rPr lang="en-US" altLang="ko-KR" sz="1050" dirty="0" smtClean="0">
                <a:latin typeface="+mn-ea"/>
                <a:ea typeface="+mn-ea"/>
              </a:rPr>
              <a:t>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233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표현 </a:t>
            </a:r>
            <a:r>
              <a:rPr lang="ko-KR" altLang="en-US" sz="1600" dirty="0"/>
              <a:t>언어의 개념을 이해하고 </a:t>
            </a:r>
            <a:r>
              <a:rPr lang="en-US" altLang="ko-KR" sz="1600" dirty="0"/>
              <a:t>JSP</a:t>
            </a:r>
            <a:r>
              <a:rPr lang="ko-KR" altLang="en-US" sz="1600" dirty="0"/>
              <a:t>에서의 활용 방법을 알아본다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커스텀 </a:t>
            </a:r>
            <a:r>
              <a:rPr lang="ko-KR" altLang="en-US" sz="1600" dirty="0"/>
              <a:t>태그의 처리 과정을 이해하고 </a:t>
            </a:r>
            <a:r>
              <a:rPr lang="en-US" altLang="ko-KR" sz="1600" dirty="0" err="1"/>
              <a:t>taglib</a:t>
            </a:r>
            <a:r>
              <a:rPr lang="en-US" altLang="ko-KR" sz="1600" dirty="0"/>
              <a:t> </a:t>
            </a:r>
            <a:r>
              <a:rPr lang="ko-KR" altLang="en-US" sz="1600" dirty="0"/>
              <a:t>지시어를 익힌다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태그 </a:t>
            </a:r>
            <a:r>
              <a:rPr lang="ko-KR" altLang="en-US" sz="1600" dirty="0"/>
              <a:t>파일 기반의 커스텀 태그 개발 방법을 익힌다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태그 </a:t>
            </a:r>
            <a:r>
              <a:rPr lang="ko-KR" altLang="en-US" sz="1600" dirty="0"/>
              <a:t>핸들러 기반의 커스텀 태그 개발 방법을 익힌다</a:t>
            </a:r>
            <a:r>
              <a:rPr lang="en-US" altLang="ko-KR" sz="1600" dirty="0"/>
              <a:t>.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11560" y="1124744"/>
            <a:ext cx="783969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spcBef>
                <a:spcPts val="0"/>
              </a:spcBef>
              <a:buClr>
                <a:srgbClr val="4F81BD"/>
              </a:buClr>
            </a:pPr>
            <a:r>
              <a:rPr kumimoji="0" lang="en-US" altLang="ko-KR" b="1" dirty="0" smtClean="0">
                <a:solidFill>
                  <a:prstClr val="black"/>
                </a:solidFill>
                <a:latin typeface="+mn-ea"/>
                <a:ea typeface="+mn-ea"/>
              </a:rPr>
              <a:t>5. </a:t>
            </a:r>
            <a:r>
              <a:rPr kumimoji="0" lang="ko-KR" altLang="en-US" b="1" dirty="0" smtClean="0">
                <a:solidFill>
                  <a:prstClr val="black"/>
                </a:solidFill>
                <a:latin typeface="+mn-ea"/>
                <a:ea typeface="+mn-ea"/>
              </a:rPr>
              <a:t>실행 및 결과 확인</a:t>
            </a:r>
            <a:endParaRPr kumimoji="0" lang="en-US" altLang="ko-KR" b="1" dirty="0" smtClean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33344" y="655553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prstClr val="black"/>
                </a:solidFill>
              </a:rPr>
              <a:t>0</a:t>
            </a:r>
            <a:r>
              <a:rPr lang="ko-KR" altLang="ko-KR" sz="2000" dirty="0">
                <a:solidFill>
                  <a:prstClr val="black"/>
                </a:solidFill>
              </a:rPr>
              <a:t>9</a:t>
            </a:r>
            <a:r>
              <a:rPr lang="en-US" altLang="ko-KR" sz="2000" dirty="0">
                <a:solidFill>
                  <a:prstClr val="black"/>
                </a:solidFill>
              </a:rPr>
              <a:t>. [</a:t>
            </a:r>
            <a:r>
              <a:rPr lang="ko-KR" altLang="en-US" sz="2000" dirty="0">
                <a:solidFill>
                  <a:prstClr val="black"/>
                </a:solidFill>
              </a:rPr>
              <a:t>응용실습</a:t>
            </a:r>
            <a:r>
              <a:rPr lang="en-US" altLang="ko-KR" sz="2000" dirty="0">
                <a:solidFill>
                  <a:prstClr val="black"/>
                </a:solidFill>
              </a:rPr>
              <a:t>]</a:t>
            </a:r>
            <a:r>
              <a:rPr lang="ko-KR" altLang="en-US" sz="2000" dirty="0">
                <a:solidFill>
                  <a:prstClr val="black"/>
                </a:solidFill>
              </a:rPr>
              <a:t>태그 핸들러 기반 커스텀 태그</a:t>
            </a:r>
            <a:r>
              <a:rPr lang="en-US" altLang="ko-KR" sz="2000" dirty="0">
                <a:solidFill>
                  <a:prstClr val="black"/>
                </a:solidFill>
              </a:rPr>
              <a:t>:</a:t>
            </a:r>
            <a:r>
              <a:rPr lang="ko-KR" altLang="en-US" sz="2000" dirty="0">
                <a:solidFill>
                  <a:prstClr val="black"/>
                </a:solidFill>
              </a:rPr>
              <a:t> 복합 태그 구현</a:t>
            </a:r>
            <a:endParaRPr lang="ko-KR" altLang="en-US" sz="2000" dirty="0"/>
          </a:p>
        </p:txBody>
      </p:sp>
      <p:pic>
        <p:nvPicPr>
          <p:cNvPr id="8194" name="Picture 2" descr="C:\Users\orize\Downloads\이미지 파일\10장\ch10_img\ch10_10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0" t="14411" r="1610" b="24111"/>
          <a:stretch/>
        </p:blipFill>
        <p:spPr bwMode="auto">
          <a:xfrm>
            <a:off x="750378" y="1700808"/>
            <a:ext cx="4452102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50378" y="443711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10-10] 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ItemTagTest.jsp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실행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841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표현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200800" cy="5400600"/>
          </a:xfrm>
        </p:spPr>
        <p:txBody>
          <a:bodyPr/>
          <a:lstStyle/>
          <a:p>
            <a:pPr marL="0" lvl="0" indent="0">
              <a:buClr>
                <a:srgbClr val="4F81BD"/>
              </a:buClr>
              <a:buNone/>
            </a:pPr>
            <a:r>
              <a:rPr lang="en-US" altLang="ko-KR" sz="1800" dirty="0" smtClean="0">
                <a:solidFill>
                  <a:prstClr val="black"/>
                </a:solidFill>
              </a:rPr>
              <a:t>1.</a:t>
            </a:r>
            <a:r>
              <a:rPr lang="ko-KR" altLang="en-US" sz="1800" dirty="0" smtClean="0">
                <a:solidFill>
                  <a:prstClr val="black"/>
                </a:solidFill>
              </a:rPr>
              <a:t> 표현 언어란</a:t>
            </a:r>
            <a:endParaRPr lang="ko-KR" altLang="en-US" sz="1800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표현 언어</a:t>
            </a:r>
            <a:r>
              <a:rPr lang="en-US" altLang="ko-KR" dirty="0"/>
              <a:t>(Expression Language)</a:t>
            </a:r>
            <a:r>
              <a:rPr lang="ko-KR" altLang="en-US" dirty="0"/>
              <a:t>는 처음 </a:t>
            </a:r>
            <a:r>
              <a:rPr lang="en-US" altLang="ko-KR" dirty="0"/>
              <a:t>JSTL(JSP Standard Tag Library)</a:t>
            </a:r>
            <a:r>
              <a:rPr lang="ko-KR" altLang="en-US" dirty="0"/>
              <a:t>이 소개되었을 때 </a:t>
            </a:r>
            <a:r>
              <a:rPr lang="ko-KR" altLang="en-US" dirty="0" smtClean="0"/>
              <a:t>나온 것으로</a:t>
            </a:r>
            <a:r>
              <a:rPr lang="en-US" altLang="ko-KR" dirty="0"/>
              <a:t>, MVC </a:t>
            </a:r>
            <a:r>
              <a:rPr lang="ko-KR" altLang="en-US" dirty="0"/>
              <a:t>패턴에 따라 뷰</a:t>
            </a:r>
            <a:r>
              <a:rPr lang="en-US" altLang="ko-KR" dirty="0"/>
              <a:t>(view) </a:t>
            </a:r>
            <a:r>
              <a:rPr lang="ko-KR" altLang="en-US" dirty="0"/>
              <a:t>역할을 수행하는 </a:t>
            </a:r>
            <a:r>
              <a:rPr lang="en-US" altLang="ko-KR" dirty="0"/>
              <a:t>JSP</a:t>
            </a:r>
            <a:r>
              <a:rPr lang="ko-KR" altLang="en-US" dirty="0"/>
              <a:t>를 더욱 효과적으로 </a:t>
            </a:r>
            <a:r>
              <a:rPr lang="ko-KR" altLang="en-US" dirty="0" smtClean="0"/>
              <a:t>만들려는 </a:t>
            </a:r>
            <a:r>
              <a:rPr lang="ko-KR" altLang="en-US" dirty="0"/>
              <a:t>목적으로 개발되었다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표현 </a:t>
            </a:r>
            <a:r>
              <a:rPr lang="ko-KR" altLang="en-US" dirty="0"/>
              <a:t>언어는 간단한 방법으로 데이터를 </a:t>
            </a:r>
            <a:r>
              <a:rPr lang="ko-KR" altLang="en-US" dirty="0" smtClean="0"/>
              <a:t>표현하기 위해 </a:t>
            </a:r>
            <a:r>
              <a:rPr lang="ko-KR" altLang="en-US" dirty="0"/>
              <a:t>고안된 </a:t>
            </a:r>
            <a:r>
              <a:rPr lang="ko-KR" altLang="en-US" dirty="0" smtClean="0"/>
              <a:t>언어인 </a:t>
            </a:r>
            <a:r>
              <a:rPr lang="en-US" altLang="ko-KR" dirty="0"/>
              <a:t>SPEL(Simplest Possible </a:t>
            </a:r>
            <a:r>
              <a:rPr lang="en-US" altLang="ko-KR" dirty="0" smtClean="0"/>
              <a:t>Expression </a:t>
            </a:r>
            <a:r>
              <a:rPr lang="en-US" altLang="ko-KR" dirty="0"/>
              <a:t>Language)</a:t>
            </a:r>
            <a:r>
              <a:rPr lang="ko-KR" altLang="en-US" dirty="0"/>
              <a:t>에 기본을 두고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266700" lvl="1" indent="0" algn="ctr">
              <a:lnSpc>
                <a:spcPct val="150000"/>
              </a:lnSpc>
              <a:buNone/>
            </a:pPr>
            <a:r>
              <a:rPr lang="en-US" altLang="ko-KR" sz="1500" b="1" dirty="0" smtClean="0">
                <a:latin typeface="+mn-ea"/>
              </a:rPr>
              <a:t>↓</a:t>
            </a:r>
            <a:endParaRPr lang="en-US" altLang="ko-KR" sz="15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39610" y="670998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746448" y="3915598"/>
            <a:ext cx="7704856" cy="10975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63735" y="3915598"/>
            <a:ext cx="5176417" cy="106182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ko-KR" sz="1050" dirty="0" smtClean="0">
                <a:latin typeface="+mn-ea"/>
                <a:ea typeface="+mn-ea"/>
              </a:rPr>
              <a:t>&lt;</a:t>
            </a:r>
            <a:r>
              <a:rPr lang="en-US" altLang="ko-KR" sz="1050" dirty="0" smtClean="0">
                <a:latin typeface="+mn-ea"/>
                <a:ea typeface="+mn-ea"/>
              </a:rPr>
              <a:t>H2&gt;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&lt;</a:t>
            </a:r>
            <a:r>
              <a:rPr lang="en-US" altLang="ko-KR" sz="1050" dirty="0" err="1" smtClean="0">
                <a:latin typeface="+mn-ea"/>
                <a:ea typeface="+mn-ea"/>
              </a:rPr>
              <a:t>jsp:useBean</a:t>
            </a:r>
            <a:r>
              <a:rPr lang="en-US" altLang="ko-KR" sz="1050" dirty="0" smtClean="0">
                <a:latin typeface="+mn-ea"/>
                <a:ea typeface="+mn-ea"/>
              </a:rPr>
              <a:t> id=“test” class=“</a:t>
            </a:r>
            <a:r>
              <a:rPr lang="en-US" altLang="ko-KR" sz="1050" dirty="0" err="1" smtClean="0">
                <a:latin typeface="+mn-ea"/>
                <a:ea typeface="+mn-ea"/>
              </a:rPr>
              <a:t>TestBean</a:t>
            </a:r>
            <a:r>
              <a:rPr lang="en-US" altLang="ko-KR" sz="1050" dirty="0" smtClean="0">
                <a:latin typeface="+mn-ea"/>
                <a:ea typeface="+mn-ea"/>
              </a:rPr>
              <a:t>” /&gt;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&lt;%= </a:t>
            </a:r>
            <a:r>
              <a:rPr lang="en-US" altLang="ko-KR" sz="1050" dirty="0" err="1" smtClean="0">
                <a:latin typeface="+mn-ea"/>
                <a:ea typeface="+mn-ea"/>
              </a:rPr>
              <a:t>test.getName</a:t>
            </a:r>
            <a:r>
              <a:rPr lang="en-US" altLang="ko-KR" sz="1050" dirty="0" smtClean="0">
                <a:latin typeface="+mn-ea"/>
                <a:ea typeface="+mn-ea"/>
              </a:rPr>
              <a:t>() %&gt; </a:t>
            </a:r>
            <a:r>
              <a:rPr lang="ko-KR" altLang="en-US" sz="1050" dirty="0" smtClean="0">
                <a:latin typeface="+mn-ea"/>
                <a:ea typeface="+mn-ea"/>
              </a:rPr>
              <a:t>혹은 </a:t>
            </a:r>
            <a:r>
              <a:rPr lang="en-US" altLang="ko-KR" sz="1050" dirty="0" smtClean="0">
                <a:latin typeface="+mn-ea"/>
                <a:ea typeface="+mn-ea"/>
              </a:rPr>
              <a:t>&lt;</a:t>
            </a:r>
            <a:r>
              <a:rPr lang="en-US" altLang="ko-KR" sz="1050" dirty="0" err="1" smtClean="0">
                <a:latin typeface="+mn-ea"/>
                <a:ea typeface="+mn-ea"/>
              </a:rPr>
              <a:t>jsp:getProperty</a:t>
            </a:r>
            <a:r>
              <a:rPr lang="en-US" altLang="ko-KR" sz="1050" dirty="0" smtClean="0">
                <a:latin typeface="+mn-ea"/>
                <a:ea typeface="+mn-ea"/>
              </a:rPr>
              <a:t> name=“test” property=“name” /&gt;</a:t>
            </a:r>
          </a:p>
          <a:p>
            <a:pPr>
              <a:lnSpc>
                <a:spcPct val="150000"/>
              </a:lnSpc>
            </a:pPr>
            <a:r>
              <a:rPr lang="en-US" altLang="ko-KR" sz="1050" dirty="0" smtClean="0">
                <a:latin typeface="+mn-ea"/>
                <a:ea typeface="+mn-ea"/>
              </a:rPr>
              <a:t>&lt;/H2&gt;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7692" y="5766115"/>
            <a:ext cx="7704856" cy="8312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3735" y="5759683"/>
            <a:ext cx="933269" cy="819455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ko-KR" sz="1050" dirty="0" smtClean="0">
                <a:latin typeface="+mn-ea"/>
                <a:ea typeface="+mn-ea"/>
              </a:rPr>
              <a:t>&lt;H2&gt;</a:t>
            </a:r>
          </a:p>
          <a:p>
            <a:pPr>
              <a:lnSpc>
                <a:spcPct val="150000"/>
              </a:lnSpc>
            </a:pPr>
            <a:r>
              <a:rPr lang="fr-FR" altLang="ko-KR" sz="1050" dirty="0" smtClean="0">
                <a:latin typeface="+mn-ea"/>
                <a:ea typeface="+mn-ea"/>
              </a:rPr>
              <a:t>${test.name}</a:t>
            </a:r>
          </a:p>
          <a:p>
            <a:pPr>
              <a:lnSpc>
                <a:spcPct val="150000"/>
              </a:lnSpc>
            </a:pPr>
            <a:r>
              <a:rPr lang="fr-FR" altLang="ko-KR" sz="1050" dirty="0" smtClean="0">
                <a:latin typeface="+mn-ea"/>
                <a:ea typeface="+mn-ea"/>
              </a:rPr>
              <a:t>&lt;/H2&gt;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9" name="Down Arrow 6"/>
          <p:cNvSpPr/>
          <p:nvPr/>
        </p:nvSpPr>
        <p:spPr>
          <a:xfrm>
            <a:off x="4319972" y="5154047"/>
            <a:ext cx="720080" cy="36004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7"/>
          <p:cNvSpPr/>
          <p:nvPr/>
        </p:nvSpPr>
        <p:spPr>
          <a:xfrm>
            <a:off x="7362428" y="3681028"/>
            <a:ext cx="1080120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JSP </a:t>
            </a:r>
            <a:r>
              <a:rPr lang="ko-KR" altLang="en-US" sz="1100" b="1" dirty="0" smtClean="0"/>
              <a:t>표현식 사용</a:t>
            </a:r>
            <a:endParaRPr lang="en-US" sz="1100" b="1" dirty="0"/>
          </a:p>
        </p:txBody>
      </p:sp>
      <p:sp>
        <p:nvSpPr>
          <p:cNvPr id="15" name="Rounded Rectangle 8"/>
          <p:cNvSpPr/>
          <p:nvPr/>
        </p:nvSpPr>
        <p:spPr>
          <a:xfrm>
            <a:off x="7361540" y="5653481"/>
            <a:ext cx="1080120" cy="4320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smtClean="0"/>
              <a:t>EL </a:t>
            </a:r>
            <a:r>
              <a:rPr lang="ko-KR" altLang="en-US" sz="1100" b="1" dirty="0" smtClean="0"/>
              <a:t>사용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99817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표현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200800" cy="54006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표현 언어 사용을 위해서는 현재 페이지에서 출력하고자 하는 데이터가 미리 확보 되어 있어야 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예를 들면</a:t>
            </a:r>
            <a:r>
              <a:rPr lang="en-US" altLang="ko-KR" dirty="0" smtClean="0"/>
              <a:t> page, request, application, session </a:t>
            </a:r>
            <a:r>
              <a:rPr lang="ko-KR" altLang="en-US" dirty="0" smtClean="0"/>
              <a:t>내장 객체중 하나에 사용하고자 하는 객체가 있어야만 표현언어를 이용해 데이터 출력이 가능 하다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표현언어의 기본적인 문법은 다음과 같다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39610" y="670998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683850" y="468497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71600" y="2564904"/>
            <a:ext cx="5806917" cy="1368152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vert="horz" wrap="none" lIns="91440" tIns="45720" rIns="91440" bIns="45720" rtlCol="0" anchor="t" anchorCtr="0">
            <a:noAutofit/>
          </a:bodyPr>
          <a:lstStyle/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n-ea"/>
                <a:ea typeface="+mn-ea"/>
              </a:rPr>
              <a:t>표현 언어는 </a:t>
            </a:r>
            <a:r>
              <a:rPr lang="en-US" altLang="ko-KR" sz="1100" dirty="0" smtClean="0">
                <a:latin typeface="+mn-ea"/>
                <a:ea typeface="+mn-ea"/>
              </a:rPr>
              <a:t>‘$’</a:t>
            </a:r>
            <a:r>
              <a:rPr lang="ko-KR" altLang="en-US" sz="1100" dirty="0" smtClean="0">
                <a:latin typeface="+mn-ea"/>
                <a:ea typeface="+mn-ea"/>
              </a:rPr>
              <a:t>로</a:t>
            </a:r>
            <a:r>
              <a:rPr lang="en-US" altLang="ko-KR" sz="1100" dirty="0" smtClean="0">
                <a:latin typeface="+mn-ea"/>
                <a:ea typeface="+mn-ea"/>
              </a:rPr>
              <a:t> </a:t>
            </a:r>
            <a:r>
              <a:rPr lang="ko-KR" altLang="en-US" sz="1100" dirty="0" smtClean="0">
                <a:latin typeface="+mn-ea"/>
                <a:ea typeface="+mn-ea"/>
              </a:rPr>
              <a:t>시작한다</a:t>
            </a:r>
            <a:r>
              <a:rPr lang="en-US" altLang="ko-KR" sz="1100" dirty="0" smtClean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n-ea"/>
                <a:ea typeface="+mn-ea"/>
              </a:rPr>
              <a:t>모든 내용은 </a:t>
            </a:r>
            <a:r>
              <a:rPr lang="en-US" altLang="ko-KR" sz="1100" dirty="0" smtClean="0">
                <a:latin typeface="+mn-ea"/>
                <a:ea typeface="+mn-ea"/>
              </a:rPr>
              <a:t>‘{</a:t>
            </a:r>
            <a:r>
              <a:rPr lang="ko-KR" altLang="en-US" sz="1100" dirty="0" err="1" smtClean="0">
                <a:latin typeface="+mn-ea"/>
                <a:ea typeface="+mn-ea"/>
              </a:rPr>
              <a:t>표현식</a:t>
            </a:r>
            <a:r>
              <a:rPr lang="en-US" altLang="ko-KR" sz="1100" dirty="0" smtClean="0">
                <a:latin typeface="+mn-ea"/>
                <a:ea typeface="+mn-ea"/>
              </a:rPr>
              <a:t>}’</a:t>
            </a:r>
            <a:r>
              <a:rPr lang="ko-KR" altLang="en-US" sz="1100" dirty="0" smtClean="0">
                <a:latin typeface="+mn-ea"/>
                <a:ea typeface="+mn-ea"/>
              </a:rPr>
              <a:t>과 같이 구성된다</a:t>
            </a:r>
            <a:r>
              <a:rPr lang="en-US" altLang="ko-KR" sz="1100" dirty="0" smtClean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latin typeface="+mn-ea"/>
                <a:ea typeface="+mn-ea"/>
              </a:rPr>
              <a:t>표현식에는</a:t>
            </a:r>
            <a:r>
              <a:rPr lang="ko-KR" altLang="en-US" sz="1100" dirty="0" smtClean="0">
                <a:latin typeface="+mn-ea"/>
                <a:ea typeface="+mn-ea"/>
              </a:rPr>
              <a:t> 기본적으로 변수 이름</a:t>
            </a:r>
            <a:r>
              <a:rPr lang="en-US" altLang="ko-KR" sz="1100" dirty="0" smtClean="0">
                <a:latin typeface="+mn-ea"/>
                <a:ea typeface="+mn-ea"/>
              </a:rPr>
              <a:t>, </a:t>
            </a:r>
            <a:r>
              <a:rPr lang="ko-KR" altLang="en-US" sz="1100" dirty="0" smtClean="0">
                <a:latin typeface="+mn-ea"/>
                <a:ea typeface="+mn-ea"/>
              </a:rPr>
              <a:t>혹은 </a:t>
            </a:r>
            <a:r>
              <a:rPr lang="en-US" altLang="ko-KR" sz="1100" dirty="0" smtClean="0">
                <a:latin typeface="+mn-ea"/>
                <a:ea typeface="+mn-ea"/>
              </a:rPr>
              <a:t>‘</a:t>
            </a:r>
            <a:r>
              <a:rPr lang="ko-KR" altLang="en-US" sz="1100" dirty="0" smtClean="0">
                <a:latin typeface="+mn-ea"/>
                <a:ea typeface="+mn-ea"/>
              </a:rPr>
              <a:t>객체</a:t>
            </a:r>
            <a:r>
              <a:rPr lang="en-US" altLang="ko-KR" sz="1100" dirty="0" smtClean="0">
                <a:latin typeface="+mn-ea"/>
                <a:ea typeface="+mn-ea"/>
              </a:rPr>
              <a:t>_</a:t>
            </a:r>
            <a:r>
              <a:rPr lang="ko-KR" altLang="en-US" sz="1100" dirty="0" smtClean="0">
                <a:latin typeface="+mn-ea"/>
                <a:ea typeface="+mn-ea"/>
              </a:rPr>
              <a:t>이름</a:t>
            </a:r>
            <a:r>
              <a:rPr lang="en-US" altLang="ko-KR" sz="1100" dirty="0" smtClean="0">
                <a:latin typeface="+mn-ea"/>
                <a:ea typeface="+mn-ea"/>
              </a:rPr>
              <a:t>.</a:t>
            </a:r>
            <a:r>
              <a:rPr lang="ko-KR" altLang="en-US" sz="1100" dirty="0" smtClean="0">
                <a:latin typeface="+mn-ea"/>
                <a:ea typeface="+mn-ea"/>
              </a:rPr>
              <a:t>멤버변수</a:t>
            </a:r>
            <a:r>
              <a:rPr lang="en-US" altLang="ko-KR" sz="1100" dirty="0" smtClean="0">
                <a:latin typeface="+mn-ea"/>
                <a:ea typeface="+mn-ea"/>
              </a:rPr>
              <a:t>_</a:t>
            </a:r>
            <a:r>
              <a:rPr lang="ko-KR" altLang="en-US" sz="1100" dirty="0" smtClean="0">
                <a:latin typeface="+mn-ea"/>
                <a:ea typeface="+mn-ea"/>
              </a:rPr>
              <a:t>이름</a:t>
            </a:r>
            <a:r>
              <a:rPr lang="en-US" altLang="ko-KR" sz="1100" dirty="0" smtClean="0">
                <a:latin typeface="+mn-ea"/>
                <a:ea typeface="+mn-ea"/>
              </a:rPr>
              <a:t>’</a:t>
            </a:r>
            <a:r>
              <a:rPr lang="ko-KR" altLang="en-US" sz="1100" dirty="0" smtClean="0">
                <a:latin typeface="+mn-ea"/>
                <a:ea typeface="+mn-ea"/>
              </a:rPr>
              <a:t>구조로 이루어진다</a:t>
            </a:r>
            <a:r>
              <a:rPr lang="en-US" altLang="ko-KR" sz="1100" dirty="0" smtClean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latin typeface="+mn-ea"/>
                <a:ea typeface="+mn-ea"/>
              </a:rPr>
              <a:t>표현식에는</a:t>
            </a:r>
            <a:r>
              <a:rPr lang="ko-KR" altLang="en-US" sz="1100" dirty="0" smtClean="0">
                <a:latin typeface="+mn-ea"/>
                <a:ea typeface="+mn-ea"/>
              </a:rPr>
              <a:t> 부가적으로 숫자</a:t>
            </a:r>
            <a:r>
              <a:rPr lang="en-US" altLang="ko-KR" sz="1100" dirty="0" smtClean="0">
                <a:latin typeface="+mn-ea"/>
                <a:ea typeface="+mn-ea"/>
              </a:rPr>
              <a:t>, </a:t>
            </a:r>
            <a:r>
              <a:rPr lang="ko-KR" altLang="en-US" sz="1100" dirty="0" smtClean="0">
                <a:latin typeface="+mn-ea"/>
                <a:ea typeface="+mn-ea"/>
              </a:rPr>
              <a:t>문자열</a:t>
            </a:r>
            <a:r>
              <a:rPr lang="en-US" altLang="ko-KR" sz="1100" dirty="0" smtClean="0">
                <a:latin typeface="+mn-ea"/>
                <a:ea typeface="+mn-ea"/>
              </a:rPr>
              <a:t>, </a:t>
            </a:r>
            <a:r>
              <a:rPr lang="en-US" altLang="ko-KR" sz="1100" dirty="0" err="1" smtClean="0">
                <a:latin typeface="+mn-ea"/>
                <a:ea typeface="+mn-ea"/>
              </a:rPr>
              <a:t>boolean</a:t>
            </a:r>
            <a:r>
              <a:rPr lang="en-US" altLang="ko-KR" sz="1100" dirty="0" smtClean="0">
                <a:latin typeface="+mn-ea"/>
                <a:ea typeface="+mn-ea"/>
              </a:rPr>
              <a:t>, null</a:t>
            </a:r>
            <a:r>
              <a:rPr lang="ko-KR" altLang="en-US" sz="1100" dirty="0" smtClean="0">
                <a:latin typeface="+mn-ea"/>
                <a:ea typeface="+mn-ea"/>
              </a:rPr>
              <a:t>과 같은 상수 값도 올 수 있다</a:t>
            </a:r>
            <a:r>
              <a:rPr lang="en-US" altLang="ko-KR" sz="1100" dirty="0" smtClean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latin typeface="+mn-ea"/>
                <a:ea typeface="+mn-ea"/>
              </a:rPr>
              <a:t>표현식에는</a:t>
            </a:r>
            <a:r>
              <a:rPr lang="ko-KR" altLang="en-US" sz="1100" dirty="0" smtClean="0">
                <a:latin typeface="+mn-ea"/>
                <a:ea typeface="+mn-ea"/>
              </a:rPr>
              <a:t> 기본적인 연산을 할 수 있다</a:t>
            </a:r>
            <a:r>
              <a:rPr lang="en-US" altLang="ko-KR" sz="1100" dirty="0" smtClean="0">
                <a:latin typeface="+mn-ea"/>
                <a:ea typeface="+mn-ea"/>
              </a:rPr>
              <a:t>.</a:t>
            </a:r>
            <a:endParaRPr lang="ko-KR" altLang="en-US" sz="11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247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표현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200800" cy="5400600"/>
          </a:xfrm>
        </p:spPr>
        <p:txBody>
          <a:bodyPr/>
          <a:lstStyle/>
          <a:p>
            <a:pPr marL="0" lvl="0" indent="0">
              <a:buClr>
                <a:srgbClr val="4F81BD"/>
              </a:buClr>
              <a:buNone/>
            </a:pPr>
            <a:r>
              <a:rPr lang="en-US" altLang="ko-KR" sz="1800" dirty="0" smtClean="0">
                <a:solidFill>
                  <a:prstClr val="black"/>
                </a:solidFill>
              </a:rPr>
              <a:t>2.</a:t>
            </a:r>
            <a:r>
              <a:rPr lang="ko-KR" altLang="en-US" sz="1800" dirty="0" smtClean="0">
                <a:solidFill>
                  <a:prstClr val="black"/>
                </a:solidFill>
              </a:rPr>
              <a:t> 표현 언어에서 사용할 수 있는 내장 객체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표현언어에서는 객체가 생성되어 전달된다는 것을 가정하고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따라서 표현언어 에서 사용 시점에 객체를 선언할 필요가 없음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표연언어에서는</a:t>
            </a:r>
            <a:r>
              <a:rPr lang="ko-KR" altLang="en-US" dirty="0" smtClean="0"/>
              <a:t> 다음과 같이 객체에 접근 할 수  있음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또한 몇몇 내장객체를 통해 컨테이너가 제공하는 다른 객체에 접근할 수 있는 방법을 제공하고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표현언어에서 사용할 수 있는 내장객체는 </a:t>
            </a:r>
            <a:r>
              <a:rPr lang="en-US" altLang="ko-KR" dirty="0" smtClean="0"/>
              <a:t>[</a:t>
            </a:r>
            <a:r>
              <a:rPr lang="ko-KR" altLang="en-US" dirty="0" smtClean="0"/>
              <a:t>표 </a:t>
            </a:r>
            <a:r>
              <a:rPr lang="en-US" altLang="ko-KR" dirty="0" smtClean="0"/>
              <a:t>10-1]</a:t>
            </a:r>
            <a:r>
              <a:rPr lang="ko-KR" altLang="en-US" dirty="0" smtClean="0"/>
              <a:t> 참조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239610" y="670998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683850" y="468497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99591" y="2663974"/>
            <a:ext cx="5806917" cy="648072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vert="horz" wrap="none" lIns="91440" tIns="45720" rIns="91440" bIns="45720" rtlCol="0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ko-KR" sz="1100" dirty="0" smtClean="0">
                <a:latin typeface="+mn-ea"/>
                <a:ea typeface="+mn-ea"/>
              </a:rPr>
              <a:t>  ${member.id} </a:t>
            </a:r>
            <a:r>
              <a:rPr lang="ko-KR" altLang="en-US" sz="1100" dirty="0" smtClean="0">
                <a:latin typeface="+mn-ea"/>
                <a:ea typeface="+mn-ea"/>
              </a:rPr>
              <a:t>혹은 </a:t>
            </a:r>
            <a:r>
              <a:rPr lang="en-US" altLang="ko-KR" sz="1100" dirty="0" smtClean="0">
                <a:latin typeface="+mn-ea"/>
                <a:ea typeface="+mn-ea"/>
              </a:rPr>
              <a:t>${member[“id”]} → member </a:t>
            </a:r>
            <a:r>
              <a:rPr lang="ko-KR" altLang="en-US" sz="1100" dirty="0" smtClean="0">
                <a:latin typeface="+mn-ea"/>
                <a:ea typeface="+mn-ea"/>
              </a:rPr>
              <a:t>객체의 </a:t>
            </a:r>
            <a:r>
              <a:rPr lang="en-US" altLang="ko-KR" sz="1100" dirty="0" err="1" smtClean="0">
                <a:latin typeface="+mn-ea"/>
                <a:ea typeface="+mn-ea"/>
              </a:rPr>
              <a:t>getId</a:t>
            </a:r>
            <a:r>
              <a:rPr lang="en-US" altLang="ko-KR" sz="1100" dirty="0" smtClean="0">
                <a:latin typeface="+mn-ea"/>
                <a:ea typeface="+mn-ea"/>
              </a:rPr>
              <a:t>() </a:t>
            </a:r>
            <a:r>
              <a:rPr lang="ko-KR" altLang="en-US" sz="1100" dirty="0" err="1" smtClean="0">
                <a:latin typeface="+mn-ea"/>
                <a:ea typeface="+mn-ea"/>
              </a:rPr>
              <a:t>메서드</a:t>
            </a:r>
            <a:r>
              <a:rPr lang="ko-KR" altLang="en-US" sz="1100" dirty="0" smtClean="0">
                <a:latin typeface="+mn-ea"/>
                <a:ea typeface="+mn-ea"/>
              </a:rPr>
              <a:t> 호출과 동일</a:t>
            </a:r>
            <a:endParaRPr lang="en-US" altLang="ko-KR" sz="11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bg1">
                  <a:lumMod val="50000"/>
                </a:schemeClr>
              </a:buClr>
            </a:pPr>
            <a:r>
              <a:rPr lang="en-US" altLang="ko-KR" sz="1100" dirty="0" smtClean="0">
                <a:latin typeface="+mn-ea"/>
                <a:ea typeface="+mn-ea"/>
              </a:rPr>
              <a:t>  ${row[0]} → row</a:t>
            </a:r>
            <a:r>
              <a:rPr lang="ko-KR" altLang="en-US" sz="1100" dirty="0" smtClean="0">
                <a:latin typeface="+mn-ea"/>
                <a:ea typeface="+mn-ea"/>
              </a:rPr>
              <a:t>라는 이름의 컬렉션 객체의 첫 번째 값</a:t>
            </a:r>
          </a:p>
        </p:txBody>
      </p:sp>
    </p:spTree>
    <p:extLst>
      <p:ext uri="{BB962C8B-B14F-4D97-AF65-F5344CB8AC3E}">
        <p14:creationId xmlns:p14="http://schemas.microsoft.com/office/powerpoint/2010/main" val="219496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표현 언어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39610" y="670998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683850" y="468497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5271"/>
          <a:stretch/>
        </p:blipFill>
        <p:spPr>
          <a:xfrm>
            <a:off x="899592" y="1352550"/>
            <a:ext cx="6755360" cy="53888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9592" y="1090811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10-1]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표현 언어에서 사용할 수 있는 내장객체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4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44016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표현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704856" cy="5400600"/>
          </a:xfrm>
        </p:spPr>
        <p:txBody>
          <a:bodyPr/>
          <a:lstStyle/>
          <a:p>
            <a:pPr marL="0" lvl="0" indent="0">
              <a:buClr>
                <a:srgbClr val="4F81BD"/>
              </a:buClr>
              <a:buNone/>
            </a:pPr>
            <a:r>
              <a:rPr lang="ko-KR" altLang="ko-KR" sz="1800" dirty="0">
                <a:solidFill>
                  <a:prstClr val="black"/>
                </a:solidFill>
              </a:rPr>
              <a:t>3</a:t>
            </a:r>
            <a:r>
              <a:rPr lang="en-US" altLang="ko-KR" sz="1800" dirty="0" smtClean="0">
                <a:solidFill>
                  <a:prstClr val="black"/>
                </a:solidFill>
              </a:rPr>
              <a:t>.</a:t>
            </a:r>
            <a:r>
              <a:rPr lang="ko-KR" altLang="en-US" sz="1800" dirty="0" smtClean="0">
                <a:solidFill>
                  <a:prstClr val="black"/>
                </a:solidFill>
              </a:rPr>
              <a:t> 표현 언어에서 사용할 수 있는 연산자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표현 언어에서는 표현식 부분에서 기본적인 연산을 할 수 있으며 다음과 같은 연산자 사용이 가능하다</a:t>
            </a:r>
            <a:r>
              <a:rPr lang="ko-KR" altLang="ko-KR" dirty="0"/>
              <a:t>.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239610" y="670998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683850" y="468497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en-US" sz="3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6512"/>
          <a:stretch/>
        </p:blipFill>
        <p:spPr>
          <a:xfrm>
            <a:off x="818457" y="2116460"/>
            <a:ext cx="5498252" cy="1321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10524"/>
          <a:stretch/>
        </p:blipFill>
        <p:spPr>
          <a:xfrm>
            <a:off x="868760" y="3674343"/>
            <a:ext cx="5400602" cy="15262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14613"/>
          <a:stretch/>
        </p:blipFill>
        <p:spPr>
          <a:xfrm>
            <a:off x="899592" y="5452468"/>
            <a:ext cx="2911018" cy="139468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9" name="TextBox 8"/>
          <p:cNvSpPr txBox="1"/>
          <p:nvPr/>
        </p:nvSpPr>
        <p:spPr>
          <a:xfrm>
            <a:off x="899592" y="184482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10-2]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산술 연산자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8760" y="343794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10-3]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비교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/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조건 연산자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2527" y="5209649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10-4]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관계 연산자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356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8968</TotalTime>
  <Words>3455</Words>
  <Application>Microsoft Office PowerPoint</Application>
  <PresentationFormat>화면 슬라이드 쇼(4:3)</PresentationFormat>
  <Paragraphs>480</Paragraphs>
  <Slides>41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Office 테마</vt:lpstr>
      <vt:lpstr>PowerPoint 프레젠테이션</vt:lpstr>
      <vt:lpstr>Chapter 10. 표현 언어와 커스텀 태그</vt:lpstr>
      <vt:lpstr>PowerPoint 프레젠테이션</vt:lpstr>
      <vt:lpstr>PowerPoint 프레젠테이션</vt:lpstr>
      <vt:lpstr>01. 표현 언어</vt:lpstr>
      <vt:lpstr>01. 표현 언어</vt:lpstr>
      <vt:lpstr>01. 표현 언어</vt:lpstr>
      <vt:lpstr>01. 표현 언어</vt:lpstr>
      <vt:lpstr>01. 표현 언어</vt:lpstr>
      <vt:lpstr>02. [기본실습] 표현 언어의 기본 이해</vt:lpstr>
      <vt:lpstr>02. [기본실습] 표현 언어의 기본 이해</vt:lpstr>
      <vt:lpstr>02. [기본실습] 표현 언어의 기본 이해</vt:lpstr>
      <vt:lpstr>02. [기본실습] 표현 언어의 기본 이해</vt:lpstr>
      <vt:lpstr>03. 커스텀 태그</vt:lpstr>
      <vt:lpstr>03. 커스텀 태그</vt:lpstr>
      <vt:lpstr>03. 커스텀 태그</vt:lpstr>
      <vt:lpstr>03. 커스텀 태그</vt:lpstr>
      <vt:lpstr>03. 커스텀 태그</vt:lpstr>
      <vt:lpstr>04. 태그파일 기반 커스텀 태그</vt:lpstr>
      <vt:lpstr>04. 태그파일 기반 커스텀 태그</vt:lpstr>
      <vt:lpstr>05. [기본실습]태그파일 기반 커스텀 태그: 기본 태그 구현</vt:lpstr>
      <vt:lpstr>05. [기본실습]태그파일 기반 커스텀 태그: 기본 태그 구현</vt:lpstr>
      <vt:lpstr>05. [기본실습]태그파일 기반 커스텀 태그: 기본 태그 구현</vt:lpstr>
      <vt:lpstr>06. [응용실습]태그파일 기반 커스텀 태그: 복합 태그 구현</vt:lpstr>
      <vt:lpstr>06. [응용실습]태그파일 기반 커스텀 태그: 복합 태그 구현</vt:lpstr>
      <vt:lpstr>06. [응용실습]태그파일 기반 커스텀 태그: 복합 태그 구현</vt:lpstr>
      <vt:lpstr>07. 태그파일 기반 커스텀 태그</vt:lpstr>
      <vt:lpstr>07. 태그파일 기반 커스텀 태그</vt:lpstr>
      <vt:lpstr>07. 태그파일 기반 커스텀 태그</vt:lpstr>
      <vt:lpstr>08. [기본실습]태그 핸들러 기반 커스텀 태그: 기본 태그 구현</vt:lpstr>
      <vt:lpstr>08. [기본실습]태그 핸들러 기반 커스텀 태그: 기본 태그 구현</vt:lpstr>
      <vt:lpstr>08. [기본실습]태그 핸들러 기반 커스텀 태그: 기본 태그 구현</vt:lpstr>
      <vt:lpstr>08. [기본실습]태그 핸들러 기반 커스텀 태그: 기본 태그 구현</vt:lpstr>
      <vt:lpstr>08. [기본실습]태그 핸들러 기반 커스텀 태그: 기본 태그 구현</vt:lpstr>
      <vt:lpstr>08. [기본실습]태그 핸들러 기반 커스텀 태그: 기본 태그 구현</vt:lpstr>
      <vt:lpstr>09. [응용실습]태그 핸들러 기반 커스텀 태그: 복합 태그 구현</vt:lpstr>
      <vt:lpstr>09. [응용실습]태그 핸들러 기반 커스텀 태그: 복합 태그 구현</vt:lpstr>
      <vt:lpstr>09. [응용실습]태그 핸들러 기반 커스텀 태그: 복합 태그 구현</vt:lpstr>
      <vt:lpstr>09. [응용실습]태그 핸들러 기반 커스텀 태그: 복합 태그 구현</vt:lpstr>
      <vt:lpstr>09. [응용실습]태그 핸들러 기반 커스텀 태그: 복합 태그 구현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kosta</cp:lastModifiedBy>
  <cp:revision>845</cp:revision>
  <dcterms:created xsi:type="dcterms:W3CDTF">2012-07-11T10:23:22Z</dcterms:created>
  <dcterms:modified xsi:type="dcterms:W3CDTF">2020-10-29T03:36:37Z</dcterms:modified>
</cp:coreProperties>
</file>