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6" r:id="rId3"/>
    <p:sldId id="383" r:id="rId4"/>
    <p:sldId id="395" r:id="rId5"/>
    <p:sldId id="636" r:id="rId6"/>
    <p:sldId id="637" r:id="rId7"/>
    <p:sldId id="669" r:id="rId8"/>
    <p:sldId id="638" r:id="rId9"/>
    <p:sldId id="639" r:id="rId10"/>
    <p:sldId id="640" r:id="rId11"/>
    <p:sldId id="641" r:id="rId12"/>
    <p:sldId id="642" r:id="rId13"/>
    <p:sldId id="643" r:id="rId14"/>
    <p:sldId id="644" r:id="rId15"/>
    <p:sldId id="645" r:id="rId16"/>
    <p:sldId id="646" r:id="rId17"/>
    <p:sldId id="647" r:id="rId18"/>
    <p:sldId id="648" r:id="rId19"/>
    <p:sldId id="650" r:id="rId20"/>
    <p:sldId id="651" r:id="rId21"/>
    <p:sldId id="652" r:id="rId22"/>
    <p:sldId id="653" r:id="rId23"/>
    <p:sldId id="654" r:id="rId24"/>
    <p:sldId id="655" r:id="rId25"/>
    <p:sldId id="657" r:id="rId26"/>
    <p:sldId id="658" r:id="rId27"/>
    <p:sldId id="659" r:id="rId28"/>
    <p:sldId id="656" r:id="rId29"/>
    <p:sldId id="660" r:id="rId30"/>
    <p:sldId id="662" r:id="rId31"/>
    <p:sldId id="661" r:id="rId32"/>
    <p:sldId id="663" r:id="rId33"/>
    <p:sldId id="664" r:id="rId34"/>
    <p:sldId id="665" r:id="rId35"/>
    <p:sldId id="666" r:id="rId36"/>
    <p:sldId id="667" r:id="rId37"/>
    <p:sldId id="668" r:id="rId38"/>
    <p:sldId id="626" r:id="rId39"/>
    <p:sldId id="627" r:id="rId40"/>
    <p:sldId id="628" r:id="rId41"/>
    <p:sldId id="385" r:id="rId4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8898" autoAdjust="0"/>
  </p:normalViewPr>
  <p:slideViewPr>
    <p:cSldViewPr>
      <p:cViewPr>
        <p:scale>
          <a:sx n="110" d="100"/>
          <a:sy n="110" d="100"/>
        </p:scale>
        <p:origin x="-1824" y="-197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23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56" y="1"/>
            <a:ext cx="4111044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 hasCustomPrompt="1"/>
          </p:nvPr>
        </p:nvSpPr>
        <p:spPr>
          <a:xfrm>
            <a:off x="434974" y="1772816"/>
            <a:ext cx="5095752" cy="1511154"/>
          </a:xfrm>
        </p:spPr>
        <p:txBody>
          <a:bodyPr/>
          <a:lstStyle>
            <a:lvl1pPr algn="l">
              <a:defRPr sz="5400" b="1" i="1" baseline="0">
                <a:solidFill>
                  <a:schemeClr val="bg1">
                    <a:lumMod val="7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Picture 3" descr="C:\Users\김지선\Desktop\이미지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2829"/>
            <a:ext cx="4355976" cy="40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프로젝트로 배우는 자바 웹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2020-10-29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5589241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latin typeface="+mj-ea"/>
                <a:ea typeface="+mj-ea"/>
              </a:rPr>
              <a:t>Chapter 11. JSTL</a:t>
            </a:r>
            <a:r>
              <a:rPr lang="ko-KR" altLang="en-US" sz="2800" dirty="0" smtClean="0">
                <a:latin typeface="+mj-ea"/>
                <a:ea typeface="+mj-ea"/>
              </a:rPr>
              <a:t>의 이해와 활용</a:t>
            </a:r>
            <a:endParaRPr lang="ko-KR" altLang="en-US" sz="2400" dirty="0" smtClean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200800" cy="540060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b="1" dirty="0" smtClean="0">
                <a:solidFill>
                  <a:prstClr val="black"/>
                </a:solidFill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</a:rPr>
              <a:t>실습</a:t>
            </a:r>
            <a:r>
              <a:rPr lang="en-US" altLang="ko-KR" b="1" dirty="0" smtClean="0">
                <a:solidFill>
                  <a:prstClr val="black"/>
                </a:solidFill>
              </a:rPr>
              <a:t>] </a:t>
            </a:r>
            <a:r>
              <a:rPr lang="en-US" altLang="ko-KR" b="1" dirty="0" err="1" smtClean="0">
                <a:solidFill>
                  <a:prstClr val="black"/>
                </a:solidFill>
              </a:rPr>
              <a:t>out.jsp</a:t>
            </a:r>
            <a:r>
              <a:rPr lang="en-US" altLang="ko-KR" b="1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리스너에 등록된 </a:t>
            </a:r>
            <a:r>
              <a:rPr lang="en-US" altLang="ko-KR" dirty="0" smtClean="0">
                <a:solidFill>
                  <a:prstClr val="black"/>
                </a:solidFill>
              </a:rPr>
              <a:t>members </a:t>
            </a:r>
            <a:r>
              <a:rPr lang="ko-KR" altLang="en-US" dirty="0" smtClean="0">
                <a:solidFill>
                  <a:prstClr val="black"/>
                </a:solidFill>
              </a:rPr>
              <a:t>객체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ArrayList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의 내용을 출력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ko-KR" dirty="0" smtClean="0">
                <a:solidFill>
                  <a:prstClr val="black"/>
                </a:solidFill>
              </a:rPr>
              <a:t>&lt;</a:t>
            </a:r>
            <a:r>
              <a:rPr lang="en-US" altLang="ko-KR" dirty="0" smtClean="0">
                <a:solidFill>
                  <a:prstClr val="black"/>
                </a:solidFill>
              </a:rPr>
              <a:t>c:forEach&gt;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en-US" altLang="ko-KR" dirty="0" smtClean="0">
                <a:solidFill>
                  <a:prstClr val="black"/>
                </a:solidFill>
              </a:rPr>
              <a:t>for </a:t>
            </a:r>
            <a:r>
              <a:rPr lang="ko-KR" altLang="en-US" dirty="0" smtClean="0">
                <a:solidFill>
                  <a:prstClr val="black"/>
                </a:solidFill>
              </a:rPr>
              <a:t>문의 역할을 하는 </a:t>
            </a:r>
            <a:r>
              <a:rPr lang="en-US" altLang="ko-KR" dirty="0" smtClean="0">
                <a:solidFill>
                  <a:prstClr val="black"/>
                </a:solidFill>
              </a:rPr>
              <a:t>JSTL</a:t>
            </a:r>
            <a:r>
              <a:rPr lang="ko-KR" altLang="en-US" dirty="0" smtClean="0">
                <a:solidFill>
                  <a:prstClr val="black"/>
                </a:solidFill>
              </a:rPr>
              <a:t>로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뒤에 다시 살펴봄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이름과 이메일을 출력하고 이메일이 없을때는 </a:t>
            </a:r>
            <a:r>
              <a:rPr lang="en-US" altLang="ko-KR" dirty="0" smtClean="0">
                <a:solidFill>
                  <a:prstClr val="black"/>
                </a:solidFill>
              </a:rPr>
              <a:t>“email </a:t>
            </a:r>
            <a:r>
              <a:rPr lang="ko-KR" altLang="en-US" dirty="0" smtClean="0">
                <a:solidFill>
                  <a:prstClr val="black"/>
                </a:solidFill>
              </a:rPr>
              <a:t>없음</a:t>
            </a:r>
            <a:r>
              <a:rPr lang="en-US" altLang="ko-KR" dirty="0" smtClean="0">
                <a:solidFill>
                  <a:prstClr val="black"/>
                </a:solidFill>
              </a:rPr>
              <a:t>”</a:t>
            </a:r>
            <a:r>
              <a:rPr lang="ko-KR" altLang="en-US" dirty="0" smtClean="0">
                <a:solidFill>
                  <a:prstClr val="black"/>
                </a:solidFill>
              </a:rPr>
              <a:t> 이라고 빨간색으로 출력함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55576" y="2537807"/>
            <a:ext cx="7704856" cy="3452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2555681"/>
            <a:ext cx="4530407" cy="3435108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11 &lt;table border="1"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cellpadding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=5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cellspacing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=0&gt;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12    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c:forEach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="member" items="${members}"&gt;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13        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tr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14             &lt;td&gt;&lt;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c:out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value="${member.name}"/&gt;&lt;/td&gt;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15             &lt;td&gt;&lt;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c:out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value="${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member.email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}"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escapeXml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="false"&gt;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16                 &lt;font color=red&gt;email </a:t>
            </a:r>
            <a:r>
              <a:rPr kumimoji="0" lang="ko-KR" altLang="en-US" sz="1050" dirty="0">
                <a:solidFill>
                  <a:prstClr val="black"/>
                </a:solidFill>
                <a:latin typeface="+mn-ea"/>
                <a:ea typeface="+mn-ea"/>
              </a:rPr>
              <a:t>없음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&lt;/font&gt;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17                 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c:out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18             &lt;/td&gt;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19         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tr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20     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c:forEach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21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5237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344816" cy="5400600"/>
          </a:xfrm>
        </p:spPr>
        <p:txBody>
          <a:bodyPr/>
          <a:lstStyle/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14</a:t>
            </a:r>
            <a:r>
              <a:rPr lang="ko-KR" altLang="en-US" dirty="0" smtClean="0">
                <a:solidFill>
                  <a:prstClr val="black"/>
                </a:solidFill>
              </a:rPr>
              <a:t>행의 </a:t>
            </a:r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</a:rPr>
              <a:t>c:out</a:t>
            </a:r>
            <a:r>
              <a:rPr lang="en-US" altLang="ko-KR" dirty="0" smtClean="0">
                <a:solidFill>
                  <a:prstClr val="black"/>
                </a:solidFill>
              </a:rPr>
              <a:t> value=“${member.name}"/&gt; </a:t>
            </a:r>
            <a:r>
              <a:rPr lang="ko-KR" altLang="en-US" dirty="0" smtClean="0">
                <a:solidFill>
                  <a:prstClr val="black"/>
                </a:solidFill>
              </a:rPr>
              <a:t>은 </a:t>
            </a:r>
            <a:r>
              <a:rPr lang="en-US" altLang="ko-KR" dirty="0" smtClean="0">
                <a:solidFill>
                  <a:prstClr val="black"/>
                </a:solidFill>
              </a:rPr>
              <a:t>${member.name}</a:t>
            </a:r>
            <a:r>
              <a:rPr lang="ko-KR" altLang="en-US" dirty="0" smtClean="0">
                <a:solidFill>
                  <a:prstClr val="black"/>
                </a:solidFill>
              </a:rPr>
              <a:t>로 대체할 수 있음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JSP </a:t>
            </a:r>
            <a:r>
              <a:rPr lang="ko-KR" altLang="en-US" dirty="0" smtClean="0">
                <a:solidFill>
                  <a:prstClr val="black"/>
                </a:solidFill>
              </a:rPr>
              <a:t>표현식으로 표현할 경우 다음과 같이 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15</a:t>
            </a:r>
            <a:r>
              <a:rPr lang="ko-KR" altLang="en-US" dirty="0" smtClean="0">
                <a:solidFill>
                  <a:prstClr val="black"/>
                </a:solidFill>
              </a:rPr>
              <a:t>행의 </a:t>
            </a:r>
            <a:r>
              <a:rPr lang="en-US" altLang="ko-KR" dirty="0" err="1" smtClean="0">
                <a:solidFill>
                  <a:prstClr val="black"/>
                </a:solidFill>
              </a:rPr>
              <a:t>escapeXml</a:t>
            </a:r>
            <a:r>
              <a:rPr lang="en-US" altLang="ko-KR" dirty="0" smtClean="0">
                <a:solidFill>
                  <a:prstClr val="black"/>
                </a:solidFill>
              </a:rPr>
              <a:t>=“false”</a:t>
            </a:r>
            <a:r>
              <a:rPr lang="ko-KR" altLang="en-US" dirty="0" smtClean="0">
                <a:solidFill>
                  <a:prstClr val="black"/>
                </a:solidFill>
              </a:rPr>
              <a:t>는 표현하는 컨텐츠에 </a:t>
            </a:r>
            <a:r>
              <a:rPr lang="en-US" altLang="ko-KR" dirty="0" smtClean="0">
                <a:solidFill>
                  <a:prstClr val="black"/>
                </a:solidFill>
              </a:rPr>
              <a:t>HTML </a:t>
            </a:r>
            <a:r>
              <a:rPr lang="ko-KR" altLang="en-US" dirty="0" smtClean="0">
                <a:solidFill>
                  <a:prstClr val="black"/>
                </a:solidFill>
              </a:rPr>
              <a:t>태그가 있을 경우 이를 해석해서 보여줌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true</a:t>
            </a:r>
            <a:r>
              <a:rPr lang="ko-KR" altLang="en-US" dirty="0" smtClean="0">
                <a:solidFill>
                  <a:prstClr val="black"/>
                </a:solidFill>
              </a:rPr>
              <a:t>의 경우에는 태그 그대로 출력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/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55576" y="1798974"/>
            <a:ext cx="7704856" cy="6657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9984" y="1807911"/>
            <a:ext cx="4387740" cy="64787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&lt;%= ((Member)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pageContext.getAttribute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(“member”)).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getName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 %&gt;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&lt;%= ((Member)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application.getAttribute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(“member”)).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getName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 %&gt;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C:\Users\orize\Downloads\이미지 파일\11장\ch11_img\ch11_02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6" t="14520" r="1669" b="17757"/>
          <a:stretch/>
        </p:blipFill>
        <p:spPr bwMode="auto">
          <a:xfrm>
            <a:off x="1043608" y="3284984"/>
            <a:ext cx="3888432" cy="272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3608" y="601011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11-2]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out.jsp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7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200800" cy="5400600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>
                <a:solidFill>
                  <a:prstClr val="black"/>
                </a:solidFill>
              </a:rPr>
              <a:t>&lt;</a:t>
            </a:r>
            <a:r>
              <a:rPr lang="en-US" altLang="ko-KR" dirty="0" err="1">
                <a:solidFill>
                  <a:prstClr val="black"/>
                </a:solidFill>
              </a:rPr>
              <a:t>c:set</a:t>
            </a:r>
            <a:r>
              <a:rPr lang="en-US" altLang="ko-KR" dirty="0">
                <a:solidFill>
                  <a:prstClr val="black"/>
                </a:solidFill>
              </a:rPr>
              <a:t>&gt; </a:t>
            </a:r>
            <a:r>
              <a:rPr lang="ko-KR" altLang="en-US" dirty="0">
                <a:solidFill>
                  <a:prstClr val="black"/>
                </a:solidFill>
              </a:rPr>
              <a:t>태그는 변수 값을 설정하거나 객체의 멤버변수 값을 설정할 때 사용한다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b="1" dirty="0" smtClean="0">
                <a:solidFill>
                  <a:prstClr val="black"/>
                </a:solidFill>
              </a:rPr>
              <a:t>사용법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해당 범위에 속성 값을 추가하는 경우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바디가 올 수도 있다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특정 </a:t>
            </a:r>
            <a:r>
              <a:rPr lang="en-US" altLang="ko-KR" dirty="0" smtClean="0">
                <a:solidFill>
                  <a:prstClr val="black"/>
                </a:solidFill>
              </a:rPr>
              <a:t>target </a:t>
            </a:r>
            <a:r>
              <a:rPr lang="ko-KR" altLang="en-US" dirty="0" smtClean="0">
                <a:solidFill>
                  <a:prstClr val="black"/>
                </a:solidFill>
              </a:rPr>
              <a:t>객체에 새로운 속성 값을 설정하는 경우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바디가 올 수도 있다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0572"/>
          <a:stretch/>
        </p:blipFill>
        <p:spPr>
          <a:xfrm>
            <a:off x="827581" y="3953018"/>
            <a:ext cx="6048675" cy="19962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576" y="2420888"/>
            <a:ext cx="7704856" cy="3704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438762"/>
            <a:ext cx="5293437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c:set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value=“value”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=“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varName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 [scope=“{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page|request|session|application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}”]/&gt;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3161348"/>
            <a:ext cx="7704856" cy="3704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3179222"/>
            <a:ext cx="4209807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c:set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value=“value” target=“target” property=“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propertyName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”/&gt;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7170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11-4]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c:set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태그 속성 값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3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272808" cy="540060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실습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+mn-ea"/>
              </a:rPr>
              <a:t>set.jsp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accent6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임의 변수에 값을 지정하고 출력함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리스너에 의해 등록된 객체의 내용을 변경함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12 ~ 14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행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: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기존 객체의 멤버변수 값을 설정하는 예로 </a:t>
            </a:r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InitialMember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+mn-ea"/>
              </a:rPr>
              <a:t>리스너에서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만든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member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객체의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email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변수를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changed@test.net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으로 변경하고 있다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. 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  <a:latin typeface="+mn-ea"/>
              </a:rPr>
              <a:t>초기 값은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test@ test.net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으로 들어가 있다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출력해보면 변경된 값이 출력되는 것을 알 수 있다</a:t>
            </a:r>
            <a:r>
              <a:rPr lang="ko-KR" altLang="ko-KR" dirty="0">
                <a:solidFill>
                  <a:prstClr val="black"/>
                </a:solidFill>
                <a:latin typeface="+mn-ea"/>
              </a:rPr>
              <a:t>.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이름은 초기 설정 값인 ‘홍길동’</a:t>
            </a:r>
            <a:r>
              <a:rPr lang="ko-KR" altLang="en-US" dirty="0" err="1">
                <a:solidFill>
                  <a:prstClr val="black"/>
                </a:solidFill>
                <a:latin typeface="+mn-ea"/>
              </a:rPr>
              <a:t>으로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나온다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2194448"/>
            <a:ext cx="7704856" cy="2602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212322"/>
            <a:ext cx="4995278" cy="249562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09 &lt;h3&gt;&amp;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lt;c:set&amp;gt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;&lt;/h3&gt;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10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c:set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value="Hello World"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msg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"/&gt;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11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msg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: ${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msg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} &lt;BR&gt;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12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msg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: &lt;%=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pageContext.getAttribute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("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msg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") %&gt;&lt;BR&gt;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13 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14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c:set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target="${member}" property="email" value="changed@test.net" /&gt;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15 Member name : ${member.name} &lt;BR&gt;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16 Member email : ${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member.email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7200800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3074" name="Picture 2" descr="C:\Users\orize\Downloads\이미지 파일\11장\ch11_img\ch11_03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6" t="13912" r="1446" b="25137"/>
          <a:stretch/>
        </p:blipFill>
        <p:spPr bwMode="auto">
          <a:xfrm>
            <a:off x="871536" y="1443037"/>
            <a:ext cx="4892687" cy="306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0479" y="45091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11-3]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set.jsp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6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200800" cy="5400600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c:remove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  <a:latin typeface="+mn-ea"/>
              </a:rPr>
              <a:t>c:remove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태그는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해당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scope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에 설정된 객체를 제거 한다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사용법</a:t>
            </a:r>
            <a:endParaRPr lang="en-US" altLang="ko-KR" sz="1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9845"/>
          <a:stretch/>
        </p:blipFill>
        <p:spPr>
          <a:xfrm>
            <a:off x="827584" y="2924944"/>
            <a:ext cx="6839744" cy="124808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5576" y="2194448"/>
            <a:ext cx="7704856" cy="3704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212322"/>
            <a:ext cx="4687502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c:remove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=“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varName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 [scope=“{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page|request|session|application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}”]/&gt;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479" y="27089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11-5]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c:remove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태그 속성 값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200800" cy="540060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b="1" dirty="0" smtClean="0">
                <a:solidFill>
                  <a:prstClr val="black"/>
                </a:solidFill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</a:rPr>
              <a:t>실습</a:t>
            </a:r>
            <a:r>
              <a:rPr lang="en-US" altLang="ko-KR" b="1" dirty="0" smtClean="0">
                <a:solidFill>
                  <a:prstClr val="black"/>
                </a:solidFill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</a:rPr>
              <a:t>remove.jsp</a:t>
            </a:r>
            <a:r>
              <a:rPr lang="en-US" altLang="ko-KR" b="1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임의 변수에 값을 설정한 다음 출력하고 삭제하고 다시 출력해 봄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5576" y="1790691"/>
            <a:ext cx="7704856" cy="12920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808566"/>
            <a:ext cx="2930610" cy="127419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09 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c:set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value=“Hello World”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=“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msg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 /&gt;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10 before remove : ${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msg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} &lt;BR&gt;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11 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c:remove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=“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msg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 /&gt;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12 after remove : ${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msg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}</a:t>
            </a:r>
          </a:p>
        </p:txBody>
      </p:sp>
      <p:pic>
        <p:nvPicPr>
          <p:cNvPr id="4098" name="Picture 2" descr="C:\Users\orize\Downloads\이미지 파일\11장\ch11_img\ch11_04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7" t="14457" r="1900" b="25115"/>
          <a:stretch/>
        </p:blipFill>
        <p:spPr bwMode="auto">
          <a:xfrm>
            <a:off x="762121" y="3284984"/>
            <a:ext cx="438594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2121" y="601786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11-4]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remove.jsp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2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200800" cy="5400600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c:catch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  <a:latin typeface="+mn-ea"/>
              </a:rPr>
              <a:t>c:catch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태그는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바디에서 실행되는 코드의 예외를 처리한다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JSP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를 뷰 역할에 충실하게 프로그래밍 한다면 크게 사용할 일은 많지 않다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사용법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8711"/>
          <a:stretch/>
        </p:blipFill>
        <p:spPr>
          <a:xfrm>
            <a:off x="755576" y="4077072"/>
            <a:ext cx="6594715" cy="8336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576" y="2564904"/>
            <a:ext cx="7704856" cy="1062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2615510"/>
            <a:ext cx="1851789" cy="9610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c:catch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[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=“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varName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”]&gt;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nested actions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c:catch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296" y="37890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11-6]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c:catch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태그 속성 값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0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200800" cy="540060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실습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+mn-ea"/>
              </a:rPr>
              <a:t>catch.jsp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accent6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스크립트릿을 이용해 예외를 발생시켜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  <a:latin typeface="+mn-ea"/>
              </a:rPr>
              <a:t>c:catch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동작을 확인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sz="1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1819896"/>
            <a:ext cx="7704856" cy="961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1819895"/>
            <a:ext cx="1846980" cy="9610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09 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c:catch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=“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errMsg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”&gt;</a:t>
            </a:r>
          </a:p>
          <a:p>
            <a:pPr marL="219075" lvl="1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AutoNum type="arabicPlain" startAt="1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&lt;%=9/0 %&gt;</a:t>
            </a:r>
          </a:p>
          <a:p>
            <a:pPr marL="219075" lvl="1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AutoNum type="arabicPlain" startAt="1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c:catch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5122" name="Picture 2" descr="C:\Users\orize\Downloads\이미지 파일\11장\ch11_img\ch11_05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7" t="14636" r="1513" b="26042"/>
          <a:stretch/>
        </p:blipFill>
        <p:spPr bwMode="auto">
          <a:xfrm>
            <a:off x="467544" y="3140968"/>
            <a:ext cx="420327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orize\Downloads\이미지 파일\11장\ch11_img\ch11_06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9" t="13714" r="1333" b="25388"/>
          <a:stretch/>
        </p:blipFill>
        <p:spPr bwMode="auto">
          <a:xfrm>
            <a:off x="4765898" y="3140968"/>
            <a:ext cx="4126582" cy="25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7544" y="572748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11-5]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일반적인 예외 처리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5898" y="572748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11-6]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c:catch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태그를 사용한 경우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8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200800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2.</a:t>
            </a:r>
            <a:r>
              <a:rPr lang="ko-KR" altLang="en-US" sz="1800" dirty="0" smtClean="0">
                <a:solidFill>
                  <a:prstClr val="black"/>
                </a:solidFill>
              </a:rPr>
              <a:t> 조건 처리 태그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>
                <a:solidFill>
                  <a:prstClr val="black"/>
                </a:solidFill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</a:rPr>
              <a:t>c:if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>
                <a:solidFill>
                  <a:prstClr val="black"/>
                </a:solidFill>
              </a:rPr>
              <a:t>태그는 </a:t>
            </a:r>
            <a:r>
              <a:rPr lang="ko-KR" altLang="en-US" dirty="0" smtClean="0">
                <a:solidFill>
                  <a:prstClr val="black"/>
                </a:solidFill>
              </a:rPr>
              <a:t>조건에 따라 바디 내용을 처리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자바의 </a:t>
            </a:r>
            <a:r>
              <a:rPr lang="en-US" altLang="ko-KR" dirty="0" smtClean="0">
                <a:solidFill>
                  <a:prstClr val="black"/>
                </a:solidFill>
              </a:rPr>
              <a:t>if</a:t>
            </a:r>
            <a:r>
              <a:rPr lang="ko-KR" altLang="en-US" dirty="0" smtClean="0">
                <a:solidFill>
                  <a:prstClr val="black"/>
                </a:solidFill>
              </a:rPr>
              <a:t>와 비슷하지만 </a:t>
            </a:r>
            <a:r>
              <a:rPr lang="en-US" altLang="ko-KR" dirty="0" smtClean="0">
                <a:solidFill>
                  <a:prstClr val="black"/>
                </a:solidFill>
              </a:rPr>
              <a:t>else</a:t>
            </a:r>
            <a:r>
              <a:rPr lang="ko-KR" altLang="en-US" dirty="0" smtClean="0">
                <a:solidFill>
                  <a:prstClr val="black"/>
                </a:solidFill>
              </a:rPr>
              <a:t>문은 지원하지 않는다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단순 조건 체크만 가능</a:t>
            </a:r>
            <a:r>
              <a:rPr lang="en-US" altLang="ko-KR" dirty="0" smtClean="0">
                <a:solidFill>
                  <a:prstClr val="black"/>
                </a:solidFill>
              </a:rPr>
              <a:t>).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b="1" dirty="0" smtClean="0">
                <a:solidFill>
                  <a:prstClr val="black"/>
                </a:solidFill>
              </a:rPr>
              <a:t>사용법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바디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내용이 없는 경우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바디 내용이 있는 경우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8556"/>
          <a:stretch/>
        </p:blipFill>
        <p:spPr>
          <a:xfrm>
            <a:off x="781469" y="5301208"/>
            <a:ext cx="6165773" cy="14139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5576" y="3202560"/>
            <a:ext cx="7704856" cy="3704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3220434"/>
            <a:ext cx="5596404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c:if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test=“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testCondition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=“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varName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 [scope=“{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page|request|session|application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}”]/&gt;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923" y="3933056"/>
            <a:ext cx="7704856" cy="9789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923" y="3950930"/>
            <a:ext cx="5626861" cy="9610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c:if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test=“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testCondition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 [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=“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varName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”] [scope=“{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page|request|session|application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}”]&gt;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Body content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c:if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08518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11-7]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c:if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태그 속성 값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3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700659"/>
            <a:ext cx="7560890" cy="453665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JSTL</a:t>
            </a:r>
            <a:r>
              <a:rPr lang="ko-KR" altLang="en-US" dirty="0" smtClean="0"/>
              <a:t>의 개념과 구성</a:t>
            </a:r>
            <a:endParaRPr lang="en-US" altLang="ko-KR" dirty="0" smtClean="0"/>
          </a:p>
          <a:p>
            <a:r>
              <a:rPr lang="ko-KR" altLang="en-US" dirty="0" smtClean="0"/>
              <a:t>핵심 라이브러리의 주요 태그</a:t>
            </a:r>
            <a:endParaRPr lang="en-US" altLang="ko-KR" dirty="0" smtClean="0"/>
          </a:p>
          <a:p>
            <a:r>
              <a:rPr lang="ko-KR" altLang="ko-KR" dirty="0" smtClean="0"/>
              <a:t>[</a:t>
            </a:r>
            <a:r>
              <a:rPr lang="ko-KR" altLang="en-US" dirty="0" smtClean="0"/>
              <a:t>응용실습</a:t>
            </a:r>
            <a:r>
              <a:rPr lang="en-US" altLang="ko-KR" dirty="0" smtClean="0"/>
              <a:t>]</a:t>
            </a:r>
            <a:r>
              <a:rPr lang="ko-KR" altLang="en-US" dirty="0" smtClean="0"/>
              <a:t>스크립트릿을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로 변환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200800" cy="540060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실습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+mn-ea"/>
              </a:rPr>
              <a:t>if.jsp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accent6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  <a:latin typeface="+mn-ea"/>
              </a:rPr>
              <a:t>c:set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을 이용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해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 값을 설정 하고 조건 체크를 통해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  <a:latin typeface="+mn-ea"/>
              </a:rPr>
              <a:t>c:if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 동작을 확인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923" y="1798638"/>
            <a:ext cx="7704856" cy="19183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923" y="1816512"/>
            <a:ext cx="3065263" cy="190052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09 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c:set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value=“user1”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=“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msg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 /&gt;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10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msg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: ${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msg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}” &lt;BR&gt;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11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12 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c:if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test=“${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msg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== ‘user1’}”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=“result”&gt;</a:t>
            </a:r>
          </a:p>
          <a:p>
            <a:pPr marL="219075" lvl="1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AutoNum type="arabicPlain" startAt="13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Test result : ${result}</a:t>
            </a:r>
          </a:p>
          <a:p>
            <a:pPr marL="219075" lvl="1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AutoNum type="arabicPlain" startAt="13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c:if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146" name="Picture 2" descr="C:\Users\orize\Downloads\이미지 파일\11장\ch11_img\ch11_07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7" t="13545" r="1512" b="25481"/>
          <a:stretch/>
        </p:blipFill>
        <p:spPr bwMode="auto">
          <a:xfrm>
            <a:off x="882327" y="3861048"/>
            <a:ext cx="412409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82327" y="64544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11-7]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if.jsp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1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200800" cy="5400600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c:choose</a:t>
            </a:r>
            <a:r>
              <a:rPr lang="en-US" altLang="ko-KR" dirty="0" smtClean="0"/>
              <a:t>&gt;,&lt;</a:t>
            </a:r>
            <a:r>
              <a:rPr lang="en-US" altLang="ko-KR" dirty="0" err="1" smtClean="0"/>
              <a:t>c:when</a:t>
            </a:r>
            <a:r>
              <a:rPr lang="en-US" altLang="ko-KR" dirty="0" smtClean="0"/>
              <a:t>&gt;,&lt;</a:t>
            </a:r>
            <a:r>
              <a:rPr lang="en-US" altLang="ko-KR" dirty="0" err="1" smtClean="0"/>
              <a:t>c:otherwise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이들 태그는 함께 사용되며 자바의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if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~ else if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문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switch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문과 유사하다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  <a:latin typeface="+mn-ea"/>
              </a:rPr>
              <a:t>c:choose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태그 내에는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  <a:latin typeface="+mn-ea"/>
              </a:rPr>
              <a:t>c:when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태그가 여러 개 올 수 있다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사용법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7000" y="65469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5235"/>
          <a:stretch/>
        </p:blipFill>
        <p:spPr>
          <a:xfrm>
            <a:off x="870942" y="5759767"/>
            <a:ext cx="6191672" cy="78349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55923" y="2518718"/>
            <a:ext cx="7704856" cy="28578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923" y="2536592"/>
            <a:ext cx="3474028" cy="2840008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c:choose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 body content (&lt;when&gt; and &lt;otherwise&gt;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subtags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c:when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test=“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testCondition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  body content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c:when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c:otherwise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 conditional block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c:otherwise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c:shoose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327" y="549703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11-8]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c:when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태그 속성값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200800" cy="540060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실습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+mn-ea"/>
              </a:rPr>
              <a:t>choose.jsp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accent6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HTML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폼으로부터 사용자 입력을 받고 선택된 값을 조건문에 의해 처리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923" y="1795254"/>
            <a:ext cx="7704856" cy="44420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923" y="1813128"/>
            <a:ext cx="2856872" cy="4374596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21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c:choose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22    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c:when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test="${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param.sel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== 'a'}" 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23         a</a:t>
            </a:r>
            <a:r>
              <a:rPr kumimoji="0" lang="ko-KR" altLang="en-US" sz="1050" dirty="0">
                <a:solidFill>
                  <a:prstClr val="black"/>
                </a:solidFill>
                <a:latin typeface="+mn-ea"/>
                <a:ea typeface="+mn-ea"/>
              </a:rPr>
              <a:t>를 선택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24     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c:when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25    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c:when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test="{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param.sel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== 'b'}" 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26         b</a:t>
            </a:r>
            <a:r>
              <a:rPr kumimoji="0" lang="ko-KR" altLang="en-US" sz="1050" dirty="0">
                <a:solidFill>
                  <a:prstClr val="black"/>
                </a:solidFill>
                <a:latin typeface="+mn-ea"/>
                <a:ea typeface="+mn-ea"/>
              </a:rPr>
              <a:t>를 선택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27     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c:when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28    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c:when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test="${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param.sel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== 'c'}" 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29         c</a:t>
            </a:r>
            <a:r>
              <a:rPr kumimoji="0" lang="ko-KR" altLang="en-US" sz="1050" dirty="0">
                <a:solidFill>
                  <a:prstClr val="black"/>
                </a:solidFill>
                <a:latin typeface="+mn-ea"/>
                <a:ea typeface="+mn-ea"/>
              </a:rPr>
              <a:t>를 선택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30     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c:when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31    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c:otherwise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32        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a,b,c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050" dirty="0">
                <a:solidFill>
                  <a:prstClr val="black"/>
                </a:solidFill>
                <a:latin typeface="+mn-ea"/>
                <a:ea typeface="+mn-ea"/>
              </a:rPr>
              <a:t>외의 것을 선택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33     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c:otherwise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34 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c:choose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319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136904" cy="5400600"/>
          </a:xfrm>
        </p:spPr>
        <p:txBody>
          <a:bodyPr/>
          <a:lstStyle/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${</a:t>
            </a:r>
            <a:r>
              <a:rPr lang="en-US" altLang="ko-KR" dirty="0" err="1" smtClean="0">
                <a:solidFill>
                  <a:prstClr val="black"/>
                </a:solidFill>
              </a:rPr>
              <a:t>param.sel</a:t>
            </a:r>
            <a:r>
              <a:rPr lang="en-US" altLang="ko-KR" dirty="0" smtClean="0">
                <a:solidFill>
                  <a:prstClr val="black"/>
                </a:solidFill>
              </a:rPr>
              <a:t>}</a:t>
            </a:r>
            <a:r>
              <a:rPr lang="ko-KR" altLang="en-US" dirty="0" smtClean="0">
                <a:solidFill>
                  <a:prstClr val="black"/>
                </a:solidFill>
              </a:rPr>
              <a:t>은 </a:t>
            </a:r>
            <a:r>
              <a:rPr lang="en-US" altLang="ko-KR" dirty="0" err="1" smtClean="0">
                <a:solidFill>
                  <a:prstClr val="black"/>
                </a:solidFill>
              </a:rPr>
              <a:t>request.getParameter</a:t>
            </a:r>
            <a:r>
              <a:rPr lang="en-US" altLang="ko-KR" dirty="0" smtClean="0">
                <a:solidFill>
                  <a:prstClr val="black"/>
                </a:solidFill>
              </a:rPr>
              <a:t>()</a:t>
            </a:r>
            <a:r>
              <a:rPr lang="ko-KR" altLang="en-US" dirty="0" smtClean="0">
                <a:solidFill>
                  <a:prstClr val="black"/>
                </a:solidFill>
              </a:rPr>
              <a:t>와 같은 역할을 하는 표현언어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조건에 확인되지 않는 값인 경우 </a:t>
            </a:r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</a:rPr>
              <a:t>c:otherwise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에서 처리됨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선택 결과 확인시 </a:t>
            </a:r>
            <a:r>
              <a:rPr lang="en-US" altLang="ko-KR" dirty="0" smtClean="0">
                <a:solidFill>
                  <a:prstClr val="black"/>
                </a:solidFill>
              </a:rPr>
              <a:t>&lt;select&gt;</a:t>
            </a:r>
            <a:r>
              <a:rPr lang="ko-KR" altLang="en-US" dirty="0" smtClean="0">
                <a:solidFill>
                  <a:prstClr val="black"/>
                </a:solidFill>
              </a:rPr>
              <a:t>가 초기화되지 않고 유지되게 하려면 다음과 같이 표현언어를 활용할 수 있음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/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55923" y="2204864"/>
            <a:ext cx="770485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923" y="2222738"/>
            <a:ext cx="3352200" cy="30348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&lt;option ${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param.sel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=='a'? 'selected':''}&gt;a&lt;/option&gt;</a:t>
            </a:r>
          </a:p>
        </p:txBody>
      </p:sp>
      <p:pic>
        <p:nvPicPr>
          <p:cNvPr id="7170" name="Picture 2" descr="C:\Users\orize\Downloads\이미지 파일\11장\ch11_img\ch11_08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2" t="14483" r="1687" b="25505"/>
          <a:stretch/>
        </p:blipFill>
        <p:spPr bwMode="auto">
          <a:xfrm>
            <a:off x="1115615" y="2708920"/>
            <a:ext cx="453371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15615" y="550157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11-8]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choose.jsp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9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7848872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3.</a:t>
            </a:r>
            <a:r>
              <a:rPr lang="ko-KR" altLang="en-US" sz="1800" dirty="0" smtClean="0">
                <a:solidFill>
                  <a:prstClr val="black"/>
                </a:solidFill>
              </a:rPr>
              <a:t> 순환 처리 태그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반복문과 관련된 태그로 자바의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for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문과 유사하다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 가장 중요하고 널리 쓰이는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JSTL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태그 중 하나임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여러 옵션 활용법을 잘 익혀 두어야 한다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사용법</a:t>
            </a:r>
            <a:endParaRPr lang="en-US" altLang="ko-KR" b="1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컬렉션 객체의 크기만큼 반복</a:t>
            </a: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지정된 횟수 반복</a:t>
            </a: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marL="266700" lvl="1" indent="0">
              <a:lnSpc>
                <a:spcPct val="150000"/>
              </a:lnSpc>
              <a:buClr>
                <a:prstClr val="white">
                  <a:lumMod val="50000"/>
                </a:prstClr>
              </a:buClr>
              <a:buNone/>
            </a:pP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7000" y="65469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84823" y="673572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5923" y="3138661"/>
            <a:ext cx="7704856" cy="13055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2768" y="3169956"/>
            <a:ext cx="4817344" cy="124296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c:forEach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varName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"] items="collection" [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varStatus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varStatusName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"]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[begin="begin"] [end="end"] [step="step"]&gt;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body content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c:forEach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5923" y="4937136"/>
            <a:ext cx="7704856" cy="13055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923" y="4968431"/>
            <a:ext cx="5355953" cy="124296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c:forEach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[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varName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"] [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varStatus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varStatusName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"] begin="begin" end="end"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[step="step"]&gt;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body content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c:forEach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02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560840" cy="5400600"/>
          </a:xfrm>
        </p:spPr>
        <p:txBody>
          <a:bodyPr/>
          <a:lstStyle/>
          <a:p>
            <a:pPr lvl="3">
              <a:lnSpc>
                <a:spcPct val="150000"/>
              </a:lnSpc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solidFill>
                  <a:prstClr val="black"/>
                </a:solidFill>
              </a:rPr>
              <a:t>varStatus</a:t>
            </a:r>
            <a:r>
              <a:rPr lang="ko-KR" altLang="en-US" sz="1200" dirty="0" smtClean="0">
                <a:solidFill>
                  <a:prstClr val="black"/>
                </a:solidFill>
              </a:rPr>
              <a:t>는 반복 과정에서 프로그램적으로 필요한 여러 정보를 제공함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3">
              <a:lnSpc>
                <a:spcPct val="150000"/>
              </a:lnSpc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prstClr val="black"/>
                </a:solidFill>
              </a:rPr>
              <a:t>자바 언어에서의 </a:t>
            </a:r>
            <a:r>
              <a:rPr lang="en-US" altLang="ko-KR" sz="1200" dirty="0" smtClean="0">
                <a:solidFill>
                  <a:prstClr val="black"/>
                </a:solidFill>
              </a:rPr>
              <a:t>for</a:t>
            </a:r>
            <a:r>
              <a:rPr lang="ko-KR" altLang="en-US" sz="1200" dirty="0" smtClean="0">
                <a:solidFill>
                  <a:prstClr val="black"/>
                </a:solidFill>
              </a:rPr>
              <a:t>와 같은 자유도는 없기 때문에 모든 반복 처리에 </a:t>
            </a:r>
            <a:r>
              <a:rPr lang="en-US" altLang="ko-KR" sz="1200" dirty="0" smtClean="0">
                <a:solidFill>
                  <a:prstClr val="black"/>
                </a:solidFill>
              </a:rPr>
              <a:t>&lt;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c:forEach</a:t>
            </a:r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r>
              <a:rPr lang="ko-KR" altLang="en-US" sz="1200" dirty="0" smtClean="0">
                <a:solidFill>
                  <a:prstClr val="black"/>
                </a:solidFill>
              </a:rPr>
              <a:t>를 사용하기는 어렵고 데이터 생성시 </a:t>
            </a:r>
            <a:r>
              <a:rPr lang="en-US" altLang="ko-KR" sz="1200" dirty="0" smtClean="0">
                <a:solidFill>
                  <a:prstClr val="black"/>
                </a:solidFill>
              </a:rPr>
              <a:t>&lt;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c:forEach</a:t>
            </a:r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r>
              <a:rPr lang="ko-KR" altLang="en-US" sz="1200" dirty="0" smtClean="0">
                <a:solidFill>
                  <a:prstClr val="black"/>
                </a:solidFill>
              </a:rPr>
              <a:t>에서 처리되기 편리한 형태로 가공해주는 것이 필요하다</a:t>
            </a:r>
            <a:r>
              <a:rPr lang="en-US" altLang="ko-KR" sz="1200" dirty="0" smtClean="0">
                <a:solidFill>
                  <a:prstClr val="black"/>
                </a:solidFill>
              </a:rPr>
              <a:t>.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1"/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67000" y="65469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84823" y="673572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9915"/>
          <a:stretch/>
        </p:blipFill>
        <p:spPr>
          <a:xfrm>
            <a:off x="1199395" y="2412876"/>
            <a:ext cx="6264696" cy="2412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9395" y="21328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11-9]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c:forEach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속성 값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9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487816" cy="5400600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c:forTokens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  <a:latin typeface="+mn-ea"/>
              </a:rPr>
              <a:t>c:forTokens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태그는 기본적으로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for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문과 유사한 동작을 하지만 문자열을 토큰으로 구분해 처리하는 기능을 제공한다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자바의 </a:t>
            </a:r>
            <a:r>
              <a:rPr lang="en-US" altLang="ko-KR" dirty="0" err="1" smtClean="0">
                <a:solidFill>
                  <a:prstClr val="black"/>
                </a:solidFill>
                <a:latin typeface="+mn-ea"/>
              </a:rPr>
              <a:t>StringTokenizer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클래스와 유사하다고 볼 수 있다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토큰은 문자열을 구분하기 위한 캐릭터로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“-”,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tab,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공백 등 동일한 규칙으로 문자열을 구성해야 한다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예를 들어 전화번호는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“010-1234-1234”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와 같이 표현하며 이때 토큰은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“-”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 이 된다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사용법</a:t>
            </a:r>
            <a:endParaRPr lang="en-US" altLang="ko-KR" b="1" dirty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7000" y="65469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84823" y="673572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55923" y="3541719"/>
            <a:ext cx="7704856" cy="19318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5514" y="3573014"/>
            <a:ext cx="3714478" cy="1869294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c:forTokens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items="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stringOfTokens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delims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="delimiters"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varName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"]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varStatus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varStatusName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"]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[begin="begin"] [end="end"] [step="step"]&gt;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body content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c:forTokens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613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848872" cy="5400600"/>
          </a:xfrm>
        </p:spPr>
        <p:txBody>
          <a:bodyPr/>
          <a:lstStyle/>
          <a:p>
            <a:pPr lvl="2"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prstClr val="black"/>
                </a:solidFill>
              </a:rPr>
              <a:t>기본적으로 </a:t>
            </a:r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</a:rPr>
              <a:t>c:forEach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와 동일하며 </a:t>
            </a:r>
            <a:r>
              <a:rPr lang="en-US" altLang="ko-KR" dirty="0" err="1" smtClean="0">
                <a:solidFill>
                  <a:prstClr val="black"/>
                </a:solidFill>
              </a:rPr>
              <a:t>delims</a:t>
            </a:r>
            <a:r>
              <a:rPr lang="ko-KR" altLang="en-US" dirty="0" smtClean="0">
                <a:solidFill>
                  <a:prstClr val="black"/>
                </a:solidFill>
              </a:rPr>
              <a:t>를 통해 토큰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구분자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를 지정한다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67000" y="65469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84823" y="673572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154"/>
          <a:stretch/>
        </p:blipFill>
        <p:spPr>
          <a:xfrm>
            <a:off x="971600" y="1700808"/>
            <a:ext cx="6695728" cy="29008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5600" y="148478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11-10]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c:forTokens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속성 값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4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200800" cy="540060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b="1" dirty="0" smtClean="0">
                <a:solidFill>
                  <a:prstClr val="black"/>
                </a:solidFill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</a:rPr>
              <a:t>실습</a:t>
            </a:r>
            <a:r>
              <a:rPr lang="en-US" altLang="ko-KR" b="1" dirty="0" smtClean="0">
                <a:solidFill>
                  <a:prstClr val="black"/>
                </a:solidFill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</a:rPr>
              <a:t>for.jsp</a:t>
            </a:r>
            <a:r>
              <a:rPr lang="en-US" altLang="ko-KR" b="1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리스너로 등록된 </a:t>
            </a:r>
            <a:r>
              <a:rPr lang="en-US" altLang="ko-KR" dirty="0" smtClean="0">
                <a:solidFill>
                  <a:prstClr val="black"/>
                </a:solidFill>
              </a:rPr>
              <a:t>members </a:t>
            </a:r>
            <a:r>
              <a:rPr lang="ko-KR" altLang="en-US" dirty="0" smtClean="0">
                <a:solidFill>
                  <a:prstClr val="black"/>
                </a:solidFill>
              </a:rPr>
              <a:t>객체를 출력하면서 </a:t>
            </a:r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</a:rPr>
              <a:t>c:forEach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의 다양한 옵션을 사용해 봄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“</a:t>
            </a:r>
            <a:r>
              <a:rPr lang="en-US" altLang="ko-KR" dirty="0" smtClean="0">
                <a:solidFill>
                  <a:prstClr val="black"/>
                </a:solidFill>
              </a:rPr>
              <a:t>,”</a:t>
            </a:r>
            <a:r>
              <a:rPr lang="ko-KR" altLang="en-US" dirty="0" smtClean="0">
                <a:solidFill>
                  <a:prstClr val="black"/>
                </a:solidFill>
              </a:rPr>
              <a:t>를 토큰으로 하는 주소록 데이터를 </a:t>
            </a:r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</a:rPr>
              <a:t>c:forTokens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를 이용해 처리함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9908" y="2060848"/>
            <a:ext cx="5300585" cy="34664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496" y="2076495"/>
            <a:ext cx="5270995" cy="3435108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10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c:forEach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i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 items="${members}" begin="0"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varStatus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="status" end="5"&gt;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11     index: ${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status.index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} /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12     count: ${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status.count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} &lt;BR&gt;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13     name: ${i.name} &lt;BR&gt;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14     email: ${i.name} &lt;BR&gt;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15 &lt;HR&gt;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16 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c:forEach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17 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18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c:forTokens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items="</a:t>
            </a:r>
            <a:r>
              <a:rPr kumimoji="0" lang="ko-KR" altLang="en-US" sz="1050" dirty="0">
                <a:solidFill>
                  <a:prstClr val="black"/>
                </a:solidFill>
                <a:latin typeface="+mn-ea"/>
                <a:ea typeface="+mn-ea"/>
              </a:rPr>
              <a:t>홍길동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,011-211-0090,</a:t>
            </a:r>
            <a:r>
              <a:rPr kumimoji="0" lang="ko-KR" altLang="en-US" sz="1050" dirty="0">
                <a:solidFill>
                  <a:prstClr val="black"/>
                </a:solidFill>
                <a:latin typeface="+mn-ea"/>
                <a:ea typeface="+mn-ea"/>
              </a:rPr>
              <a:t>서울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delims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=","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sel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19     ${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sel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}&lt;BR&gt;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20 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c:forTokens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</p:txBody>
      </p:sp>
      <p:pic>
        <p:nvPicPr>
          <p:cNvPr id="8194" name="Picture 2" descr="C:\Users\orize\Downloads\이미지 파일\11장\ch11_img\ch11_09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7" t="12522" r="1420" b="12875"/>
          <a:stretch/>
        </p:blipFill>
        <p:spPr bwMode="auto">
          <a:xfrm>
            <a:off x="5383979" y="2060848"/>
            <a:ext cx="3753497" cy="318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83979" y="524478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11-9]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for.jsp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3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7848872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4.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</a:rPr>
              <a:t>URL </a:t>
            </a:r>
            <a:r>
              <a:rPr lang="ko-KR" altLang="en-US" sz="1800" dirty="0" smtClean="0">
                <a:solidFill>
                  <a:prstClr val="black"/>
                </a:solidFill>
              </a:rPr>
              <a:t>관련 태그</a:t>
            </a:r>
          </a:p>
          <a:p>
            <a:r>
              <a:rPr lang="en-US" altLang="ko-KR" dirty="0"/>
              <a:t>&lt;</a:t>
            </a:r>
            <a:r>
              <a:rPr lang="en-US" altLang="ko-KR" dirty="0" err="1" smtClean="0"/>
              <a:t>c:import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특정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URL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 페이지를 현재 페이지에 포함시킨다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&lt;</a:t>
            </a:r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jsp:include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액션과 유사하다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b="1" dirty="0" smtClean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사용법</a:t>
            </a:r>
            <a:endParaRPr lang="en-US" altLang="ko-KR" b="1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포함하고자 하는 자원을 문자열 형태로 포함하는 경우</a:t>
            </a: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포함하고자 하는 자원을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Reader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객체로 포함하는 경우</a:t>
            </a: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7000" y="65469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84823" y="673572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5923" y="3178015"/>
            <a:ext cx="7704856" cy="12742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7322" y="3174349"/>
            <a:ext cx="4956806" cy="124296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c:import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url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url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 [context="context"] [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varName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"]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[scope="{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page|request|session|application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}"] [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charEncoding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charEncoding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"]&gt;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optional body content for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c:param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subtags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c:import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5923" y="4944834"/>
            <a:ext cx="7704856" cy="12742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67322" y="4941168"/>
            <a:ext cx="4414991" cy="124296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c:import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url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url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 [context="context"]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varReader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varReaderName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charEncoding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charEncoding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"]&gt;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body content where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varReader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is consumed by another action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c:import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975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커스텀 </a:t>
            </a:r>
            <a:r>
              <a:rPr lang="ko-KR" altLang="en-US" sz="1600" dirty="0"/>
              <a:t>태그로 만들어진 태그 라이브러리인 </a:t>
            </a:r>
            <a:r>
              <a:rPr lang="en-US" altLang="ko-KR" sz="1600" dirty="0"/>
              <a:t>JSTL</a:t>
            </a:r>
            <a:r>
              <a:rPr lang="ko-KR" altLang="en-US" sz="1600" dirty="0"/>
              <a:t>의 주요 개념을 이해한다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JSTL</a:t>
            </a:r>
            <a:r>
              <a:rPr lang="ko-KR" altLang="en-US" sz="1600" dirty="0"/>
              <a:t>의 주요 구성요소를 익히고 활용 방안을 배운다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핵심 </a:t>
            </a:r>
            <a:r>
              <a:rPr lang="ko-KR" altLang="en-US" sz="1600" dirty="0"/>
              <a:t>태그 라이브러리를 배우고 프로그램 개발에 활용한다</a:t>
            </a:r>
            <a:r>
              <a:rPr lang="en-US" altLang="ko-KR" sz="1600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848872" cy="5400600"/>
          </a:xfrm>
        </p:spPr>
        <p:txBody>
          <a:bodyPr/>
          <a:lstStyle/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prstClr val="black"/>
                </a:solidFill>
              </a:rPr>
              <a:t>동적인 페이지를 포함할 때 사용할수는 있으나 성능상에 문제가 발생할 수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prstClr val="black"/>
                </a:solidFill>
              </a:rPr>
              <a:t>포함한 페이지는 </a:t>
            </a:r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</a:rPr>
              <a:t>c:out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을 이용해 </a:t>
            </a:r>
            <a:r>
              <a:rPr lang="ko-KR" altLang="en-US" sz="1300" dirty="0" smtClean="0">
                <a:solidFill>
                  <a:prstClr val="black"/>
                </a:solidFill>
              </a:rPr>
              <a:t>출력하기 때문에 용량이 큰 페이지의 사용은 자제하는 것이 좋다</a:t>
            </a:r>
            <a:r>
              <a:rPr lang="en-US" altLang="ko-KR" sz="1300" dirty="0" smtClean="0">
                <a:solidFill>
                  <a:prstClr val="black"/>
                </a:solidFill>
              </a:rPr>
              <a:t>.</a:t>
            </a:r>
          </a:p>
          <a:p>
            <a:pPr lvl="1"/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67000" y="65469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84823" y="673572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535"/>
          <a:stretch/>
        </p:blipFill>
        <p:spPr>
          <a:xfrm>
            <a:off x="971600" y="2328292"/>
            <a:ext cx="6983760" cy="26658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608" y="20608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11-11]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c:import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속성 값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6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200800" cy="540060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b="1" dirty="0" smtClean="0">
                <a:solidFill>
                  <a:prstClr val="black"/>
                </a:solidFill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</a:rPr>
              <a:t>실습</a:t>
            </a:r>
            <a:r>
              <a:rPr lang="en-US" altLang="ko-KR" b="1" dirty="0" smtClean="0">
                <a:solidFill>
                  <a:prstClr val="black"/>
                </a:solidFill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</a:rPr>
              <a:t>import.jsp</a:t>
            </a:r>
            <a:r>
              <a:rPr lang="en-US" altLang="ko-KR" b="1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동일 서버에 있는 </a:t>
            </a:r>
            <a:r>
              <a:rPr lang="en-US" altLang="ko-KR" dirty="0" err="1" smtClean="0">
                <a:solidFill>
                  <a:prstClr val="black"/>
                </a:solidFill>
              </a:rPr>
              <a:t>jsp</a:t>
            </a:r>
            <a:r>
              <a:rPr lang="ko-KR" altLang="en-US" dirty="0" smtClean="0">
                <a:solidFill>
                  <a:prstClr val="black"/>
                </a:solidFill>
              </a:rPr>
              <a:t>를 포함하거나 외부 </a:t>
            </a:r>
            <a:r>
              <a:rPr lang="en-US" altLang="ko-KR" dirty="0" err="1" smtClean="0">
                <a:solidFill>
                  <a:prstClr val="black"/>
                </a:solidFill>
              </a:rPr>
              <a:t>url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자원을 포함할 수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err="1" smtClean="0">
                <a:solidFill>
                  <a:prstClr val="black"/>
                </a:solidFill>
              </a:rPr>
              <a:t>escapeXml</a:t>
            </a:r>
            <a:r>
              <a:rPr lang="en-US" altLang="ko-KR" dirty="0" smtClean="0">
                <a:solidFill>
                  <a:prstClr val="black"/>
                </a:solidFill>
              </a:rPr>
              <a:t>=“false”</a:t>
            </a:r>
            <a:r>
              <a:rPr lang="ko-KR" altLang="en-US" dirty="0" smtClean="0">
                <a:solidFill>
                  <a:prstClr val="black"/>
                </a:solidFill>
              </a:rPr>
              <a:t>는 포함될 자원의 </a:t>
            </a:r>
            <a:r>
              <a:rPr lang="en-US" altLang="ko-KR" dirty="0" smtClean="0">
                <a:solidFill>
                  <a:prstClr val="black"/>
                </a:solidFill>
              </a:rPr>
              <a:t>HTML </a:t>
            </a:r>
            <a:r>
              <a:rPr lang="ko-KR" altLang="en-US" dirty="0" smtClean="0">
                <a:solidFill>
                  <a:prstClr val="black"/>
                </a:solidFill>
              </a:rPr>
              <a:t>태그를 해석해서 보여준다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43447" y="2115650"/>
            <a:ext cx="7704856" cy="16343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4846" y="2154736"/>
            <a:ext cx="5104282" cy="15561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12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c:import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url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set.jsp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myurl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 /&gt;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13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c:out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value="${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myurl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}"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escapeXml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="false"/&gt;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14 &lt;HR&gt;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15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c:import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url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="http://www.hanb.co.kr/book/newbooks.html"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="myurl2" /&gt;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16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c:out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value="${myurl2}"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escapeXml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="false"/&gt;</a:t>
            </a:r>
          </a:p>
        </p:txBody>
      </p:sp>
      <p:pic>
        <p:nvPicPr>
          <p:cNvPr id="9218" name="Picture 2" descr="C:\Users\orize\Downloads\이미지 파일\11장\ch11_img\ch11_10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4" t="12591" r="1771" b="13574"/>
          <a:stretch/>
        </p:blipFill>
        <p:spPr bwMode="auto">
          <a:xfrm>
            <a:off x="775098" y="3814123"/>
            <a:ext cx="36004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75548" y="65321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11-10]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import.jsp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88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848872" cy="5400600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c:url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URL Rewriting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즉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제공된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URL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에 </a:t>
            </a:r>
            <a:r>
              <a:rPr lang="ko-KR" altLang="en-US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 등을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추가해 프로그램에서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URL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관련 처리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링크 등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를 손 쉽게 할 수 있는 기능을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제공한다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b="1" dirty="0" smtClean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사용법</a:t>
            </a:r>
            <a:endParaRPr lang="en-US" altLang="ko-KR" b="1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바디가 없는 경우</a:t>
            </a: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바디가 있는 경우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7000" y="65469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84823" y="673572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43447" y="2802808"/>
            <a:ext cx="7704856" cy="6557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3447" y="2822351"/>
            <a:ext cx="3719288" cy="616644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c:url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value="value" [context="context"] [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varName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"]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[scope="{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page|request|session|application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}"]/&gt;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3447" y="3853390"/>
            <a:ext cx="7704856" cy="13038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3447" y="3872933"/>
            <a:ext cx="3719288" cy="124296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c:url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value="value" [context="context"] [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varName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"]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[scope="{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page|request|session|application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}"]&gt;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c:param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subtags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c:url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374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848872" cy="540060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err="1"/>
              <a:t>파라미터는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c:param</a:t>
            </a:r>
            <a:r>
              <a:rPr lang="en-US" altLang="ko-KR" dirty="0"/>
              <a:t>&gt; </a:t>
            </a:r>
            <a:r>
              <a:rPr lang="ko-KR" altLang="en-US" dirty="0"/>
              <a:t>태그를 이용해 </a:t>
            </a:r>
            <a:r>
              <a:rPr lang="ko-KR" altLang="en-US" dirty="0" smtClean="0"/>
              <a:t>추가할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/>
              <a:t>scope </a:t>
            </a:r>
            <a:r>
              <a:rPr lang="ko-KR" altLang="en-US" dirty="0"/>
              <a:t>지정을 통해 처리하고자 하는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객체를 공유할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67000" y="65469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84823" y="673572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2755"/>
          <a:stretch/>
        </p:blipFill>
        <p:spPr>
          <a:xfrm>
            <a:off x="836565" y="1999414"/>
            <a:ext cx="7055768" cy="19336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177281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11-12]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c:url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속성 값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8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200800" cy="540060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실습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+mn-ea"/>
              </a:rPr>
              <a:t>url.jsp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accent6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err="1" smtClean="0">
                <a:solidFill>
                  <a:prstClr val="black"/>
                </a:solidFill>
                <a:latin typeface="+mn-ea"/>
              </a:rPr>
              <a:t>url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파라미터를 추가해 본다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수정된 </a:t>
            </a:r>
            <a:r>
              <a:rPr lang="en-US" altLang="ko-KR" dirty="0" err="1" smtClean="0">
                <a:solidFill>
                  <a:prstClr val="black"/>
                </a:solidFill>
                <a:latin typeface="+mn-ea"/>
              </a:rPr>
              <a:t>url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정보를 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HTML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에서 표현언어를 이용해 활용한다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3447" y="2132856"/>
            <a:ext cx="7704856" cy="1944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3447" y="2152399"/>
            <a:ext cx="3656770" cy="1869294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10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c:url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value="/ch11/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choose.jsp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var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="target"&gt;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11     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c:param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name="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sel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"&gt;a&lt;/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c:param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12 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c:url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13 &lt;HR&gt;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14 </a:t>
            </a:r>
            <a:r>
              <a:rPr kumimoji="0" lang="ko-KR" altLang="en-US" sz="1050" dirty="0">
                <a:solidFill>
                  <a:prstClr val="black"/>
                </a:solidFill>
                <a:latin typeface="+mn-ea"/>
                <a:ea typeface="+mn-ea"/>
              </a:rPr>
              <a:t>단순 출력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: ${target}&lt;BR&gt;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15 </a:t>
            </a:r>
            <a:r>
              <a:rPr kumimoji="0" lang="ko-KR" altLang="en-US" sz="1050" dirty="0">
                <a:solidFill>
                  <a:prstClr val="black"/>
                </a:solidFill>
                <a:latin typeface="+mn-ea"/>
                <a:ea typeface="+mn-ea"/>
              </a:rPr>
              <a:t>링크 연동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: &lt;a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href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="${target}"&gt;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choose.jsp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-a</a:t>
            </a:r>
            <a:r>
              <a:rPr kumimoji="0" lang="ko-KR" altLang="en-US" sz="1050" dirty="0">
                <a:solidFill>
                  <a:prstClr val="black"/>
                </a:solidFill>
                <a:latin typeface="+mn-ea"/>
                <a:ea typeface="+mn-ea"/>
              </a:rPr>
              <a:t>선택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&lt;/a&gt;</a:t>
            </a:r>
          </a:p>
        </p:txBody>
      </p:sp>
      <p:pic>
        <p:nvPicPr>
          <p:cNvPr id="10242" name="Picture 2" descr="C:\Users\orize\Downloads\이미지 파일\11장\ch11_img\ch11_11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6" t="14189" r="1367" b="39087"/>
          <a:stretch/>
        </p:blipFill>
        <p:spPr bwMode="auto">
          <a:xfrm>
            <a:off x="827584" y="4149080"/>
            <a:ext cx="476638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650974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11-11]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url.jsp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4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848872" cy="5400600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c:redirect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response.sendRedirec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() </a:t>
            </a:r>
            <a:r>
              <a:rPr lang="ko-KR" altLang="en-US" dirty="0" err="1">
                <a:solidFill>
                  <a:prstClr val="black"/>
                </a:solidFill>
                <a:latin typeface="+mn-ea"/>
              </a:rPr>
              <a:t>메서드나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&lt;</a:t>
            </a:r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jsp:forward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액션과 유사하다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  <a:latin typeface="+mn-ea"/>
              </a:rPr>
              <a:t>지정된 페이지로 사용자 요청을 이동시키며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  <a:latin typeface="+mn-ea"/>
              </a:rPr>
              <a:t>c:param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을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통해 </a:t>
            </a:r>
            <a:r>
              <a:rPr lang="ko-KR" altLang="en-US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추가도 가능하다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b="1" dirty="0" smtClean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사용법</a:t>
            </a:r>
            <a:endParaRPr lang="en-US" altLang="ko-KR" b="1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바디가 없는 경우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바디가 있는 경우</a:t>
            </a: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7000" y="65469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84823" y="673572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0731"/>
          <a:stretch/>
        </p:blipFill>
        <p:spPr>
          <a:xfrm>
            <a:off x="743447" y="5026987"/>
            <a:ext cx="6119664" cy="10993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3447" y="2865127"/>
            <a:ext cx="770485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3447" y="2877318"/>
            <a:ext cx="2948243" cy="30348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c:redirect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url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="value" [context="context"]/&gt;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43447" y="3588944"/>
            <a:ext cx="7704856" cy="9921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3447" y="3601136"/>
            <a:ext cx="2948243" cy="929806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c:redirect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url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="value" [context="context"]/&gt;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c:param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subtags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c:redirect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0773" y="47971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11-13]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c:redirect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속성 값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9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200800" cy="540060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실습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+mn-ea"/>
              </a:rPr>
              <a:t>redirect.jsp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accent6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파라미터를 추가해 다른 페이지로 이동시킨다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앞에서 만들었던 </a:t>
            </a:r>
            <a:r>
              <a:rPr lang="en-US" altLang="ko-KR" dirty="0" err="1" smtClean="0">
                <a:solidFill>
                  <a:prstClr val="black"/>
                </a:solidFill>
                <a:latin typeface="+mn-ea"/>
              </a:rPr>
              <a:t>choose.jsp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에 선택 값을 파라미터로 지정해 이동시켜 결과를 확인한다</a:t>
            </a:r>
            <a:r>
              <a:rPr lang="en-US" altLang="ko-KR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3447" y="2132856"/>
            <a:ext cx="7704856" cy="9921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3447" y="2145048"/>
            <a:ext cx="2627642" cy="9610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10 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c:redirect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url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=“/ch11/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choose.jsp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”&gt;</a:t>
            </a:r>
          </a:p>
          <a:p>
            <a:pPr marL="219075" lvl="1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AutoNum type="arabicPlain" startAt="11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c:param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name=“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sel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”&gt;a&lt;/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c:param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</a:p>
          <a:p>
            <a:pPr marL="219075" lvl="1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AutoNum type="arabicPlain" startAt="11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c:redirect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1266" name="Picture 2" descr="C:\Users\orize\Downloads\이미지 파일\11장\ch11_img\ch11_12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6" t="13898" r="1383" b="26143"/>
          <a:stretch/>
        </p:blipFill>
        <p:spPr bwMode="auto">
          <a:xfrm>
            <a:off x="827584" y="3284984"/>
            <a:ext cx="438869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3623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11-12]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redirect.jsp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0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848872" cy="5400600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c:param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sz="1300" dirty="0">
                <a:solidFill>
                  <a:prstClr val="black"/>
                </a:solidFill>
                <a:latin typeface="+mn-ea"/>
              </a:rPr>
              <a:t>import, </a:t>
            </a:r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url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, redirect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와 함께 사용된다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err="1" smtClean="0">
                <a:solidFill>
                  <a:prstClr val="black"/>
                </a:solidFill>
                <a:latin typeface="+mn-ea"/>
              </a:rPr>
              <a:t>url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에 </a:t>
            </a:r>
            <a:r>
              <a:rPr lang="ko-KR" altLang="en-US" dirty="0" err="1">
                <a:solidFill>
                  <a:prstClr val="black"/>
                </a:solidFill>
                <a:latin typeface="+mn-ea"/>
              </a:rPr>
              <a:t>파라미터를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GET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방식으로 </a:t>
            </a: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추가한다</a:t>
            </a:r>
            <a:r>
              <a:rPr lang="en-US" altLang="ko-KR" sz="1300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b="1" dirty="0" smtClean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사용법</a:t>
            </a:r>
            <a:endParaRPr lang="en-US" altLang="ko-KR" b="1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바디가 없는 경우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  <a:latin typeface="+mn-ea"/>
              </a:rPr>
              <a:t>바디 내용을 속성 값으로 사용하는 경우</a:t>
            </a:r>
            <a:endParaRPr lang="en-US" altLang="ko-KR" dirty="0" smtClean="0">
              <a:solidFill>
                <a:prstClr val="black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7000" y="65469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84823" y="673572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0879"/>
          <a:stretch/>
        </p:blipFill>
        <p:spPr>
          <a:xfrm>
            <a:off x="827583" y="5044827"/>
            <a:ext cx="6278567" cy="112047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43447" y="2937089"/>
            <a:ext cx="7704856" cy="3468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3447" y="2949281"/>
            <a:ext cx="2719014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c:param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name=“name” value=“value”/&gt;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3447" y="3637399"/>
            <a:ext cx="7704856" cy="1015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3447" y="3664751"/>
            <a:ext cx="1779654" cy="9610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c:param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name=“name”&gt;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parameter value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c:param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9719" y="47971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11-14]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c:param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속성 값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03. [</a:t>
            </a:r>
            <a:r>
              <a:rPr lang="ko-KR" altLang="en-US" dirty="0" smtClean="0">
                <a:solidFill>
                  <a:prstClr val="black"/>
                </a:solidFill>
              </a:rPr>
              <a:t>응용실습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스크립트릿을 </a:t>
            </a:r>
            <a:r>
              <a:rPr lang="en-US" altLang="ko-KR" dirty="0" smtClean="0">
                <a:solidFill>
                  <a:prstClr val="black"/>
                </a:solidFill>
              </a:rPr>
              <a:t>JSTL</a:t>
            </a:r>
            <a:r>
              <a:rPr lang="ko-KR" altLang="en-US" dirty="0" smtClean="0">
                <a:solidFill>
                  <a:prstClr val="black"/>
                </a:solidFill>
              </a:rPr>
              <a:t>로 변환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228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 개요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10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장에서 만들었던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ProductList.jsp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ProductSel.jsp</a:t>
            </a:r>
            <a:r>
              <a:rPr kumimoji="0" lang="ko-KR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소스를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JSTL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버전으로 변경 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스크립트릿 대신 표현언어와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JSTL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사용하는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개발을 위한 실전 응용 실습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indent="-190500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준비작업</a:t>
            </a:r>
            <a:endParaRPr kumimoji="0"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기존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10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장의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소스를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ch11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로 복사한다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자바 빈즈 클래스는 기존의 패키지를 그대로 사용할 것이므로 따로 복사하지 않아도 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479428"/>
            <a:ext cx="2672777" cy="242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58489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11-13]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파일</a:t>
            </a:r>
            <a:r>
              <a:rPr lang="en-US" altLang="ko-KR" sz="10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준비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0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03. [</a:t>
            </a:r>
            <a:r>
              <a:rPr lang="ko-KR" altLang="en-US" dirty="0">
                <a:solidFill>
                  <a:prstClr val="black"/>
                </a:solidFill>
              </a:rPr>
              <a:t>응용실습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스크립트릿을 </a:t>
            </a:r>
            <a:r>
              <a:rPr lang="en-US" altLang="ko-KR" dirty="0">
                <a:solidFill>
                  <a:prstClr val="black"/>
                </a:solidFill>
              </a:rPr>
              <a:t>JSTL</a:t>
            </a:r>
            <a:r>
              <a:rPr lang="ko-KR" altLang="en-US" dirty="0">
                <a:solidFill>
                  <a:prstClr val="black"/>
                </a:solidFill>
              </a:rPr>
              <a:t>로 변환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17774"/>
            <a:ext cx="770485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소스 작성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ProductList.jsp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ProductSel.jsp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는 수정사항 없음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실행 결과는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10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장에서와 동일함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3314" name="Picture 2" descr="C:\Users\orize\Downloads\이미지 파일\10장\ch10_img\ch10_0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3805" r="1601" b="18764"/>
          <a:stretch/>
        </p:blipFill>
        <p:spPr bwMode="auto">
          <a:xfrm>
            <a:off x="539552" y="2456601"/>
            <a:ext cx="41031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orize\Downloads\이미지 파일\10장\ch10_img\ch10_02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8" t="14052" r="1460" b="19129"/>
          <a:stretch/>
        </p:blipFill>
        <p:spPr bwMode="auto">
          <a:xfrm>
            <a:off x="4718896" y="2456600"/>
            <a:ext cx="41433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52283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10-1]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ProductList.jsp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95282" y="522837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10-2]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ProductSel.jsp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의 개념과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200800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</a:rPr>
              <a:t>JSTL</a:t>
            </a:r>
            <a:r>
              <a:rPr lang="ko-KR" altLang="en-US" sz="1800" dirty="0" smtClean="0">
                <a:solidFill>
                  <a:prstClr val="black"/>
                </a:solidFill>
              </a:rPr>
              <a:t>이란</a:t>
            </a:r>
            <a:r>
              <a:rPr lang="en-US" altLang="ko-KR" sz="1800" dirty="0" smtClean="0">
                <a:solidFill>
                  <a:prstClr val="black"/>
                </a:solidFill>
              </a:rPr>
              <a:t>?</a:t>
            </a:r>
            <a:endParaRPr lang="ko-KR" altLang="en-US" sz="18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JSTL(JSP Standard Tag Library)</a:t>
            </a:r>
            <a:r>
              <a:rPr lang="ko-KR" altLang="en-US" dirty="0" smtClean="0"/>
              <a:t>은 커스텀 태그 라이브러리 기술을 이용해서 일반적으로 필요한 기능들을 표준화한 것으로 크게 핵심</a:t>
            </a:r>
            <a:r>
              <a:rPr lang="en-US" altLang="ko-KR" dirty="0" smtClean="0"/>
              <a:t>(CORE), xml, I18N(</a:t>
            </a:r>
            <a:r>
              <a:rPr lang="ko-KR" altLang="en-US" dirty="0" smtClean="0"/>
              <a:t>국제화</a:t>
            </a:r>
            <a:r>
              <a:rPr lang="en-US" altLang="ko-KR" dirty="0" smtClean="0"/>
              <a:t>),</a:t>
            </a:r>
            <a:r>
              <a:rPr lang="ko-KR" altLang="en-US" dirty="0" smtClean="0"/>
              <a:t> 데이터베이스</a:t>
            </a:r>
            <a:r>
              <a:rPr lang="en-US" altLang="ko-KR" dirty="0" smtClean="0"/>
              <a:t>(SQL),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(functions) </a:t>
            </a:r>
            <a:r>
              <a:rPr lang="ko-KR" altLang="en-US" dirty="0" smtClean="0"/>
              <a:t>라이브러리로 구성된다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커스텀 태그 기반이므로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을 사용하는 방법은 일반적인 커스텀 태그와 같다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다운로드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tomcat.apache.org</a:t>
            </a:r>
            <a:r>
              <a:rPr lang="en-US" dirty="0"/>
              <a:t>/</a:t>
            </a:r>
            <a:r>
              <a:rPr lang="en-US" dirty="0" err="1"/>
              <a:t>taglibs</a:t>
            </a:r>
            <a:r>
              <a:rPr lang="en-US" dirty="0"/>
              <a:t>/standard/ 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지시어 사용법</a:t>
            </a:r>
            <a:r>
              <a:rPr lang="en-US" altLang="ko-KR" dirty="0" smtClean="0"/>
              <a:t>(core </a:t>
            </a:r>
            <a:r>
              <a:rPr lang="ko-KR" altLang="en-US" dirty="0" smtClean="0"/>
              <a:t>라이브러리의 경우</a:t>
            </a:r>
            <a:r>
              <a:rPr lang="en-US" altLang="ko-KR" dirty="0" smtClean="0"/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2230" b="4155"/>
          <a:stretch/>
        </p:blipFill>
        <p:spPr>
          <a:xfrm>
            <a:off x="755576" y="4450035"/>
            <a:ext cx="5903640" cy="22193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5576" y="3573016"/>
            <a:ext cx="7704856" cy="3704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3590890"/>
            <a:ext cx="4161717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&lt;%@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taglib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prefix="c" 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uri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="http://java.sun.com/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jsp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jstl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/core" %&gt;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9534" y="42210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11-1]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JSTL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라이브러리별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URI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및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prefix</a:t>
            </a:r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416824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03. [</a:t>
            </a:r>
            <a:r>
              <a:rPr lang="ko-KR" altLang="en-US" dirty="0">
                <a:solidFill>
                  <a:prstClr val="black"/>
                </a:solidFill>
              </a:rPr>
              <a:t>응용실습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 err="1">
                <a:solidFill>
                  <a:prstClr val="black"/>
                </a:solidFill>
              </a:rPr>
              <a:t>스크립트릿을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JSTL</a:t>
            </a:r>
            <a:r>
              <a:rPr lang="ko-KR" altLang="en-US" dirty="0">
                <a:solidFill>
                  <a:prstClr val="black"/>
                </a:solidFill>
              </a:rPr>
              <a:t>로 변환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00836"/>
            <a:ext cx="7704856" cy="4328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이전 소스 내용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수정된 내용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743447" y="1555806"/>
            <a:ext cx="7704856" cy="2495620"/>
            <a:chOff x="743447" y="2013500"/>
            <a:chExt cx="7704856" cy="2495620"/>
          </a:xfrm>
        </p:grpSpPr>
        <p:sp>
          <p:nvSpPr>
            <p:cNvPr id="7" name="직사각형 6"/>
            <p:cNvSpPr/>
            <p:nvPr/>
          </p:nvSpPr>
          <p:spPr>
            <a:xfrm>
              <a:off x="743447" y="2060848"/>
              <a:ext cx="7704856" cy="24482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3447" y="2013500"/>
              <a:ext cx="5049780" cy="2495620"/>
            </a:xfrm>
            <a:prstGeom prst="rect">
              <a:avLst/>
            </a:prstGeom>
          </p:spPr>
          <p:txBody>
            <a:bodyPr vert="horz" wrap="none" lIns="91440" tIns="45720" rIns="91440" bIns="45720" rtlCol="0" anchor="t" anchorCtr="0">
              <a:spAutoFit/>
            </a:bodyPr>
            <a:lstStyle/>
            <a:p>
              <a:pPr marL="0" lvl="1" indent="-9525" eaLnBrk="0" hangingPunct="0">
                <a:lnSpc>
                  <a:spcPct val="150000"/>
                </a:lnSpc>
                <a:spcBef>
                  <a:spcPct val="2000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13 &lt;</a:t>
              </a:r>
              <a:r>
                <a:rPr kumimoji="0" lang="en-US" altLang="ko-KR" sz="1050" dirty="0" err="1">
                  <a:solidFill>
                    <a:prstClr val="black"/>
                  </a:solidFill>
                  <a:latin typeface="+mn-ea"/>
                  <a:ea typeface="+mn-ea"/>
                </a:rPr>
                <a:t>jsp:useBean</a:t>
              </a: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 id="product" class="jspbook.ch10.Product" scope="session"/&gt;</a:t>
              </a:r>
            </a:p>
            <a:p>
              <a:pPr marL="0" lvl="1" indent="-9525" eaLnBrk="0" hangingPunct="0">
                <a:lnSpc>
                  <a:spcPct val="150000"/>
                </a:lnSpc>
                <a:spcBef>
                  <a:spcPct val="2000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14 &lt;select name="</a:t>
              </a:r>
              <a:r>
                <a:rPr kumimoji="0" lang="en-US" altLang="ko-KR" sz="1050" dirty="0" err="1">
                  <a:solidFill>
                    <a:prstClr val="black"/>
                  </a:solidFill>
                  <a:latin typeface="+mn-ea"/>
                  <a:ea typeface="+mn-ea"/>
                </a:rPr>
                <a:t>sel</a:t>
              </a: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"&gt;</a:t>
              </a:r>
            </a:p>
            <a:p>
              <a:pPr marL="0" lvl="1" indent="-9525" eaLnBrk="0" hangingPunct="0">
                <a:lnSpc>
                  <a:spcPct val="150000"/>
                </a:lnSpc>
                <a:spcBef>
                  <a:spcPct val="2000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15 &lt;%</a:t>
              </a:r>
            </a:p>
            <a:p>
              <a:pPr marL="0" lvl="1" indent="-9525" eaLnBrk="0" hangingPunct="0">
                <a:lnSpc>
                  <a:spcPct val="150000"/>
                </a:lnSpc>
                <a:spcBef>
                  <a:spcPct val="2000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16     for(String item : </a:t>
              </a:r>
              <a:r>
                <a:rPr kumimoji="0" lang="en-US" altLang="ko-KR" sz="1050" dirty="0" err="1">
                  <a:solidFill>
                    <a:prstClr val="black"/>
                  </a:solidFill>
                  <a:latin typeface="+mn-ea"/>
                  <a:ea typeface="+mn-ea"/>
                </a:rPr>
                <a:t>product.getProductList</a:t>
              </a: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()) {</a:t>
              </a:r>
            </a:p>
            <a:p>
              <a:pPr marL="0" lvl="1" indent="-9525" eaLnBrk="0" hangingPunct="0">
                <a:lnSpc>
                  <a:spcPct val="150000"/>
                </a:lnSpc>
                <a:spcBef>
                  <a:spcPct val="2000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17         </a:t>
              </a:r>
              <a:r>
                <a:rPr kumimoji="0" lang="en-US" altLang="ko-KR" sz="1050" dirty="0" err="1">
                  <a:solidFill>
                    <a:prstClr val="black"/>
                  </a:solidFill>
                  <a:latin typeface="+mn-ea"/>
                  <a:ea typeface="+mn-ea"/>
                </a:rPr>
                <a:t>out.println</a:t>
              </a: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("&lt;option&gt;"+item+"&lt;/option&gt;");</a:t>
              </a:r>
            </a:p>
            <a:p>
              <a:pPr marL="0" lvl="1" indent="-9525" eaLnBrk="0" hangingPunct="0">
                <a:lnSpc>
                  <a:spcPct val="150000"/>
                </a:lnSpc>
                <a:spcBef>
                  <a:spcPct val="2000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18     }</a:t>
              </a:r>
            </a:p>
            <a:p>
              <a:pPr marL="0" lvl="1" indent="-9525" eaLnBrk="0" hangingPunct="0">
                <a:lnSpc>
                  <a:spcPct val="150000"/>
                </a:lnSpc>
                <a:spcBef>
                  <a:spcPct val="2000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19 %&gt;</a:t>
              </a:r>
            </a:p>
            <a:p>
              <a:pPr marL="0" lvl="1" indent="-9525" eaLnBrk="0" hangingPunct="0">
                <a:lnSpc>
                  <a:spcPct val="150000"/>
                </a:lnSpc>
                <a:spcBef>
                  <a:spcPct val="2000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20 &lt;/select&gt;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43447" y="4362380"/>
            <a:ext cx="7704856" cy="2495620"/>
            <a:chOff x="757139" y="3836028"/>
            <a:chExt cx="7704856" cy="2495620"/>
          </a:xfrm>
        </p:grpSpPr>
        <p:sp>
          <p:nvSpPr>
            <p:cNvPr id="9" name="직사각형 8"/>
            <p:cNvSpPr/>
            <p:nvPr/>
          </p:nvSpPr>
          <p:spPr>
            <a:xfrm>
              <a:off x="757139" y="3858356"/>
              <a:ext cx="7704856" cy="24509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7139" y="3836028"/>
              <a:ext cx="5049780" cy="2495620"/>
            </a:xfrm>
            <a:prstGeom prst="rect">
              <a:avLst/>
            </a:prstGeom>
          </p:spPr>
          <p:txBody>
            <a:bodyPr vert="horz" wrap="none" lIns="91440" tIns="45720" rIns="91440" bIns="45720" rtlCol="0" anchor="t" anchorCtr="0">
              <a:spAutoFit/>
            </a:bodyPr>
            <a:lstStyle/>
            <a:p>
              <a:pPr marL="0" lvl="1" indent="-9525" eaLnBrk="0" hangingPunct="0">
                <a:lnSpc>
                  <a:spcPct val="150000"/>
                </a:lnSpc>
                <a:spcBef>
                  <a:spcPct val="2000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03 &lt;%@ </a:t>
              </a:r>
              <a:r>
                <a:rPr kumimoji="0" lang="en-US" altLang="ko-KR" sz="1050" dirty="0" err="1">
                  <a:solidFill>
                    <a:prstClr val="black"/>
                  </a:solidFill>
                  <a:latin typeface="+mn-ea"/>
                  <a:ea typeface="+mn-ea"/>
                </a:rPr>
                <a:t>taglib</a:t>
              </a: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 prefix="c" </a:t>
              </a:r>
              <a:r>
                <a:rPr kumimoji="0" lang="en-US" altLang="ko-KR" sz="1050" dirty="0" err="1">
                  <a:solidFill>
                    <a:prstClr val="black"/>
                  </a:solidFill>
                  <a:latin typeface="+mn-ea"/>
                  <a:ea typeface="+mn-ea"/>
                </a:rPr>
                <a:t>uri</a:t>
              </a: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="http://java.sun.com/</a:t>
              </a:r>
              <a:r>
                <a:rPr kumimoji="0" lang="en-US" altLang="ko-KR" sz="1050" dirty="0" err="1">
                  <a:solidFill>
                    <a:prstClr val="black"/>
                  </a:solidFill>
                  <a:latin typeface="+mn-ea"/>
                  <a:ea typeface="+mn-ea"/>
                </a:rPr>
                <a:t>jsp</a:t>
              </a: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/</a:t>
              </a:r>
              <a:r>
                <a:rPr kumimoji="0" lang="en-US" altLang="ko-KR" sz="1050" dirty="0" err="1">
                  <a:solidFill>
                    <a:prstClr val="black"/>
                  </a:solidFill>
                  <a:latin typeface="+mn-ea"/>
                  <a:ea typeface="+mn-ea"/>
                </a:rPr>
                <a:t>jstl</a:t>
              </a: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/core" %&gt;</a:t>
              </a:r>
            </a:p>
            <a:p>
              <a:pPr marL="0" lvl="1" indent="-9525" eaLnBrk="0" hangingPunct="0">
                <a:lnSpc>
                  <a:spcPct val="150000"/>
                </a:lnSpc>
                <a:spcBef>
                  <a:spcPct val="2000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....</a:t>
              </a:r>
            </a:p>
            <a:p>
              <a:pPr marL="0" lvl="1" indent="-9525" eaLnBrk="0" hangingPunct="0">
                <a:lnSpc>
                  <a:spcPct val="150000"/>
                </a:lnSpc>
                <a:spcBef>
                  <a:spcPct val="2000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13 &lt;</a:t>
              </a:r>
              <a:r>
                <a:rPr kumimoji="0" lang="en-US" altLang="ko-KR" sz="1050" dirty="0" err="1">
                  <a:solidFill>
                    <a:prstClr val="black"/>
                  </a:solidFill>
                  <a:latin typeface="+mn-ea"/>
                  <a:ea typeface="+mn-ea"/>
                </a:rPr>
                <a:t>jsp:useBean</a:t>
              </a: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 id="product" class="jspbook.ch10.Product" scope="session"/&gt;</a:t>
              </a:r>
            </a:p>
            <a:p>
              <a:pPr marL="0" lvl="1" indent="-9525" eaLnBrk="0" hangingPunct="0">
                <a:lnSpc>
                  <a:spcPct val="150000"/>
                </a:lnSpc>
                <a:spcBef>
                  <a:spcPct val="2000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14 &lt;select name="</a:t>
              </a:r>
              <a:r>
                <a:rPr kumimoji="0" lang="en-US" altLang="ko-KR" sz="1050" dirty="0" err="1">
                  <a:solidFill>
                    <a:prstClr val="black"/>
                  </a:solidFill>
                  <a:latin typeface="+mn-ea"/>
                  <a:ea typeface="+mn-ea"/>
                </a:rPr>
                <a:t>sel</a:t>
              </a: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"&gt;</a:t>
              </a:r>
            </a:p>
            <a:p>
              <a:pPr marL="0" lvl="1" indent="-9525" eaLnBrk="0" hangingPunct="0">
                <a:lnSpc>
                  <a:spcPct val="150000"/>
                </a:lnSpc>
                <a:spcBef>
                  <a:spcPct val="2000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15     &lt;</a:t>
              </a:r>
              <a:r>
                <a:rPr kumimoji="0" lang="en-US" altLang="ko-KR" sz="1050" dirty="0" err="1">
                  <a:solidFill>
                    <a:prstClr val="black"/>
                  </a:solidFill>
                  <a:latin typeface="+mn-ea"/>
                  <a:ea typeface="+mn-ea"/>
                </a:rPr>
                <a:t>c:forEach</a:t>
              </a: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 items="${</a:t>
              </a:r>
              <a:r>
                <a:rPr kumimoji="0" lang="en-US" altLang="ko-KR" sz="1050" dirty="0" err="1">
                  <a:solidFill>
                    <a:prstClr val="black"/>
                  </a:solidFill>
                  <a:latin typeface="+mn-ea"/>
                  <a:ea typeface="+mn-ea"/>
                </a:rPr>
                <a:t>product.productList</a:t>
              </a: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}" </a:t>
              </a:r>
              <a:r>
                <a:rPr kumimoji="0" lang="en-US" altLang="ko-KR" sz="1050" dirty="0" err="1">
                  <a:solidFill>
                    <a:prstClr val="black"/>
                  </a:solidFill>
                  <a:latin typeface="+mn-ea"/>
                  <a:ea typeface="+mn-ea"/>
                </a:rPr>
                <a:t>var</a:t>
              </a: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="item"&gt;</a:t>
              </a:r>
            </a:p>
            <a:p>
              <a:pPr marL="0" lvl="1" indent="-9525" eaLnBrk="0" hangingPunct="0">
                <a:lnSpc>
                  <a:spcPct val="150000"/>
                </a:lnSpc>
                <a:spcBef>
                  <a:spcPct val="2000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16         &lt;option&gt;${item}&lt;/option&gt;</a:t>
              </a:r>
            </a:p>
            <a:p>
              <a:pPr marL="0" lvl="1" indent="-9525" eaLnBrk="0" hangingPunct="0">
                <a:lnSpc>
                  <a:spcPct val="150000"/>
                </a:lnSpc>
                <a:spcBef>
                  <a:spcPct val="2000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17     &lt;/</a:t>
              </a:r>
              <a:r>
                <a:rPr kumimoji="0" lang="en-US" altLang="ko-KR" sz="1050" dirty="0" err="1">
                  <a:solidFill>
                    <a:prstClr val="black"/>
                  </a:solidFill>
                  <a:latin typeface="+mn-ea"/>
                  <a:ea typeface="+mn-ea"/>
                </a:rPr>
                <a:t>c:forEach</a:t>
              </a: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&gt;</a:t>
              </a:r>
            </a:p>
            <a:p>
              <a:pPr marL="0" lvl="1" indent="-9525" eaLnBrk="0" hangingPunct="0">
                <a:lnSpc>
                  <a:spcPct val="150000"/>
                </a:lnSpc>
                <a:spcBef>
                  <a:spcPct val="2000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en-US" altLang="ko-KR" sz="1050" dirty="0">
                  <a:solidFill>
                    <a:prstClr val="black"/>
                  </a:solidFill>
                  <a:latin typeface="+mn-ea"/>
                  <a:ea typeface="+mn-ea"/>
                </a:rPr>
                <a:t>18 &lt;/select&gt;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1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의 개념과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200800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2.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</a:rPr>
              <a:t>JSTL </a:t>
            </a:r>
            <a:r>
              <a:rPr lang="ko-KR" altLang="en-US" sz="1800" dirty="0" smtClean="0">
                <a:solidFill>
                  <a:prstClr val="black"/>
                </a:solidFill>
              </a:rPr>
              <a:t>구성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JSTL</a:t>
            </a:r>
            <a:r>
              <a:rPr lang="ko-KR" altLang="en-US" dirty="0" smtClean="0"/>
              <a:t>은 태그가 제공하는 기능의 성격에 따라 </a:t>
            </a:r>
            <a:r>
              <a:rPr lang="ko-KR" altLang="ko-KR" dirty="0" smtClean="0"/>
              <a:t>5</a:t>
            </a:r>
            <a:r>
              <a:rPr lang="ko-KR" altLang="en-US" dirty="0" smtClean="0"/>
              <a:t>가지 주요 라이브러리로 구분된다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교재 에서는 </a:t>
            </a:r>
            <a:r>
              <a:rPr lang="en-US" altLang="ko-KR" dirty="0" smtClean="0"/>
              <a:t>Core(</a:t>
            </a:r>
            <a:r>
              <a:rPr lang="ko-KR" altLang="en-US" dirty="0" smtClean="0"/>
              <a:t>핵심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을 중심으로 살펴본다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890"/>
          <a:stretch/>
        </p:blipFill>
        <p:spPr>
          <a:xfrm>
            <a:off x="756592" y="2636912"/>
            <a:ext cx="7487816" cy="3262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8600" y="24208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11-2]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JSTL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라이브러리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0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의 개념과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27280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I18N </a:t>
            </a:r>
            <a:r>
              <a:rPr lang="ko-KR" altLang="en-US" dirty="0" smtClean="0"/>
              <a:t>은 다국어 처리와 관련된 기능을 제공하고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간단</a:t>
            </a:r>
            <a:r>
              <a:rPr lang="ko-KR" altLang="en-US" dirty="0"/>
              <a:t>하</a:t>
            </a:r>
            <a:r>
              <a:rPr lang="ko-KR" altLang="en-US" dirty="0" smtClean="0"/>
              <a:t>게 데이터베이스 관련 작업을 지원하며 </a:t>
            </a:r>
            <a:r>
              <a:rPr lang="en-US" altLang="ko-KR" dirty="0" smtClean="0"/>
              <a:t>functions(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여러 부가기능들을 제공한다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00" y="1772816"/>
            <a:ext cx="6623720" cy="40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의 개념과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7272808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ko-KR" altLang="ko-KR" sz="1800" dirty="0">
                <a:solidFill>
                  <a:prstClr val="black"/>
                </a:solidFill>
              </a:rPr>
              <a:t>3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</a:rPr>
              <a:t>JSTL </a:t>
            </a:r>
            <a:r>
              <a:rPr lang="ko-KR" altLang="en-US" sz="1800" dirty="0" smtClean="0">
                <a:solidFill>
                  <a:prstClr val="black"/>
                </a:solidFill>
              </a:rPr>
              <a:t>학습 사전 준비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JSTL</a:t>
            </a:r>
            <a:r>
              <a:rPr lang="ko-KR" altLang="en-US" dirty="0"/>
              <a:t>은 규격화된 커스텀 태그 라이브러리를 배우는 것으로 특별히 어려운 점은 없으나 각 </a:t>
            </a:r>
            <a:r>
              <a:rPr lang="ko-KR" altLang="en-US" dirty="0" smtClean="0"/>
              <a:t>태그의 </a:t>
            </a:r>
            <a:r>
              <a:rPr lang="ko-KR" altLang="en-US" dirty="0"/>
              <a:t>기능을 이해하고 활용하려면 적절한 데이터가 미리 준비되어 있어야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여기서는 톰캣 시작 시 </a:t>
            </a:r>
            <a:r>
              <a:rPr lang="en-US" altLang="ko-KR" dirty="0" err="1"/>
              <a:t>InitialMember</a:t>
            </a:r>
            <a:r>
              <a:rPr lang="en-US" altLang="ko-KR" dirty="0"/>
              <a:t> </a:t>
            </a:r>
            <a:r>
              <a:rPr lang="ko-KR" altLang="en-US" dirty="0"/>
              <a:t>리스너 클래스에서 </a:t>
            </a:r>
            <a:r>
              <a:rPr lang="en-US" altLang="ko-KR" dirty="0"/>
              <a:t>Member </a:t>
            </a:r>
            <a:r>
              <a:rPr lang="ko-KR" altLang="en-US" dirty="0"/>
              <a:t>클래스 객체 </a:t>
            </a:r>
            <a:r>
              <a:rPr lang="en-US" altLang="ko-KR" dirty="0"/>
              <a:t>10</a:t>
            </a:r>
            <a:r>
              <a:rPr lang="ko-KR" altLang="en-US" dirty="0"/>
              <a:t>개를 </a:t>
            </a:r>
            <a:r>
              <a:rPr lang="ko-KR" altLang="en-US" dirty="0" smtClean="0"/>
              <a:t>생성하고 </a:t>
            </a:r>
            <a:r>
              <a:rPr lang="ko-KR" altLang="en-US" dirty="0"/>
              <a:t>샘플 데이터로 초기화하는 작업을 자동으로 수행한다</a:t>
            </a:r>
            <a:r>
              <a:rPr lang="en-US" altLang="ko-KR" dirty="0"/>
              <a:t>. </a:t>
            </a:r>
            <a:r>
              <a:rPr lang="ko-KR" altLang="en-US" dirty="0"/>
              <a:t>리스너 클래스와 관련해서는 </a:t>
            </a:r>
            <a:r>
              <a:rPr lang="en-US" altLang="ko-KR" dirty="0"/>
              <a:t>13</a:t>
            </a:r>
            <a:r>
              <a:rPr lang="ko-KR" altLang="en-US" dirty="0"/>
              <a:t>장에서 더욱 자세히 살펴본다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500" dirty="0" smtClean="0"/>
          </a:p>
          <a:p>
            <a:r>
              <a:rPr lang="en-US" altLang="ko-KR" dirty="0" smtClean="0"/>
              <a:t>JSTL </a:t>
            </a:r>
            <a:r>
              <a:rPr lang="ko-KR" altLang="en-US" dirty="0" smtClean="0"/>
              <a:t>설치와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클래스 복사</a:t>
            </a: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➊ </a:t>
            </a:r>
            <a:r>
              <a:rPr lang="en-US" altLang="ko-KR" dirty="0" smtClean="0"/>
              <a:t>tomcat.apache.org/</a:t>
            </a:r>
            <a:r>
              <a:rPr lang="en-US" altLang="ko-KR" dirty="0" err="1" smtClean="0"/>
              <a:t>taglibs</a:t>
            </a:r>
            <a:r>
              <a:rPr lang="en-US" altLang="ko-KR" dirty="0" smtClean="0"/>
              <a:t>/standard/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1.1.2 </a:t>
            </a:r>
            <a:r>
              <a:rPr lang="ko-KR" altLang="en-US" dirty="0" smtClean="0"/>
              <a:t>버전을 </a:t>
            </a:r>
            <a:r>
              <a:rPr lang="ko-KR" altLang="en-US" dirty="0" err="1" smtClean="0"/>
              <a:t>다운로드한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압축을 풀고 </a:t>
            </a:r>
            <a:r>
              <a:rPr lang="en-US" altLang="ko-KR" dirty="0" smtClean="0"/>
              <a:t>[lib] </a:t>
            </a:r>
            <a:r>
              <a:rPr lang="ko-KR" altLang="en-US" dirty="0" smtClean="0"/>
              <a:t>폴더에서 </a:t>
            </a:r>
            <a:r>
              <a:rPr lang="en-US" altLang="ko-KR" dirty="0" smtClean="0"/>
              <a:t>jstl.jar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standard.jar </a:t>
            </a:r>
            <a:r>
              <a:rPr lang="ko-KR" altLang="en-US" dirty="0" smtClean="0"/>
              <a:t>파일을 찾아 </a:t>
            </a:r>
            <a:r>
              <a:rPr lang="en-US" altLang="ko-KR" dirty="0" err="1" smtClean="0"/>
              <a:t>jspbook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프로젝트의 </a:t>
            </a:r>
            <a:r>
              <a:rPr lang="en-US" altLang="ko-KR" dirty="0" smtClean="0"/>
              <a:t>[WEB-INF\lib] </a:t>
            </a:r>
            <a:r>
              <a:rPr lang="ko-KR" altLang="en-US" dirty="0" smtClean="0"/>
              <a:t>폴더로 복사한다</a:t>
            </a:r>
            <a:r>
              <a:rPr lang="en-US" altLang="ko-KR" dirty="0" smtClean="0"/>
              <a:t>.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prstClr val="black"/>
                </a:solidFill>
              </a:rPr>
              <a:t>➋ </a:t>
            </a:r>
            <a:r>
              <a:rPr lang="en-US" altLang="ko-KR" dirty="0" smtClean="0"/>
              <a:t>‘jspbook.ch11’ </a:t>
            </a:r>
            <a:r>
              <a:rPr lang="ko-KR" altLang="en-US" dirty="0" smtClean="0"/>
              <a:t>패키지를 만든 후 예제소스 폴더</a:t>
            </a: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 smtClean="0"/>
              <a:t>[</a:t>
            </a:r>
            <a:r>
              <a:rPr lang="en-US" altLang="ko-KR" dirty="0" err="1" smtClean="0"/>
              <a:t>jspbook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jspbook</a:t>
            </a:r>
            <a:r>
              <a:rPr lang="en-US" altLang="ko-KR" dirty="0" smtClean="0"/>
              <a:t>\ch11]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InitialMember.java,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 smtClean="0"/>
              <a:t>Member.java </a:t>
            </a:r>
            <a:r>
              <a:rPr lang="ko-KR" altLang="en-US" dirty="0" smtClean="0"/>
              <a:t>파일을 해당 패키지로 드래그 앤 </a:t>
            </a:r>
            <a:r>
              <a:rPr lang="ko-KR" altLang="en-US" dirty="0" err="1" smtClean="0"/>
              <a:t>드롭한다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65973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11-1]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JSTL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설치와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리스너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클래스 소스 복사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832060" y="4077073"/>
            <a:ext cx="3423840" cy="2567880"/>
            <a:chOff x="4832060" y="4077073"/>
            <a:chExt cx="3423840" cy="2567880"/>
          </a:xfrm>
        </p:grpSpPr>
        <p:pic>
          <p:nvPicPr>
            <p:cNvPr id="1026" name="Picture 2" descr="C:\Users\orize\Downloads\이미지 파일\11장\ch11_img\ch11_01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060" y="4077073"/>
              <a:ext cx="3423840" cy="2567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액자 5"/>
            <p:cNvSpPr/>
            <p:nvPr/>
          </p:nvSpPr>
          <p:spPr>
            <a:xfrm>
              <a:off x="5076055" y="5000973"/>
              <a:ext cx="666721" cy="228227"/>
            </a:xfrm>
            <a:prstGeom prst="frame">
              <a:avLst>
                <a:gd name="adj1" fmla="val 970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액자 6"/>
            <p:cNvSpPr/>
            <p:nvPr/>
          </p:nvSpPr>
          <p:spPr>
            <a:xfrm>
              <a:off x="5076054" y="6093296"/>
              <a:ext cx="864098" cy="288032"/>
            </a:xfrm>
            <a:prstGeom prst="frame">
              <a:avLst>
                <a:gd name="adj1" fmla="val 970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7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의 개념과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272808" cy="5400600"/>
          </a:xfrm>
        </p:spPr>
        <p:txBody>
          <a:bodyPr/>
          <a:lstStyle/>
          <a:p>
            <a:r>
              <a:rPr lang="ko-KR" altLang="en-US" dirty="0" smtClean="0"/>
              <a:t>핵심 라이브러리 예제 데이터 및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설명 </a:t>
            </a:r>
            <a:endParaRPr lang="en-US" altLang="ko-KR" sz="1200" b="0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err="1" smtClean="0">
                <a:solidFill>
                  <a:prstClr val="black"/>
                </a:solidFill>
              </a:rPr>
              <a:t>리스너는</a:t>
            </a:r>
            <a:r>
              <a:rPr lang="ko-KR" altLang="en-US" dirty="0" smtClean="0">
                <a:solidFill>
                  <a:prstClr val="black"/>
                </a:solidFill>
              </a:rPr>
              <a:t> 톰캣의 특정 이벤트에 동작하는 특수한 목적의 서블릿 프로그램으로 여기서는 톰캣 시작시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 err="1" smtClean="0">
                <a:solidFill>
                  <a:prstClr val="black"/>
                </a:solidFill>
              </a:rPr>
              <a:t>ArrayList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를 생성하고 초기 데이터를 등록한 다음 </a:t>
            </a:r>
            <a:r>
              <a:rPr lang="en-US" altLang="ko-KR" dirty="0" smtClean="0">
                <a:solidFill>
                  <a:prstClr val="black"/>
                </a:solidFill>
              </a:rPr>
              <a:t>application scope </a:t>
            </a:r>
            <a:r>
              <a:rPr lang="ko-KR" altLang="en-US" dirty="0" smtClean="0">
                <a:solidFill>
                  <a:prstClr val="black"/>
                </a:solidFill>
              </a:rPr>
              <a:t>에 저장한다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저장된 데이터를 이용해 </a:t>
            </a:r>
            <a:r>
              <a:rPr lang="en-US" altLang="ko-KR" dirty="0" smtClean="0">
                <a:solidFill>
                  <a:prstClr val="black"/>
                </a:solidFill>
              </a:rPr>
              <a:t>JSTL </a:t>
            </a:r>
            <a:r>
              <a:rPr lang="ko-KR" altLang="en-US" dirty="0" smtClean="0">
                <a:solidFill>
                  <a:prstClr val="black"/>
                </a:solidFill>
              </a:rPr>
              <a:t>실습에 활용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259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핵심 라이브러리의 주요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7776864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ko-KR" altLang="ko-KR" sz="1800" dirty="0">
                <a:solidFill>
                  <a:prstClr val="black"/>
                </a:solidFill>
              </a:rPr>
              <a:t>1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r>
              <a:rPr lang="ko-KR" altLang="en-US" sz="1800" dirty="0" smtClean="0">
                <a:solidFill>
                  <a:prstClr val="black"/>
                </a:solidFill>
              </a:rPr>
              <a:t> 기본 기능 태그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c:out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초기에는 </a:t>
            </a:r>
            <a:r>
              <a:rPr lang="en-US" altLang="ko-KR" dirty="0" err="1" smtClean="0">
                <a:solidFill>
                  <a:prstClr val="black"/>
                </a:solidFill>
              </a:rPr>
              <a:t>jsp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표현식</a:t>
            </a:r>
            <a:r>
              <a:rPr lang="en-US" altLang="ko-KR" dirty="0" smtClean="0">
                <a:solidFill>
                  <a:prstClr val="black"/>
                </a:solidFill>
              </a:rPr>
              <a:t>(&lt;%= %&gt;)</a:t>
            </a:r>
            <a:r>
              <a:rPr lang="ko-KR" altLang="en-US" dirty="0" smtClean="0">
                <a:solidFill>
                  <a:prstClr val="black"/>
                </a:solidFill>
              </a:rPr>
              <a:t>을 대체하기 위해 개발 되었으나 표현언어가 </a:t>
            </a:r>
            <a:r>
              <a:rPr lang="en-US" altLang="ko-KR" dirty="0" smtClean="0">
                <a:solidFill>
                  <a:prstClr val="black"/>
                </a:solidFill>
              </a:rPr>
              <a:t>JSP</a:t>
            </a:r>
            <a:r>
              <a:rPr lang="ko-KR" altLang="en-US" dirty="0" smtClean="0">
                <a:solidFill>
                  <a:prstClr val="black"/>
                </a:solidFill>
              </a:rPr>
              <a:t>에 기본으로 제공 되면서 사용 빈도는 줄었으나 몇몇 옵션은 유용하게 사용할 수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b="1" dirty="0" smtClean="0">
                <a:solidFill>
                  <a:prstClr val="black"/>
                </a:solidFill>
              </a:rPr>
              <a:t>사용법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태그 바디가 없는 경우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태그 바디가 있는 경우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0159"/>
          <a:stretch/>
        </p:blipFill>
        <p:spPr>
          <a:xfrm>
            <a:off x="755576" y="4973217"/>
            <a:ext cx="5256584" cy="189579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5576" y="3058544"/>
            <a:ext cx="7704856" cy="3704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3076418"/>
            <a:ext cx="4697120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c:out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value=“value” [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escapeXml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=“{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true|false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}”] [default=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defaultValue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”]/&gt;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3746238"/>
            <a:ext cx="7704856" cy="9789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3764112"/>
            <a:ext cx="3485249" cy="9610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c:out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value=“value” [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escapeXml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=“{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true|false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}”]&gt;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default value (value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에 내용이 없을 때 출력될 기본 값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marL="0" lvl="1" indent="-952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&lt;/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c:out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7251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11-3]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c:out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태그 속성 값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2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9556</TotalTime>
  <Words>2972</Words>
  <Application>Microsoft Office PowerPoint</Application>
  <PresentationFormat>화면 슬라이드 쇼(4:3)</PresentationFormat>
  <Paragraphs>437</Paragraphs>
  <Slides>41</Slides>
  <Notes>34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Chapter 11. JSTL의 이해와 활용</vt:lpstr>
      <vt:lpstr>PowerPoint 프레젠테이션</vt:lpstr>
      <vt:lpstr>PowerPoint 프레젠테이션</vt:lpstr>
      <vt:lpstr>01. JSTL의 개념과 구성</vt:lpstr>
      <vt:lpstr>01. JSTL의 개념과 구성</vt:lpstr>
      <vt:lpstr>01. JSTL의 개념과 구성</vt:lpstr>
      <vt:lpstr>01. JSTL의 개념과 구성</vt:lpstr>
      <vt:lpstr>01. JSTL의 개념과 구성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02. 핵심 라이브러리의 주요 태그</vt:lpstr>
      <vt:lpstr>03. [응용실습]스크립트릿을 JSTL로 변환</vt:lpstr>
      <vt:lpstr>03. [응용실습]스크립트릿을 JSTL로 변환</vt:lpstr>
      <vt:lpstr>03. [응용실습]스크립트릿을 JSTL로 변환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kosta</cp:lastModifiedBy>
  <cp:revision>873</cp:revision>
  <dcterms:created xsi:type="dcterms:W3CDTF">2012-07-11T10:23:22Z</dcterms:created>
  <dcterms:modified xsi:type="dcterms:W3CDTF">2020-10-29T07:22:47Z</dcterms:modified>
</cp:coreProperties>
</file>