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6" r:id="rId3"/>
    <p:sldId id="383" r:id="rId4"/>
    <p:sldId id="395" r:id="rId5"/>
    <p:sldId id="685" r:id="rId6"/>
    <p:sldId id="686" r:id="rId7"/>
    <p:sldId id="687" r:id="rId8"/>
    <p:sldId id="626" r:id="rId9"/>
    <p:sldId id="628" r:id="rId10"/>
    <p:sldId id="689" r:id="rId11"/>
    <p:sldId id="710" r:id="rId12"/>
    <p:sldId id="688" r:id="rId13"/>
    <p:sldId id="711" r:id="rId14"/>
    <p:sldId id="677" r:id="rId15"/>
    <p:sldId id="690" r:id="rId16"/>
    <p:sldId id="691" r:id="rId17"/>
    <p:sldId id="692" r:id="rId18"/>
    <p:sldId id="712" r:id="rId19"/>
    <p:sldId id="695" r:id="rId20"/>
    <p:sldId id="713" r:id="rId21"/>
    <p:sldId id="714" r:id="rId22"/>
    <p:sldId id="697" r:id="rId23"/>
    <p:sldId id="698" r:id="rId24"/>
    <p:sldId id="699" r:id="rId25"/>
    <p:sldId id="700" r:id="rId26"/>
    <p:sldId id="715" r:id="rId27"/>
    <p:sldId id="702" r:id="rId28"/>
    <p:sldId id="716" r:id="rId29"/>
    <p:sldId id="717" r:id="rId30"/>
    <p:sldId id="704" r:id="rId31"/>
    <p:sldId id="718" r:id="rId32"/>
    <p:sldId id="719" r:id="rId33"/>
    <p:sldId id="720" r:id="rId34"/>
    <p:sldId id="721" r:id="rId35"/>
    <p:sldId id="705" r:id="rId36"/>
    <p:sldId id="385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898" autoAdjust="0"/>
  </p:normalViewPr>
  <p:slideViewPr>
    <p:cSldViewPr>
      <p:cViewPr>
        <p:scale>
          <a:sx n="100" d="100"/>
          <a:sy n="100" d="100"/>
        </p:scale>
        <p:origin x="-2112" y="-413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23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3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2020-10-29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+mj-ea"/>
                <a:ea typeface="+mj-ea"/>
              </a:rPr>
              <a:t>Chapter 13. </a:t>
            </a:r>
            <a:r>
              <a:rPr lang="ko-KR" altLang="en-US" sz="2800" dirty="0" err="1" smtClean="0">
                <a:latin typeface="+mj-ea"/>
                <a:ea typeface="+mj-ea"/>
              </a:rPr>
              <a:t>리스너와</a:t>
            </a:r>
            <a:r>
              <a:rPr lang="ko-KR" altLang="en-US" sz="2800" dirty="0" smtClean="0">
                <a:latin typeface="+mj-ea"/>
                <a:ea typeface="+mj-ea"/>
              </a:rPr>
              <a:t> 필터 </a:t>
            </a:r>
            <a:endParaRPr lang="ko-KR" altLang="en-US" sz="2400" dirty="0" smtClean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02. [</a:t>
            </a:r>
            <a:r>
              <a:rPr lang="ko-KR" altLang="en-US" dirty="0">
                <a:solidFill>
                  <a:prstClr val="black"/>
                </a:solidFill>
              </a:rPr>
              <a:t>기본실습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초기화 매개변수 관리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28491"/>
            <a:ext cx="7704856" cy="597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3.0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이하에서 초기화 매개변수 설정하기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ServletContext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초기화 매개변수 설정하기</a:t>
            </a: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3.0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이하에서의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ServletContext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초기화 매개변수 설정 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3.0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이하에서는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web.xml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파일에 서블릿 초기화 매개변수를 설정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47535" y="55087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27026" y="2718890"/>
            <a:ext cx="7704856" cy="23700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9705" y="2743224"/>
            <a:ext cx="4277133" cy="22736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05     &lt;servlet-class&gt; jspbook.ch13.PropertyServlet&lt;/servlet-class&gt;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06         &lt;</a:t>
            </a:r>
            <a:r>
              <a:rPr lang="en-US" altLang="ko-KR" sz="1050" dirty="0" err="1" smtClean="0">
                <a:latin typeface="+mn-ea"/>
                <a:ea typeface="+mn-ea"/>
              </a:rPr>
              <a:t>init-param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07        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-name&gt;name1&lt;/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08        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-value&gt;user1&lt;/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09         &lt;/</a:t>
            </a:r>
            <a:r>
              <a:rPr lang="en-US" altLang="ko-KR" sz="1050" dirty="0" err="1" smtClean="0">
                <a:latin typeface="+mn-ea"/>
                <a:ea typeface="+mn-ea"/>
              </a:rPr>
              <a:t>init-param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10         &lt;</a:t>
            </a:r>
            <a:r>
              <a:rPr lang="en-US" altLang="ko-KR" sz="1050" dirty="0" err="1" smtClean="0">
                <a:latin typeface="+mn-ea"/>
                <a:ea typeface="+mn-ea"/>
              </a:rPr>
              <a:t>init-param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11        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-name&gt;name2&lt;/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12        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-value&gt;user2&lt;/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        &lt;/</a:t>
            </a:r>
            <a:r>
              <a:rPr lang="en-US" altLang="ko-KR" sz="1050" dirty="0" err="1" smtClean="0">
                <a:latin typeface="+mn-ea"/>
                <a:ea typeface="+mn-ea"/>
              </a:rPr>
              <a:t>init-param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4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02. [</a:t>
            </a:r>
            <a:r>
              <a:rPr lang="ko-KR" altLang="en-US" dirty="0">
                <a:solidFill>
                  <a:prstClr val="black"/>
                </a:solidFill>
              </a:rPr>
              <a:t>기본실습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초기화 매개변수 관리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18114"/>
            <a:ext cx="7704856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Servlet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초기화 매개변수 설정하기</a:t>
            </a: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3.0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이하에서의 </a:t>
            </a:r>
            <a:r>
              <a:rPr kumimoji="0" lang="ko-KR" altLang="en-US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초기화 매개변수 설정 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웹 애플리케이션 초기화 매개변수 역시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web.xml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다음과 같이 설정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47535" y="55087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27026" y="2264704"/>
            <a:ext cx="7704856" cy="20556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7025" y="2276870"/>
            <a:ext cx="3629520" cy="203132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01 &lt;context-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02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-name&gt;workspace&lt;/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03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-value&gt;c:</a:t>
            </a:r>
            <a:r>
              <a:rPr lang="en-US" altLang="ko-KR" sz="105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\</a:t>
            </a:r>
            <a:r>
              <a:rPr lang="en-US" altLang="ko-KR" sz="1050" dirty="0" err="1" smtClean="0">
                <a:latin typeface="+mn-ea"/>
                <a:ea typeface="+mn-ea"/>
              </a:rPr>
              <a:t>dev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sz="1050" dirty="0" smtClean="0">
                <a:latin typeface="+mn-ea"/>
                <a:ea typeface="+mn-ea"/>
              </a:rPr>
              <a:t>workspace&lt;/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04 &lt;/context-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05 &lt;context-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06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-name&gt;name3&lt;/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07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-value&gt;user3&lt;/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08 &lt;/context-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93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02. [</a:t>
            </a:r>
            <a:r>
              <a:rPr lang="ko-KR" altLang="en-US" dirty="0">
                <a:solidFill>
                  <a:prstClr val="black"/>
                </a:solidFill>
              </a:rPr>
              <a:t>기본실습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초기화 매개변수 관리</a:t>
            </a:r>
            <a:endParaRPr lang="ko-KR" altLang="en-US" dirty="0"/>
          </a:p>
        </p:txBody>
      </p:sp>
      <p:pic>
        <p:nvPicPr>
          <p:cNvPr id="1026" name="Picture 2" descr="C:\Users\orize\Downloads\이미지 파일\ch13\ch13_img\ch13_0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6" t="13934" r="1524" b="27623"/>
          <a:stretch/>
        </p:blipFill>
        <p:spPr bwMode="auto">
          <a:xfrm>
            <a:off x="180478" y="1988839"/>
            <a:ext cx="4391522" cy="27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rize\Downloads\이미지 파일\ch13\ch13_img\ch13_02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3" t="13469" r="1277" b="27680"/>
          <a:stretch/>
        </p:blipFill>
        <p:spPr bwMode="auto">
          <a:xfrm>
            <a:off x="4644008" y="1996826"/>
            <a:ext cx="43529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0478" y="470192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470192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PropertyServlet.java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3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02. [</a:t>
            </a:r>
            <a:r>
              <a:rPr lang="ko-KR" altLang="en-US" dirty="0">
                <a:solidFill>
                  <a:prstClr val="black"/>
                </a:solidFill>
              </a:rPr>
              <a:t>기본실습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초기화 매개변수 관리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28491"/>
            <a:ext cx="7704856" cy="5242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Property.jsp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작성하기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property.jsp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47535" y="55087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2050" name="Picture 2" descr="C:\Users\orize\Downloads\이미지 파일\ch13\ch13_img\ch13_03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t="13754" r="1382" b="27197"/>
          <a:stretch/>
        </p:blipFill>
        <p:spPr bwMode="auto">
          <a:xfrm>
            <a:off x="970646" y="1988840"/>
            <a:ext cx="450542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94310" y="47971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13-3]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property.jsp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9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20080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리스너란</a:t>
            </a:r>
            <a:endParaRPr lang="ko-KR" altLang="en-US" sz="1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리스너는 컨테이너에서 발생하는 특정 이벤트 상황을 모니터링하다가 실행되는 특수한 </a:t>
            </a:r>
            <a:r>
              <a:rPr lang="ko-KR" altLang="en-US" dirty="0" smtClean="0">
                <a:latin typeface="+mn-ea"/>
              </a:rPr>
              <a:t>형태의 </a:t>
            </a:r>
            <a:r>
              <a:rPr lang="ko-KR" altLang="en-US" dirty="0">
                <a:latin typeface="+mn-ea"/>
              </a:rPr>
              <a:t>서블릿이다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웹 </a:t>
            </a:r>
            <a:r>
              <a:rPr lang="ko-KR" altLang="en-US" dirty="0">
                <a:latin typeface="+mn-ea"/>
              </a:rPr>
              <a:t>애플리케이션에 초기 데이터를 공급하거나 특정 상황에 따라 자동으로 </a:t>
            </a:r>
            <a:r>
              <a:rPr lang="ko-KR" altLang="en-US" dirty="0" smtClean="0">
                <a:latin typeface="+mn-ea"/>
              </a:rPr>
              <a:t>동작하는 </a:t>
            </a:r>
            <a:r>
              <a:rPr lang="ko-KR" altLang="en-US" dirty="0">
                <a:latin typeface="+mn-ea"/>
              </a:rPr>
              <a:t>프로그램을 구현할 때 사용한다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리스너는 </a:t>
            </a:r>
            <a:r>
              <a:rPr lang="ko-KR" altLang="en-US" dirty="0">
                <a:latin typeface="+mn-ea"/>
              </a:rPr>
              <a:t>일반적인 형태의 서블릿이 아니라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특정 이벤트에 따라 동작하는 인터페이스를 </a:t>
            </a:r>
            <a:r>
              <a:rPr lang="ko-KR" altLang="en-US" dirty="0" smtClean="0">
                <a:latin typeface="+mn-ea"/>
              </a:rPr>
              <a:t>구현한 </a:t>
            </a:r>
            <a:r>
              <a:rPr lang="ko-KR" altLang="en-US" dirty="0">
                <a:latin typeface="+mn-ea"/>
              </a:rPr>
              <a:t>클래스라고 이해하면 쉽다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서블릿과 </a:t>
            </a:r>
            <a:r>
              <a:rPr lang="ko-KR" altLang="en-US" dirty="0">
                <a:latin typeface="+mn-ea"/>
              </a:rPr>
              <a:t>마찬가지로 애너테이션 기반으로 코드로 작성할 수 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리스너 활용의 대표적인 유형은 다음과 같다</a:t>
            </a:r>
            <a:r>
              <a:rPr lang="en-US" altLang="ko-KR" dirty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180" y="4009628"/>
            <a:ext cx="5920076" cy="230425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➊ 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초기화</a:t>
            </a:r>
            <a:r>
              <a:rPr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매개변수와 연동 </a:t>
            </a: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톰캣이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시작될 때 초기화 매개변수를 읽어 그에 따라 특정 객체를 </a:t>
            </a:r>
            <a:endParaRPr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초기화한 후 </a:t>
            </a:r>
            <a:r>
              <a:rPr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서블릿이나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JSP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에 제공하는 형태다</a:t>
            </a: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➋ 예제 프로그램 등을 배포할 때 샘플 데이터 제공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프로그램을 실행할 때 데이터베이스가 필요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한 경우 데이터베이스의 연결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테이블 생성 및 샘플 데이터 로딩 등의 작업을 사전에 수행해서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추가적인 작업 없이 프로그램을 실행할 수 있게 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sz="1050" dirty="0" smtClean="0">
                <a:latin typeface="+mn-ea"/>
                <a:ea typeface="+mn-ea"/>
              </a:rPr>
              <a:t>➌ </a:t>
            </a:r>
            <a:r>
              <a:rPr lang="ko-KR" altLang="en-US" sz="1050" dirty="0" smtClean="0">
                <a:latin typeface="+mn-ea"/>
                <a:ea typeface="+mn-ea"/>
              </a:rPr>
              <a:t>복잡한 환경 설정 제공 </a:t>
            </a:r>
            <a:r>
              <a:rPr lang="en-US" altLang="ko-KR" sz="1050" dirty="0" smtClean="0">
                <a:latin typeface="+mn-ea"/>
                <a:ea typeface="+mn-ea"/>
              </a:rPr>
              <a:t>: </a:t>
            </a:r>
            <a:r>
              <a:rPr lang="ko-KR" altLang="en-US" sz="1050" dirty="0" smtClean="0">
                <a:latin typeface="+mn-ea"/>
                <a:ea typeface="+mn-ea"/>
              </a:rPr>
              <a:t>프로그램 실행에 필요한 여러 정보를 파일로부터 읽어와 </a:t>
            </a:r>
            <a:r>
              <a:rPr lang="en-US" altLang="ko-KR" sz="1050" dirty="0" smtClean="0">
                <a:latin typeface="+mn-ea"/>
                <a:ea typeface="+mn-ea"/>
              </a:rPr>
              <a:t>JSP </a:t>
            </a:r>
            <a:r>
              <a:rPr lang="ko-KR" altLang="en-US" sz="1050" dirty="0" smtClean="0">
                <a:latin typeface="+mn-ea"/>
                <a:ea typeface="+mn-ea"/>
              </a:rPr>
              <a:t>및 </a:t>
            </a: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sz="1050" dirty="0" err="1" smtClean="0">
                <a:latin typeface="+mn-ea"/>
                <a:ea typeface="+mn-ea"/>
              </a:rPr>
              <a:t>서블릿</a:t>
            </a:r>
            <a:r>
              <a:rPr lang="ko-KR" altLang="en-US" sz="1050" dirty="0" smtClean="0">
                <a:latin typeface="+mn-ea"/>
                <a:ea typeface="+mn-ea"/>
              </a:rPr>
              <a:t> 등에 제공한다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➍ 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특정 이벤트에 동작하는 기능 구현 </a:t>
            </a: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웹 애플리케이션을 실행할 때 함께 동작해야 하는 외부 </a:t>
            </a:r>
            <a:endParaRPr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프로그램이나 서비스의 동작 유무를 확인하고 자동으로 실행하게 한다</a:t>
            </a: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2088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 </a:t>
            </a:r>
            <a:r>
              <a:rPr lang="ko-KR" altLang="en-US" sz="1800" dirty="0" smtClean="0">
                <a:solidFill>
                  <a:prstClr val="black"/>
                </a:solidFill>
              </a:rPr>
              <a:t>리스너 구조와 종류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리스너 동작 구조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ServletContextListener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기준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톰캣 시작시 </a:t>
            </a:r>
            <a:r>
              <a:rPr lang="en-US" altLang="ko-KR" dirty="0" err="1" smtClean="0">
                <a:latin typeface="+mn-ea"/>
              </a:rPr>
              <a:t>web.xml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혹은 애너테이션 정보를 참조해 </a:t>
            </a:r>
            <a:r>
              <a:rPr lang="en-US" altLang="ko-KR" dirty="0" err="1" smtClean="0">
                <a:latin typeface="+mn-ea"/>
              </a:rPr>
              <a:t>ServletContextLister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인터페이스를 구현한 리스너 클래스를 시작한다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contextInitialized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메서드가 호출되고 여기서 애플리케이션에서 공유할 객체들을 초기화 할 수 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84" b="7356"/>
          <a:stretch/>
        </p:blipFill>
        <p:spPr>
          <a:xfrm>
            <a:off x="827584" y="1804839"/>
            <a:ext cx="5544616" cy="3095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49495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13-4]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리스너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개발 절차 및 동작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3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 smtClean="0"/>
              <a:t>리스너는</a:t>
            </a:r>
            <a:r>
              <a:rPr lang="ko-KR" altLang="en-US" dirty="0" smtClean="0"/>
              <a:t> 크게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, Session, Request </a:t>
            </a:r>
            <a:r>
              <a:rPr lang="ko-KR" altLang="en-US" dirty="0" smtClean="0"/>
              <a:t>의 상태나 속성의 변화를 모니터링하고 동작한다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리스너는 다음과 같다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599"/>
          <a:stretch/>
        </p:blipFill>
        <p:spPr>
          <a:xfrm>
            <a:off x="827584" y="2219722"/>
            <a:ext cx="6264696" cy="4038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96" y="19168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13-3]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리스너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종류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6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04. [</a:t>
            </a:r>
            <a:r>
              <a:rPr lang="ko-KR" altLang="en-US" sz="2000" dirty="0" smtClean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</a:rPr>
              <a:t>리스너 개발 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ServletContextListener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174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이번 예제는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ServletContextListener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구현하고 톰캣이 시작될 때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Book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클래스의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인스턴스를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만든 뒤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ServletContext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(application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범위에 속성으로 저장하고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별도의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에서 표현 언어를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이용해서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Book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클래스 객체를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참조하는 프로그램이다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실습을 통핸 리스너 개발과정과 동작원리를 이해한다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991"/>
          <a:stretch/>
        </p:blipFill>
        <p:spPr>
          <a:xfrm>
            <a:off x="899592" y="3172056"/>
            <a:ext cx="4824536" cy="1409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3638" y="293774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소스 디렉터리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5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04. [</a:t>
            </a:r>
            <a:r>
              <a:rPr lang="ko-KR" altLang="en-US" sz="2000" dirty="0" smtClean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</a:rPr>
              <a:t>리스너 개발 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ServletContextListener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556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+mn-ea"/>
                <a:ea typeface="+mn-ea"/>
              </a:rPr>
              <a:t>리스너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 클래스 구현</a:t>
            </a:r>
            <a:endParaRPr kumimoji="0" lang="en-US" altLang="ko-KR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리스너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클래스 구현은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이클립스에서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제공하는 템플릿을 통해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쉽개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생성 할 수 있다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위저드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형식으로 단계별로 필요한 정보를 입력하거나 선택해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클래스를 생성한다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➊ jspbook.ch13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패키지를 선택한 다음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마우스 오른쪽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&gt;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버튼을 눌러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[New] → [listener]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를 선택한다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➋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r>
              <a:rPr lang="en-US" altLang="ko-KR" sz="1200" dirty="0" smtClean="0">
                <a:latin typeface="+mn-ea"/>
                <a:ea typeface="+mn-ea"/>
              </a:rPr>
              <a:t>➌ &lt;Finish&gt; </a:t>
            </a:r>
            <a:r>
              <a:rPr lang="ko-KR" altLang="en-US" sz="1200" dirty="0" smtClean="0">
                <a:latin typeface="+mn-ea"/>
                <a:ea typeface="+mn-ea"/>
              </a:rPr>
              <a:t>버튼을 누른다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➍ </a:t>
            </a:r>
            <a:r>
              <a:rPr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리스너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클래스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(TestContextListener.java) </a:t>
            </a:r>
            <a:r>
              <a:rPr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p.558 ~ 559 </a:t>
            </a:r>
            <a:r>
              <a:rPr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896" y="571429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인터페이스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구현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추가 ➊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23627" y="2852936"/>
            <a:ext cx="3470813" cy="2861354"/>
            <a:chOff x="971599" y="2383744"/>
            <a:chExt cx="3470813" cy="2861354"/>
          </a:xfrm>
        </p:grpSpPr>
        <p:pic>
          <p:nvPicPr>
            <p:cNvPr id="3074" name="Picture 2" descr="C:\Users\orize\Downloads\이미지 파일\ch13\ch13_img\ch13_05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99" y="2383744"/>
              <a:ext cx="3470813" cy="2861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액자 7"/>
            <p:cNvSpPr/>
            <p:nvPr/>
          </p:nvSpPr>
          <p:spPr>
            <a:xfrm>
              <a:off x="984048" y="3706409"/>
              <a:ext cx="1427712" cy="216024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/>
            <p:cNvSpPr/>
            <p:nvPr/>
          </p:nvSpPr>
          <p:spPr>
            <a:xfrm>
              <a:off x="2411760" y="4941168"/>
              <a:ext cx="648072" cy="216024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24028" y="2852936"/>
            <a:ext cx="2916324" cy="2861355"/>
            <a:chOff x="4572000" y="2383744"/>
            <a:chExt cx="2916324" cy="2861355"/>
          </a:xfrm>
        </p:grpSpPr>
        <p:pic>
          <p:nvPicPr>
            <p:cNvPr id="3075" name="Picture 3" descr="C:\Users\orize\Downloads\이미지 파일\ch13\ch13_img\ch13_06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383744"/>
              <a:ext cx="2916324" cy="286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액자 9"/>
            <p:cNvSpPr/>
            <p:nvPr/>
          </p:nvSpPr>
          <p:spPr>
            <a:xfrm>
              <a:off x="4644008" y="2996952"/>
              <a:ext cx="504056" cy="216024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24028" y="569320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인터페이스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구현 추가 ➋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6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04.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 err="1">
                <a:solidFill>
                  <a:prstClr val="black"/>
                </a:solidFill>
              </a:rPr>
              <a:t>리스너</a:t>
            </a:r>
            <a:r>
              <a:rPr lang="ko-KR" altLang="en-US" sz="2000" dirty="0">
                <a:solidFill>
                  <a:prstClr val="black"/>
                </a:solidFill>
              </a:rPr>
              <a:t> 개발 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</a:rPr>
              <a:t>ServletContextListener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066630"/>
            <a:ext cx="7704856" cy="2866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TestContextListener.java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자동생성된 코드를 기반으로 필요한 메서드의 내용을 구현하면 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여기서는 웹 애플리케이션이 시작될때 호출되는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contextInitialized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구현한다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Book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객체를 생성하고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ServletContext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즉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관점에서는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application scope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속성으로 저장한다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47535" y="55087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27026" y="2348880"/>
            <a:ext cx="7704856" cy="15587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7025" y="2361046"/>
            <a:ext cx="5466561" cy="154657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09     public void </a:t>
            </a:r>
            <a:r>
              <a:rPr lang="en-US" altLang="ko-KR" sz="1050" dirty="0" err="1" smtClean="0">
                <a:latin typeface="+mn-ea"/>
                <a:ea typeface="+mn-ea"/>
              </a:rPr>
              <a:t>contextInitialized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en-US" altLang="ko-KR" sz="1050" dirty="0" err="1" smtClean="0">
                <a:latin typeface="+mn-ea"/>
                <a:ea typeface="+mn-ea"/>
              </a:rPr>
              <a:t>ServletContextEvent</a:t>
            </a:r>
            <a:r>
              <a:rPr lang="en-US" altLang="ko-KR" sz="1050" dirty="0" smtClean="0">
                <a:latin typeface="+mn-ea"/>
                <a:ea typeface="+mn-ea"/>
              </a:rPr>
              <a:t> arg0)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10         </a:t>
            </a:r>
            <a:r>
              <a:rPr lang="en-US" altLang="ko-KR" sz="1050" dirty="0" err="1" smtClean="0">
                <a:latin typeface="+mn-ea"/>
                <a:ea typeface="+mn-ea"/>
              </a:rPr>
              <a:t>ServletContext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ctx</a:t>
            </a:r>
            <a:r>
              <a:rPr lang="en-US" altLang="ko-KR" sz="1050" dirty="0" smtClean="0">
                <a:latin typeface="+mn-ea"/>
                <a:ea typeface="+mn-ea"/>
              </a:rPr>
              <a:t> = arg0.getServletContext();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11         Book </a:t>
            </a:r>
            <a:r>
              <a:rPr lang="en-US" altLang="ko-KR" sz="1050" dirty="0" err="1" smtClean="0">
                <a:latin typeface="+mn-ea"/>
                <a:ea typeface="+mn-ea"/>
              </a:rPr>
              <a:t>mybook</a:t>
            </a:r>
            <a:r>
              <a:rPr lang="en-US" altLang="ko-KR" sz="1050" dirty="0" smtClean="0">
                <a:latin typeface="+mn-ea"/>
                <a:ea typeface="+mn-ea"/>
              </a:rPr>
              <a:t> = my Book(“</a:t>
            </a:r>
            <a:r>
              <a:rPr lang="ko-KR" altLang="en-US" sz="1050" dirty="0" smtClean="0">
                <a:latin typeface="+mn-ea"/>
                <a:ea typeface="+mn-ea"/>
              </a:rPr>
              <a:t>자바 웹 프로그래밍</a:t>
            </a:r>
            <a:r>
              <a:rPr lang="en-US" altLang="ko-KR" sz="1050" dirty="0" smtClean="0">
                <a:latin typeface="+mn-ea"/>
                <a:ea typeface="+mn-ea"/>
              </a:rPr>
              <a:t>”,”</a:t>
            </a:r>
            <a:r>
              <a:rPr lang="ko-KR" altLang="en-US" sz="1050" dirty="0" smtClean="0">
                <a:latin typeface="+mn-ea"/>
                <a:ea typeface="+mn-ea"/>
              </a:rPr>
              <a:t>황희정</a:t>
            </a:r>
            <a:r>
              <a:rPr lang="en-US" altLang="ko-KR" sz="1050" dirty="0" smtClean="0">
                <a:latin typeface="+mn-ea"/>
                <a:ea typeface="+mn-ea"/>
              </a:rPr>
              <a:t>”,20000,”</a:t>
            </a:r>
            <a:r>
              <a:rPr lang="ko-KR" altLang="en-US" sz="1050" dirty="0" err="1" smtClean="0">
                <a:latin typeface="+mn-ea"/>
                <a:ea typeface="+mn-ea"/>
              </a:rPr>
              <a:t>한빛미디어</a:t>
            </a:r>
            <a:r>
              <a:rPr lang="en-US" altLang="ko-KR" sz="1050" dirty="0" smtClean="0">
                <a:latin typeface="+mn-ea"/>
                <a:ea typeface="+mn-ea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12         </a:t>
            </a:r>
            <a:r>
              <a:rPr lang="en-US" altLang="ko-KR" sz="1050" dirty="0" err="1" smtClean="0">
                <a:latin typeface="+mn-ea"/>
                <a:ea typeface="+mn-ea"/>
              </a:rPr>
              <a:t>ctx.setAttribute</a:t>
            </a:r>
            <a:r>
              <a:rPr lang="en-US" altLang="ko-KR" sz="1050" dirty="0" smtClean="0">
                <a:latin typeface="+mn-ea"/>
                <a:ea typeface="+mn-ea"/>
              </a:rPr>
              <a:t>(“book”, </a:t>
            </a:r>
            <a:r>
              <a:rPr lang="en-US" altLang="ko-KR" sz="1050" dirty="0" err="1" smtClean="0">
                <a:latin typeface="+mn-ea"/>
                <a:ea typeface="+mn-ea"/>
              </a:rPr>
              <a:t>mybook</a:t>
            </a:r>
            <a:r>
              <a:rPr lang="en-US" altLang="ko-KR" sz="1050" dirty="0" smtClean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        </a:t>
            </a:r>
            <a:r>
              <a:rPr lang="en-US" altLang="ko-KR" sz="1050" dirty="0" err="1" smtClean="0">
                <a:latin typeface="+mn-ea"/>
                <a:ea typeface="+mn-ea"/>
              </a:rPr>
              <a:t>System.out.println</a:t>
            </a:r>
            <a:r>
              <a:rPr lang="en-US" altLang="ko-KR" sz="1050" dirty="0" smtClean="0">
                <a:latin typeface="+mn-ea"/>
                <a:ea typeface="+mn-ea"/>
              </a:rPr>
              <a:t>(“</a:t>
            </a:r>
            <a:r>
              <a:rPr lang="en-US" altLang="ko-KR" sz="1050" dirty="0" err="1" smtClean="0">
                <a:latin typeface="+mn-ea"/>
                <a:ea typeface="+mn-ea"/>
              </a:rPr>
              <a:t>TestContextListener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ko-KR" altLang="en-US" sz="1050" dirty="0" smtClean="0">
                <a:latin typeface="+mn-ea"/>
                <a:ea typeface="+mn-ea"/>
              </a:rPr>
              <a:t>초기화되었습니다</a:t>
            </a:r>
            <a:r>
              <a:rPr lang="en-US" altLang="ko-KR" sz="1050" dirty="0" smtClean="0">
                <a:latin typeface="+mn-ea"/>
                <a:ea typeface="+mn-ea"/>
              </a:rPr>
              <a:t>.”);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14     }</a:t>
            </a:r>
          </a:p>
        </p:txBody>
      </p:sp>
    </p:spTree>
    <p:extLst>
      <p:ext uri="{BB962C8B-B14F-4D97-AF65-F5344CB8AC3E}">
        <p14:creationId xmlns:p14="http://schemas.microsoft.com/office/powerpoint/2010/main" val="2941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700659"/>
            <a:ext cx="7560890" cy="45366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웹 애플리케이션 초기화 매개변수 관리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초기화 매개변수 관리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리스너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ko-KR" dirty="0" smtClean="0"/>
              <a:t>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리스너개발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ServletContextListener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필터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필터 개발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한글처리 필터 구현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ko-KR" dirty="0" smtClean="0"/>
              <a:t>[</a:t>
            </a:r>
            <a:r>
              <a:rPr lang="ko-KR" altLang="en-US" dirty="0"/>
              <a:t>응용실습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및 필터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애플리케이션 설정관리 구현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04. [</a:t>
            </a:r>
            <a:r>
              <a:rPr lang="ko-KR" altLang="en-US" sz="2000" dirty="0" smtClean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</a:rPr>
              <a:t>리스너 개발 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ServletContextListener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7686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3. Book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클래스 구현</a:t>
            </a:r>
            <a:endParaRPr kumimoji="0" lang="en-US" altLang="ko-KR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Book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클래스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(Book.java) 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ListenerTest.jsp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ListenerTest.jsp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TestContextListener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application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scope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Book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객체를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넣어두었기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때문에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에서는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별도의 객체 참조를 위한 선언 없이 표현언어를 사용해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출력할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수 있다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7026" y="3645024"/>
            <a:ext cx="7704856" cy="11521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7025" y="3690173"/>
            <a:ext cx="2315057" cy="10618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12 </a:t>
            </a:r>
            <a:r>
              <a:rPr lang="ko-KR" altLang="en-US" sz="1050" dirty="0" smtClean="0">
                <a:latin typeface="+mn-ea"/>
                <a:ea typeface="+mn-ea"/>
              </a:rPr>
              <a:t>도서명</a:t>
            </a:r>
            <a:r>
              <a:rPr lang="en-US" altLang="ko-KR" sz="1050" dirty="0" smtClean="0">
                <a:latin typeface="+mn-ea"/>
                <a:ea typeface="+mn-ea"/>
              </a:rPr>
              <a:t>: ${</a:t>
            </a:r>
            <a:r>
              <a:rPr lang="en-US" altLang="ko-KR" sz="1050" dirty="0" err="1" smtClean="0">
                <a:latin typeface="+mn-ea"/>
                <a:ea typeface="+mn-ea"/>
              </a:rPr>
              <a:t>book.title</a:t>
            </a:r>
            <a:r>
              <a:rPr lang="en-US" altLang="ko-KR" sz="1050" dirty="0" smtClean="0">
                <a:latin typeface="+mn-ea"/>
                <a:ea typeface="+mn-ea"/>
              </a:rPr>
              <a:t>}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</a:t>
            </a:r>
            <a:r>
              <a:rPr lang="ko-KR" altLang="en-US" sz="1050" dirty="0" smtClean="0">
                <a:latin typeface="+mn-ea"/>
                <a:ea typeface="+mn-ea"/>
              </a:rPr>
              <a:t>저자명</a:t>
            </a:r>
            <a:r>
              <a:rPr lang="en-US" altLang="ko-KR" sz="1050" dirty="0" smtClean="0">
                <a:latin typeface="+mn-ea"/>
                <a:ea typeface="+mn-ea"/>
              </a:rPr>
              <a:t>: ${</a:t>
            </a:r>
            <a:r>
              <a:rPr lang="en-US" altLang="ko-KR" sz="1050" dirty="0" err="1" smtClean="0">
                <a:latin typeface="+mn-ea"/>
                <a:ea typeface="+mn-ea"/>
              </a:rPr>
              <a:t>book.author</a:t>
            </a:r>
            <a:r>
              <a:rPr lang="en-US" altLang="ko-KR" sz="1050" dirty="0" smtClean="0">
                <a:latin typeface="+mn-ea"/>
                <a:ea typeface="+mn-ea"/>
              </a:rPr>
              <a:t>}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14 </a:t>
            </a:r>
            <a:r>
              <a:rPr lang="ko-KR" altLang="en-US" sz="1050" dirty="0" smtClean="0">
                <a:latin typeface="+mn-ea"/>
                <a:ea typeface="+mn-ea"/>
              </a:rPr>
              <a:t>가격</a:t>
            </a:r>
            <a:r>
              <a:rPr lang="en-US" altLang="ko-KR" sz="1050" dirty="0" smtClean="0">
                <a:latin typeface="+mn-ea"/>
                <a:ea typeface="+mn-ea"/>
              </a:rPr>
              <a:t>: ${</a:t>
            </a:r>
            <a:r>
              <a:rPr lang="en-US" altLang="ko-KR" sz="1050" dirty="0" err="1" smtClean="0">
                <a:latin typeface="+mn-ea"/>
                <a:ea typeface="+mn-ea"/>
              </a:rPr>
              <a:t>book.price</a:t>
            </a:r>
            <a:r>
              <a:rPr lang="en-US" altLang="ko-KR" sz="1050" dirty="0" smtClean="0">
                <a:latin typeface="+mn-ea"/>
                <a:ea typeface="+mn-ea"/>
              </a:rPr>
              <a:t>}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</a:t>
            </a:r>
            <a:r>
              <a:rPr lang="ko-KR" altLang="en-US" sz="1050" dirty="0" smtClean="0">
                <a:latin typeface="+mn-ea"/>
                <a:ea typeface="+mn-ea"/>
              </a:rPr>
              <a:t>출판사</a:t>
            </a:r>
            <a:r>
              <a:rPr lang="en-US" altLang="ko-KR" sz="1050" dirty="0" smtClean="0">
                <a:latin typeface="+mn-ea"/>
                <a:ea typeface="+mn-ea"/>
              </a:rPr>
              <a:t>: ${</a:t>
            </a:r>
            <a:r>
              <a:rPr lang="en-US" altLang="ko-KR" sz="1050" dirty="0" err="1" smtClean="0">
                <a:latin typeface="+mn-ea"/>
                <a:ea typeface="+mn-ea"/>
              </a:rPr>
              <a:t>book.publisher</a:t>
            </a:r>
            <a:r>
              <a:rPr lang="en-US" altLang="ko-KR" sz="1050" dirty="0" smtClean="0">
                <a:latin typeface="+mn-ea"/>
                <a:ea typeface="+mn-ea"/>
              </a:rPr>
              <a:t>} &lt;BR&gt;</a:t>
            </a:r>
          </a:p>
        </p:txBody>
      </p:sp>
    </p:spTree>
    <p:extLst>
      <p:ext uri="{BB962C8B-B14F-4D97-AF65-F5344CB8AC3E}">
        <p14:creationId xmlns:p14="http://schemas.microsoft.com/office/powerpoint/2010/main" val="5675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04. [</a:t>
            </a:r>
            <a:r>
              <a:rPr lang="ko-KR" altLang="en-US" sz="2000" dirty="0" smtClean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</a:rPr>
              <a:t>리스너 개발 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ServletContextListener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7686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+mn-ea"/>
                <a:ea typeface="+mn-ea"/>
              </a:rPr>
              <a:t>5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실행 및 결과 확인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</p:txBody>
      </p:sp>
      <p:pic>
        <p:nvPicPr>
          <p:cNvPr id="4098" name="Picture 2" descr="C:\Users\orize\Downloads\이미지 파일\ch13\ch13_img\ch13_07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13243" r="1296" b="20603"/>
          <a:stretch/>
        </p:blipFill>
        <p:spPr bwMode="auto">
          <a:xfrm>
            <a:off x="755576" y="1772816"/>
            <a:ext cx="4896544" cy="342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520138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13-7]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ListenerTest.jsp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 smtClean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20080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smtClean="0">
                <a:solidFill>
                  <a:prstClr val="black"/>
                </a:solidFill>
              </a:rPr>
              <a:t>필터란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필터란 특정 요청에 대해서만 동작하는 특수한 형태의 웹 </a:t>
            </a:r>
            <a:r>
              <a:rPr lang="ko-KR" altLang="en-US" dirty="0" smtClean="0">
                <a:latin typeface="+mn-ea"/>
              </a:rPr>
              <a:t>프로그램을 말한다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여러 </a:t>
            </a:r>
            <a:r>
              <a:rPr lang="ko-KR" altLang="en-US" dirty="0">
                <a:latin typeface="+mn-ea"/>
              </a:rPr>
              <a:t>개가 정해진 순서에 따라 배치될 수 있으며 사용자 요청 처리 이전에 먼저 실행된다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리스너와</a:t>
            </a:r>
            <a:r>
              <a:rPr lang="ko-KR" altLang="en-US" dirty="0" smtClean="0">
                <a:latin typeface="+mn-ea"/>
              </a:rPr>
              <a:t> 마찬가지로 </a:t>
            </a:r>
            <a:r>
              <a:rPr lang="ko-KR" altLang="en-US" dirty="0">
                <a:latin typeface="+mn-ea"/>
              </a:rPr>
              <a:t>단순히 기능만 구현하는 웹 프로그램의 경우에는 필터를 꼭 만들지 않아도 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애플리케이션 </a:t>
            </a:r>
            <a:r>
              <a:rPr lang="ko-KR" altLang="en-US" dirty="0">
                <a:latin typeface="+mn-ea"/>
              </a:rPr>
              <a:t>설계 관점에서 좀더 유연하고 효과적인 애플리케이션 구현 및 운영이 필요하다면 </a:t>
            </a:r>
            <a:r>
              <a:rPr lang="ko-KR" altLang="en-US" dirty="0" smtClean="0">
                <a:latin typeface="+mn-ea"/>
              </a:rPr>
              <a:t>필터에 대해 잘 알아둘 필요가 있다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필터는 여러 분야에 활용할 수 있지만 널리 활용 되는 유형은 다음과 같다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인증</a:t>
            </a:r>
            <a:r>
              <a:rPr lang="en-US" altLang="ko-KR" dirty="0" smtClean="0">
                <a:latin typeface="+mn-ea"/>
              </a:rPr>
              <a:t> (Authentication)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로깅 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 감사 </a:t>
            </a:r>
            <a:r>
              <a:rPr lang="en-US" altLang="ko-KR" dirty="0" smtClean="0">
                <a:latin typeface="+mn-ea"/>
              </a:rPr>
              <a:t>(Logging and Auditing)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이미지 변환 </a:t>
            </a:r>
            <a:r>
              <a:rPr lang="en-US" altLang="ko-KR" dirty="0" smtClean="0">
                <a:latin typeface="+mn-ea"/>
              </a:rPr>
              <a:t>(Image Conversion),</a:t>
            </a:r>
            <a:r>
              <a:rPr lang="ko-KR" altLang="en-US" dirty="0" smtClean="0">
                <a:latin typeface="+mn-ea"/>
              </a:rPr>
              <a:t> 데이터 압축</a:t>
            </a:r>
            <a:r>
              <a:rPr lang="en-US" altLang="ko-KR" dirty="0" smtClean="0">
                <a:latin typeface="+mn-ea"/>
              </a:rPr>
              <a:t>(Data Compression)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국제화</a:t>
            </a:r>
            <a:r>
              <a:rPr lang="ko-KR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(Localization)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XML </a:t>
            </a:r>
            <a:r>
              <a:rPr lang="ko-KR" altLang="en-US" dirty="0" smtClean="0">
                <a:latin typeface="+mn-ea"/>
              </a:rPr>
              <a:t>변환</a:t>
            </a:r>
            <a:r>
              <a:rPr lang="en-US" altLang="ko-KR" dirty="0" smtClean="0">
                <a:latin typeface="+mn-ea"/>
              </a:rPr>
              <a:t>(XSL/T Transformations of XML Content)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4731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 smtClean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136904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 </a:t>
            </a:r>
            <a:r>
              <a:rPr lang="ko-KR" altLang="en-US" sz="1800" dirty="0" smtClean="0">
                <a:solidFill>
                  <a:prstClr val="black"/>
                </a:solidFill>
              </a:rPr>
              <a:t>필터의 구조와 동작 과정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필터의 구조는 리스너와 유사하다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다만 리스너는 특정 이벤트에 따라 실행되는 것이고 필터의 경우에는 사용자가 요청하는 리소스 패턴을 지정해 동작한다는 점이 차이가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필터는 여러개가 존재할 수 있으며 각각의 필터는 </a:t>
            </a:r>
            <a:r>
              <a:rPr lang="en-US" altLang="ko-KR" dirty="0" err="1" smtClean="0">
                <a:latin typeface="+mn-ea"/>
              </a:rPr>
              <a:t>init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메서드를 통해 초기화 작업을 수행할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필터의 실행은 톰캣 시작시 </a:t>
            </a:r>
            <a:r>
              <a:rPr lang="en-US" altLang="ko-KR" dirty="0" err="1" smtClean="0">
                <a:latin typeface="+mn-ea"/>
              </a:rPr>
              <a:t>web.xml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혹은 애너테이션 정보를 참조해 </a:t>
            </a:r>
            <a:r>
              <a:rPr lang="en-US" altLang="ko-KR" dirty="0" smtClean="0">
                <a:latin typeface="+mn-ea"/>
              </a:rPr>
              <a:t>Filter </a:t>
            </a:r>
            <a:r>
              <a:rPr lang="ko-KR" altLang="en-US" dirty="0" smtClean="0">
                <a:latin typeface="+mn-ea"/>
              </a:rPr>
              <a:t>인터페이스를 구현한 클래스가 실행되는 구조이다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276" b="10764"/>
          <a:stretch/>
        </p:blipFill>
        <p:spPr>
          <a:xfrm>
            <a:off x="755576" y="3171428"/>
            <a:ext cx="6014244" cy="2809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13-8]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필터의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57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 smtClean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136904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실제 필터의 기능 동작은 </a:t>
            </a:r>
            <a:r>
              <a:rPr lang="en-US" altLang="ko-KR" dirty="0" err="1" smtClean="0">
                <a:latin typeface="+mn-ea"/>
              </a:rPr>
              <a:t>doFilter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err="1" smtClean="0">
                <a:latin typeface="+mn-ea"/>
              </a:rPr>
              <a:t>메서드에서</a:t>
            </a:r>
            <a:r>
              <a:rPr lang="ko-KR" altLang="en-US" dirty="0" smtClean="0">
                <a:latin typeface="+mn-ea"/>
              </a:rPr>
              <a:t> 이루어진다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만일 여러개의 필터가 있다면 하나의 필터가 수행된 다음 필터 체인에 의해 다음 필터가 실행된다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다음은 여러 필터가 서로 다른 요청에 반응해 동작하는 과정이다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559" b="7546"/>
          <a:stretch/>
        </p:blipFill>
        <p:spPr>
          <a:xfrm>
            <a:off x="755576" y="2348880"/>
            <a:ext cx="5223003" cy="317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548941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필터의 동작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0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ko-KR" dirty="0">
                <a:solidFill>
                  <a:prstClr val="black"/>
                </a:solidFill>
              </a:rPr>
              <a:t>6</a:t>
            </a:r>
            <a:r>
              <a:rPr lang="en-US" altLang="ko-KR" dirty="0" smtClean="0">
                <a:solidFill>
                  <a:prstClr val="black"/>
                </a:solidFill>
              </a:rPr>
              <a:t>. [</a:t>
            </a:r>
            <a:r>
              <a:rPr lang="ko-KR" altLang="en-US" dirty="0" smtClean="0">
                <a:solidFill>
                  <a:prstClr val="black"/>
                </a:solidFill>
              </a:rPr>
              <a:t>기본실습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필터 개발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한글 처리 필터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구현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8208912" cy="238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여기서는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HTML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폼을 통해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submit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되는 항목의 한글이 깨지는 문제를 해결하기 위해 필터를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개발한다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캐릭터셋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변환 필터는 스프링 프레임워크에는 기본적으로 포함되어 있을 정도로 웹 애플리케이션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구현에서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꼭 필요한 기능이다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지금까지의 예제에서는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HTML form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데이터의 한글 처리를 위해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request.setCharacterEncoding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(“UTF-8”)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을 사용했지만 데이터 처리가 필요한 모든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에서 해당 코드를 넣어줘야 하고 캐릭터셋 변경시 유연하게 대응하기 어려운 문제가 있었다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782" b="4269"/>
          <a:stretch/>
        </p:blipFill>
        <p:spPr>
          <a:xfrm>
            <a:off x="827584" y="3801590"/>
            <a:ext cx="7301551" cy="15716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35787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예제 프로그램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6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ko-KR" dirty="0">
                <a:solidFill>
                  <a:prstClr val="black"/>
                </a:solidFill>
              </a:rPr>
              <a:t>6</a:t>
            </a:r>
            <a:r>
              <a:rPr lang="en-US" altLang="ko-KR" dirty="0" smtClean="0">
                <a:solidFill>
                  <a:prstClr val="black"/>
                </a:solidFill>
              </a:rPr>
              <a:t>. [</a:t>
            </a:r>
            <a:r>
              <a:rPr lang="ko-KR" altLang="en-US" dirty="0" smtClean="0">
                <a:solidFill>
                  <a:prstClr val="black"/>
                </a:solidFill>
              </a:rPr>
              <a:t>기본실습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필터 개발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한글 처리 필터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구현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560840" cy="4751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en-US" altLang="ko-KR" b="1" dirty="0" err="1" smtClean="0">
                <a:solidFill>
                  <a:prstClr val="black"/>
                </a:solidFill>
                <a:latin typeface="+mn-ea"/>
                <a:ea typeface="+mn-ea"/>
              </a:rPr>
              <a:t>Encfilter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클래스 구현</a:t>
            </a:r>
            <a:endParaRPr kumimoji="0" lang="en-US" altLang="ko-KR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➊ </a:t>
            </a:r>
            <a:r>
              <a:rPr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리스너와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마찬가지로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jspbook.ch13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을 선택한 후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[New] → [filter]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를 통해 생성한다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➋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Class name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EncFilter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라고 입력한 다음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&lt;Next&gt;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버튼을 누른다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다음 필터를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매핑할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과 초기화 매개변수를 지정하는 화면에서는 그냥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&lt;Finish&gt;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버튼을 누른다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895350" lvl="2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EncFilter.java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kumimoji="0" lang="en-US" altLang="ko-KR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4244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필터 동작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 descr="C:\Users\orize\Downloads\이미지 파일\ch13\ch13_img\ch13_0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4" y="2037256"/>
            <a:ext cx="3085708" cy="25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/>
          <p:cNvSpPr/>
          <p:nvPr/>
        </p:nvSpPr>
        <p:spPr>
          <a:xfrm>
            <a:off x="1054244" y="2996952"/>
            <a:ext cx="1213500" cy="216024"/>
          </a:xfrm>
          <a:prstGeom prst="frame">
            <a:avLst>
              <a:gd name="adj1" fmla="val 174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ko-KR" dirty="0">
                <a:solidFill>
                  <a:prstClr val="black"/>
                </a:solidFill>
              </a:rPr>
              <a:t>6</a:t>
            </a:r>
            <a:r>
              <a:rPr lang="en-US" altLang="ko-KR" dirty="0">
                <a:solidFill>
                  <a:prstClr val="black"/>
                </a:solidFill>
              </a:rPr>
              <a:t>. [</a:t>
            </a:r>
            <a:r>
              <a:rPr lang="ko-KR" altLang="en-US" dirty="0">
                <a:solidFill>
                  <a:prstClr val="black"/>
                </a:solidFill>
              </a:rPr>
              <a:t>기본실습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필터 개발 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>
                <a:solidFill>
                  <a:prstClr val="black"/>
                </a:solidFill>
              </a:rPr>
              <a:t> 한글 처리 필터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30232"/>
            <a:ext cx="7704856" cy="588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주요 소스코드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EncFilter.jsp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필터 역시 리스너와 마찬가지로 이클립스의 템플릿을 이용해 비교적 쉽게 기본 코드를 생성할 수 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자동으로 생성된 코드에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init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(),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doFilter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등의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메서드를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구현한다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Init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메서드에서는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초기화 매개변수를 읽어와 인코딩 캐릭터를 설정한다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web.xml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별도 설정 필요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doFilter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에서는 캐릭터인코딩 설정이 되어 있지 않은 경우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인코딩을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적용하도록 구현하였다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필터 처리 후에는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chain.doFilter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메서드를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통해 다음 필터를 실행한다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47535" y="55087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27026" y="2636911"/>
            <a:ext cx="7704856" cy="13255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025" y="2658300"/>
            <a:ext cx="4365298" cy="130420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22     public void </a:t>
            </a:r>
            <a:r>
              <a:rPr lang="en-US" altLang="ko-KR" sz="1050" dirty="0" err="1" smtClean="0">
                <a:latin typeface="+mn-ea"/>
                <a:ea typeface="+mn-ea"/>
              </a:rPr>
              <a:t>init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en-US" altLang="ko-KR" sz="1050" dirty="0" err="1" smtClean="0">
                <a:latin typeface="+mn-ea"/>
                <a:ea typeface="+mn-ea"/>
              </a:rPr>
              <a:t>FilterConfig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fConfig</a:t>
            </a:r>
            <a:r>
              <a:rPr lang="en-US" altLang="ko-KR" sz="1050" dirty="0" smtClean="0">
                <a:latin typeface="+mn-ea"/>
                <a:ea typeface="+mn-ea"/>
              </a:rPr>
              <a:t>) throws </a:t>
            </a:r>
            <a:r>
              <a:rPr lang="en-US" altLang="ko-KR" sz="1050" dirty="0" err="1" smtClean="0">
                <a:latin typeface="+mn-ea"/>
                <a:ea typeface="+mn-ea"/>
              </a:rPr>
              <a:t>ServletException</a:t>
            </a:r>
            <a:r>
              <a:rPr lang="en-US" altLang="ko-KR" sz="1050" dirty="0" smtClean="0">
                <a:latin typeface="+mn-ea"/>
                <a:ea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23 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24         </a:t>
            </a:r>
            <a:r>
              <a:rPr lang="en-US" altLang="ko-KR" sz="1050" dirty="0" err="1" smtClean="0">
                <a:latin typeface="+mn-ea"/>
                <a:ea typeface="+mn-ea"/>
              </a:rPr>
              <a:t>this.encoding</a:t>
            </a:r>
            <a:r>
              <a:rPr lang="en-US" altLang="ko-KR" sz="1050" dirty="0" smtClean="0">
                <a:latin typeface="+mn-ea"/>
                <a:ea typeface="+mn-ea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            </a:t>
            </a:r>
            <a:r>
              <a:rPr lang="en-US" altLang="ko-KR" sz="1050" dirty="0" err="1" smtClean="0">
                <a:latin typeface="+mn-ea"/>
                <a:ea typeface="+mn-ea"/>
              </a:rPr>
              <a:t>fConfig.getServletContext</a:t>
            </a:r>
            <a:r>
              <a:rPr lang="en-US" altLang="ko-KR" sz="1050" dirty="0" smtClean="0">
                <a:latin typeface="+mn-ea"/>
                <a:ea typeface="+mn-ea"/>
              </a:rPr>
              <a:t>().</a:t>
            </a:r>
            <a:r>
              <a:rPr lang="en-US" altLang="ko-KR" sz="1050" dirty="0" err="1" smtClean="0">
                <a:latin typeface="+mn-ea"/>
                <a:ea typeface="+mn-ea"/>
              </a:rPr>
              <a:t>getInitParameter</a:t>
            </a:r>
            <a:r>
              <a:rPr lang="en-US" altLang="ko-KR" sz="1050" dirty="0" smtClean="0">
                <a:latin typeface="+mn-ea"/>
                <a:ea typeface="+mn-ea"/>
              </a:rPr>
              <a:t>(“encoding”);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25     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27025" y="4797152"/>
            <a:ext cx="7704856" cy="13255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7024" y="4818541"/>
            <a:ext cx="4565673" cy="130420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    public void </a:t>
            </a:r>
            <a:r>
              <a:rPr lang="en-US" altLang="ko-KR" sz="1050" dirty="0" err="1" smtClean="0">
                <a:latin typeface="+mn-ea"/>
                <a:ea typeface="+mn-ea"/>
              </a:rPr>
              <a:t>doFilter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en-US" altLang="ko-KR" sz="1050" dirty="0" err="1" smtClean="0">
                <a:latin typeface="+mn-ea"/>
                <a:ea typeface="+mn-ea"/>
              </a:rPr>
              <a:t>ServletRequest</a:t>
            </a: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request, </a:t>
            </a:r>
            <a:r>
              <a:rPr lang="en-US" altLang="ko-KR" sz="1050" dirty="0" err="1" smtClean="0">
                <a:latin typeface="+mn-ea"/>
                <a:ea typeface="+mn-ea"/>
              </a:rPr>
              <a:t>ServletResponse</a:t>
            </a: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        response, </a:t>
            </a:r>
            <a:r>
              <a:rPr lang="en-US" altLang="ko-KR" sz="1050" dirty="0" err="1" smtClean="0">
                <a:latin typeface="+mn-ea"/>
                <a:ea typeface="+mn-ea"/>
              </a:rPr>
              <a:t>FilterChain</a:t>
            </a:r>
            <a:r>
              <a:rPr lang="en-US" altLang="ko-KR" sz="1050" dirty="0" smtClean="0">
                <a:latin typeface="+mn-ea"/>
                <a:ea typeface="+mn-ea"/>
              </a:rPr>
              <a:t> chain) throws </a:t>
            </a:r>
            <a:r>
              <a:rPr lang="en-US" altLang="ko-KR" sz="1050" dirty="0" err="1" smtClean="0">
                <a:latin typeface="+mn-ea"/>
                <a:ea typeface="+mn-ea"/>
              </a:rPr>
              <a:t>IOException,ServletException</a:t>
            </a:r>
            <a:r>
              <a:rPr lang="en-US" altLang="ko-KR" sz="1050" dirty="0" smtClean="0">
                <a:latin typeface="+mn-ea"/>
                <a:ea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16         if(arg0.getCharacterEncoding() == null)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17             </a:t>
            </a:r>
            <a:r>
              <a:rPr lang="en-US" altLang="ko-KR" sz="1050" dirty="0" err="1" smtClean="0">
                <a:latin typeface="+mn-ea"/>
                <a:ea typeface="+mn-ea"/>
              </a:rPr>
              <a:t>request.setCharacterEncoding</a:t>
            </a:r>
            <a:r>
              <a:rPr lang="en-US" altLang="ko-KR" sz="1050" dirty="0" smtClean="0">
                <a:latin typeface="+mn-ea"/>
                <a:ea typeface="+mn-ea"/>
              </a:rPr>
              <a:t>(encoding);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18             </a:t>
            </a:r>
            <a:r>
              <a:rPr lang="en-US" altLang="ko-KR" sz="1050" dirty="0" err="1" smtClean="0">
                <a:latin typeface="+mn-ea"/>
                <a:ea typeface="+mn-ea"/>
              </a:rPr>
              <a:t>chain.doFilter</a:t>
            </a:r>
            <a:r>
              <a:rPr lang="en-US" altLang="ko-KR" sz="1050" dirty="0" smtClean="0">
                <a:latin typeface="+mn-ea"/>
                <a:ea typeface="+mn-ea"/>
              </a:rPr>
              <a:t>(request, response);</a:t>
            </a:r>
          </a:p>
        </p:txBody>
      </p:sp>
    </p:spTree>
    <p:extLst>
      <p:ext uri="{BB962C8B-B14F-4D97-AF65-F5344CB8AC3E}">
        <p14:creationId xmlns:p14="http://schemas.microsoft.com/office/powerpoint/2010/main" val="27673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ko-KR" dirty="0">
                <a:solidFill>
                  <a:prstClr val="black"/>
                </a:solidFill>
              </a:rPr>
              <a:t>6</a:t>
            </a:r>
            <a:r>
              <a:rPr lang="en-US" altLang="ko-KR" dirty="0" smtClean="0">
                <a:solidFill>
                  <a:prstClr val="black"/>
                </a:solidFill>
              </a:rPr>
              <a:t>. [</a:t>
            </a:r>
            <a:r>
              <a:rPr lang="ko-KR" altLang="en-US" dirty="0" smtClean="0">
                <a:solidFill>
                  <a:prstClr val="black"/>
                </a:solidFill>
              </a:rPr>
              <a:t>기본실습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필터 개발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한글 처리 필터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구현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56084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3.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필터 테스트 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JSP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구현</a:t>
            </a:r>
            <a:endParaRPr kumimoji="0" lang="en-US" altLang="ko-KR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EncForm.html 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+mn-ea"/>
                <a:ea typeface="+mn-ea"/>
              </a:rPr>
              <a:t>Result.jsp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kumimoji="0" lang="en-US" altLang="ko-KR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pic>
        <p:nvPicPr>
          <p:cNvPr id="8" name="Picture 2" descr="C:\Users\orize\Downloads\이미지 파일\ch13\ch13_img\ch13_1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7" t="13622" r="1211" b="24861"/>
          <a:stretch/>
        </p:blipFill>
        <p:spPr bwMode="auto">
          <a:xfrm>
            <a:off x="755576" y="2348880"/>
            <a:ext cx="46634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53732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9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ko-KR" dirty="0">
                <a:solidFill>
                  <a:prstClr val="black"/>
                </a:solidFill>
              </a:rPr>
              <a:t>6</a:t>
            </a:r>
            <a:r>
              <a:rPr lang="en-US" altLang="ko-KR" dirty="0" smtClean="0">
                <a:solidFill>
                  <a:prstClr val="black"/>
                </a:solidFill>
              </a:rPr>
              <a:t>. [</a:t>
            </a:r>
            <a:r>
              <a:rPr lang="ko-KR" altLang="en-US" dirty="0" smtClean="0">
                <a:solidFill>
                  <a:prstClr val="black"/>
                </a:solidFill>
              </a:rPr>
              <a:t>기본실습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필터 개발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한글 처리 필터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구현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560840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필터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+mn-ea"/>
                <a:ea typeface="+mn-ea"/>
              </a:rPr>
              <a:t>매핑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 설정 및 실행</a:t>
            </a:r>
            <a:endParaRPr kumimoji="0" lang="en-US" altLang="ko-KR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필터는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매핑에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따라 동작한다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즉 사용자가 서버의 어떤 자원을 요청하는지 패턴을 정해 놓고 해당 형태의 요청이 들어왔을 때 해당 필터가 동작하는 구조이다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필터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매핑은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필터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애너테이션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설정에서 변경할 수 있다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여기서는 모든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에 동작하도록 다음과 같이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애너테이션을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수정한다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b="1" dirty="0" smtClean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13-12]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7026" y="3000897"/>
            <a:ext cx="7704856" cy="3560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7025" y="2997802"/>
            <a:ext cx="1370888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@</a:t>
            </a:r>
            <a:r>
              <a:rPr lang="en-US" altLang="ko-KR" sz="1050" dirty="0" err="1" smtClean="0">
                <a:latin typeface="+mn-ea"/>
                <a:ea typeface="+mn-ea"/>
              </a:rPr>
              <a:t>WebFilter</a:t>
            </a:r>
            <a:r>
              <a:rPr lang="en-US" altLang="ko-KR" sz="1050" dirty="0" smtClean="0">
                <a:latin typeface="+mn-ea"/>
                <a:ea typeface="+mn-ea"/>
              </a:rPr>
              <a:t>(“*.</a:t>
            </a:r>
            <a:r>
              <a:rPr lang="en-US" altLang="ko-KR" sz="1050" dirty="0" err="1" smtClean="0">
                <a:latin typeface="+mn-ea"/>
                <a:ea typeface="+mn-ea"/>
              </a:rPr>
              <a:t>jsp</a:t>
            </a:r>
            <a:r>
              <a:rPr lang="en-US" altLang="ko-KR" sz="1050" dirty="0" smtClean="0">
                <a:latin typeface="+mn-ea"/>
                <a:ea typeface="+mn-ea"/>
              </a:rPr>
              <a:t>”)</a:t>
            </a:r>
          </a:p>
        </p:txBody>
      </p:sp>
      <p:pic>
        <p:nvPicPr>
          <p:cNvPr id="3074" name="Picture 2" descr="C:\Users\orize\Downloads\이미지 파일\ch13\ch13_img\ch13_1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9" t="13681" r="1150" b="24759"/>
          <a:stretch/>
        </p:blipFill>
        <p:spPr bwMode="auto">
          <a:xfrm>
            <a:off x="827584" y="3532584"/>
            <a:ext cx="4609654" cy="29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1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고급 웹 프로그래밍 기술인 리스너와 필터의 개념을 이해하고 웹 애플리케이션 초기화 매개변수와의 연계 방안을 배운다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리스너 </a:t>
            </a:r>
            <a:r>
              <a:rPr lang="ko-KR" altLang="en-US" sz="1600" dirty="0"/>
              <a:t>종류를 배우고 리스너 프로그래밍 기법을 익힌다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필터의 </a:t>
            </a:r>
            <a:r>
              <a:rPr lang="ko-KR" altLang="en-US" sz="1600" dirty="0"/>
              <a:t>활용 방안을 알아보고 프로그래밍 기법을 익힌다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7</a:t>
            </a:r>
            <a:r>
              <a:rPr lang="en-US" altLang="ko-KR" sz="2000" dirty="0" smtClean="0">
                <a:solidFill>
                  <a:prstClr val="black"/>
                </a:solidFill>
              </a:rPr>
              <a:t>. [</a:t>
            </a:r>
            <a:r>
              <a:rPr lang="ko-KR" altLang="en-US" sz="2000" dirty="0" smtClean="0">
                <a:solidFill>
                  <a:prstClr val="black"/>
                </a:solidFill>
              </a:rPr>
              <a:t>응용실습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리스너</a:t>
            </a:r>
            <a:r>
              <a:rPr lang="ko-KR" altLang="en-US" sz="2000" dirty="0" smtClean="0">
                <a:solidFill>
                  <a:prstClr val="black"/>
                </a:solidFill>
              </a:rPr>
              <a:t> 및 필터 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애플리케이션 설정 관리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76864" cy="1829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이번에는 실제 프로젝트에서 더욱 유용하게 사용할 수 있는 고급 응용 예제를 구현해 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것이다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앞서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초기화 매개변수를 통해 변경 가능한 정보들을 애플리케이션에 제공하는 예를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살펴보았는데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실제 프로젝트에서는 더욱 많은 정보를 설정하고 참조한다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경우에는 단순히 초기화 매개변수 이상의 기능이 요구된다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399" b="60089"/>
          <a:stretch/>
        </p:blipFill>
        <p:spPr>
          <a:xfrm>
            <a:off x="890514" y="3288851"/>
            <a:ext cx="6407696" cy="110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831" y="302597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7640" y="4509120"/>
            <a:ext cx="6012632" cy="157577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➊</a:t>
            </a:r>
            <a:r>
              <a:rPr lang="en-US" altLang="ko-KR" sz="1050" b="1" dirty="0" smtClean="0">
                <a:solidFill>
                  <a:prstClr val="black"/>
                </a:solidFill>
                <a:latin typeface="+mn-ea"/>
                <a:ea typeface="+mn-ea"/>
              </a:rPr>
              <a:t> Property.java </a:t>
            </a: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ServletContextLister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로 </a:t>
            </a:r>
            <a:r>
              <a:rPr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톰캣을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시작할 때 </a:t>
            </a: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web.xml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에서 초기화 매개변수를 읽어</a:t>
            </a:r>
            <a:endParaRPr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들이고 해당 경로의 매개변수 파일로부터 자바 매개변수 객체를 로딩해 </a:t>
            </a: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application scope</a:t>
            </a: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에 저장</a:t>
            </a:r>
            <a:endParaRPr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한다</a:t>
            </a:r>
            <a:r>
              <a:rPr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➋ </a:t>
            </a:r>
            <a:r>
              <a:rPr kumimoji="0" lang="en-US" altLang="ko-KR" sz="1050" b="1" dirty="0" smtClean="0">
                <a:solidFill>
                  <a:prstClr val="black"/>
                </a:solidFill>
                <a:latin typeface="+mn-ea"/>
                <a:ea typeface="+mn-ea"/>
              </a:rPr>
              <a:t>AdminFilter.java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: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특정 디렉터리의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jsp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요청이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있을 경우 동작하는 필터 클래스로서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해당 요청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에 대해서만 추가적인 정보를 제공한다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sz="1050" dirty="0" smtClean="0">
                <a:latin typeface="+mn-ea"/>
                <a:ea typeface="+mn-ea"/>
              </a:rPr>
              <a:t>➌</a:t>
            </a:r>
            <a:r>
              <a:rPr lang="en-US" altLang="ko-KR" sz="1050" b="1" dirty="0" smtClean="0">
                <a:latin typeface="+mn-ea"/>
                <a:ea typeface="+mn-ea"/>
              </a:rPr>
              <a:t> </a:t>
            </a:r>
            <a:r>
              <a:rPr lang="en-US" altLang="ko-KR" sz="1050" b="1" dirty="0" err="1" smtClean="0">
                <a:latin typeface="+mn-ea"/>
                <a:ea typeface="+mn-ea"/>
              </a:rPr>
              <a:t>PropTest</a:t>
            </a:r>
            <a:r>
              <a:rPr lang="en-US" altLang="ko-KR" sz="1050" b="1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: </a:t>
            </a:r>
            <a:r>
              <a:rPr lang="ko-KR" altLang="en-US" sz="1050" dirty="0" smtClean="0">
                <a:latin typeface="+mn-ea"/>
                <a:ea typeface="+mn-ea"/>
              </a:rPr>
              <a:t>각각의 동작을 테스트하려는 </a:t>
            </a:r>
            <a:r>
              <a:rPr lang="en-US" altLang="ko-KR" sz="1050" dirty="0" err="1" smtClean="0">
                <a:latin typeface="+mn-ea"/>
                <a:ea typeface="+mn-ea"/>
              </a:rPr>
              <a:t>jsp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ko-KR" altLang="en-US" sz="1050" dirty="0" smtClean="0">
                <a:latin typeface="+mn-ea"/>
                <a:ea typeface="+mn-ea"/>
              </a:rPr>
              <a:t>파일이다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5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7</a:t>
            </a:r>
            <a:r>
              <a:rPr lang="en-US" altLang="ko-KR" sz="2000" dirty="0" smtClean="0">
                <a:solidFill>
                  <a:prstClr val="black"/>
                </a:solidFill>
              </a:rPr>
              <a:t>. [</a:t>
            </a:r>
            <a:r>
              <a:rPr lang="ko-KR" altLang="en-US" sz="2000" dirty="0" smtClean="0">
                <a:solidFill>
                  <a:prstClr val="black"/>
                </a:solidFill>
              </a:rPr>
              <a:t>응용실습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리스너</a:t>
            </a:r>
            <a:r>
              <a:rPr lang="ko-KR" altLang="en-US" sz="2000" dirty="0" smtClean="0">
                <a:solidFill>
                  <a:prstClr val="black"/>
                </a:solidFill>
              </a:rPr>
              <a:t> 및 필터 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애플리케이션 설정 관리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76864" cy="4474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프로퍼티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파일 생성 및 초기화 매개변수 등록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자바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프로퍼티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파일 구조로 만들어진 설정 파일 이다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key-value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쌍으로 원하는 정보를 등록 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일반 텍스트 파일이므로 메모장 등을 이용해 작성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my.conf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한글은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처리가 안되므로 반드시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영문값만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사용하도록 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주석은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#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처리한다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만들어진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프로퍼티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파일은 컴퓨터에 적당한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디렉토리에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저장한다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파일의 위치는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web.xml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웹 애플리케이션 초기화 매개변수로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026" y="2731132"/>
            <a:ext cx="7704856" cy="115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7026" y="2777829"/>
            <a:ext cx="2331087" cy="10618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01 version=1.0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02 </a:t>
            </a:r>
            <a:r>
              <a:rPr lang="en-US" altLang="ko-KR" sz="1050" dirty="0" err="1" smtClean="0">
                <a:latin typeface="+mn-ea"/>
                <a:ea typeface="+mn-ea"/>
              </a:rPr>
              <a:t>url</a:t>
            </a:r>
            <a:r>
              <a:rPr lang="en-US" altLang="ko-KR" sz="1050" dirty="0" smtClean="0">
                <a:latin typeface="+mn-ea"/>
                <a:ea typeface="+mn-ea"/>
              </a:rPr>
              <a:t>=</a:t>
            </a:r>
            <a:r>
              <a:rPr lang="en-US" altLang="ko-KR" sz="1050" dirty="0" err="1" smtClean="0">
                <a:latin typeface="+mn-ea"/>
                <a:ea typeface="+mn-ea"/>
              </a:rPr>
              <a:t>jdbc:mysql</a:t>
            </a:r>
            <a:r>
              <a:rPr lang="en-US" altLang="ko-KR" sz="1050" dirty="0" smtClean="0">
                <a:latin typeface="+mn-ea"/>
                <a:ea typeface="+mn-ea"/>
              </a:rPr>
              <a:t>://127.0.0.1/</a:t>
            </a:r>
            <a:r>
              <a:rPr lang="en-US" altLang="ko-KR" sz="1050" dirty="0" err="1" smtClean="0">
                <a:latin typeface="+mn-ea"/>
                <a:ea typeface="+mn-ea"/>
              </a:rPr>
              <a:t>jspdb</a:t>
            </a: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03 user=</a:t>
            </a:r>
            <a:r>
              <a:rPr lang="en-US" altLang="ko-KR" sz="1050" dirty="0" err="1" smtClean="0">
                <a:latin typeface="+mn-ea"/>
                <a:ea typeface="+mn-ea"/>
              </a:rPr>
              <a:t>jspbook</a:t>
            </a: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04 </a:t>
            </a:r>
            <a:r>
              <a:rPr lang="en-US" altLang="ko-KR" sz="1050" dirty="0" err="1" smtClean="0">
                <a:latin typeface="+mn-ea"/>
                <a:ea typeface="+mn-ea"/>
              </a:rPr>
              <a:t>passwd</a:t>
            </a:r>
            <a:r>
              <a:rPr lang="en-US" altLang="ko-KR" sz="1050" dirty="0" smtClean="0">
                <a:latin typeface="+mn-ea"/>
                <a:ea typeface="+mn-ea"/>
              </a:rPr>
              <a:t>=1234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9596" y="5157193"/>
            <a:ext cx="7704856" cy="10832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9595" y="5157192"/>
            <a:ext cx="3228769" cy="10618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&lt;context-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 profile&lt;/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-value&gt;c:/</a:t>
            </a:r>
            <a:r>
              <a:rPr lang="en-US" altLang="ko-KR" sz="1050" dirty="0" err="1" smtClean="0">
                <a:latin typeface="+mn-ea"/>
                <a:ea typeface="+mn-ea"/>
              </a:rPr>
              <a:t>tmp</a:t>
            </a:r>
            <a:r>
              <a:rPr lang="en-US" altLang="ko-KR" sz="1050" dirty="0" smtClean="0">
                <a:latin typeface="+mn-ea"/>
                <a:ea typeface="+mn-ea"/>
              </a:rPr>
              <a:t>/</a:t>
            </a:r>
            <a:r>
              <a:rPr lang="en-US" altLang="ko-KR" sz="1050" dirty="0" err="1" smtClean="0">
                <a:latin typeface="+mn-ea"/>
                <a:ea typeface="+mn-ea"/>
              </a:rPr>
              <a:t>myconf</a:t>
            </a:r>
            <a:r>
              <a:rPr lang="en-US" altLang="ko-KR" sz="1050" dirty="0" smtClean="0">
                <a:latin typeface="+mn-ea"/>
                <a:ea typeface="+mn-ea"/>
              </a:rPr>
              <a:t>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&lt;/context-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248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7</a:t>
            </a:r>
            <a:r>
              <a:rPr lang="en-US" altLang="ko-KR" sz="2000" dirty="0" smtClean="0">
                <a:solidFill>
                  <a:prstClr val="black"/>
                </a:solidFill>
              </a:rPr>
              <a:t>. [</a:t>
            </a:r>
            <a:r>
              <a:rPr lang="ko-KR" altLang="en-US" sz="2000" dirty="0" smtClean="0">
                <a:solidFill>
                  <a:prstClr val="black"/>
                </a:solidFill>
              </a:rPr>
              <a:t>응용실습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리스너</a:t>
            </a:r>
            <a:r>
              <a:rPr lang="ko-KR" altLang="en-US" sz="2000" dirty="0" smtClean="0">
                <a:solidFill>
                  <a:prstClr val="black"/>
                </a:solidFill>
              </a:rPr>
              <a:t> 및 필터 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애플리케이션 설정 관리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76864" cy="118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kumimoji="0" lang="en-US" altLang="ko-KR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PropertyListener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작성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프로퍼티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파일 정보를 읽어와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application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scope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저장하기 위한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리스너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ProlertyListener.java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7026" y="2348881"/>
            <a:ext cx="7704856" cy="37279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025" y="2348880"/>
            <a:ext cx="4044697" cy="372794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21     public void </a:t>
            </a:r>
            <a:r>
              <a:rPr lang="en-US" altLang="ko-KR" sz="1050" dirty="0" err="1" smtClean="0">
                <a:latin typeface="+mn-ea"/>
                <a:ea typeface="+mn-ea"/>
              </a:rPr>
              <a:t>contextInitialized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en-US" altLang="ko-KR" sz="1050" dirty="0" err="1" smtClean="0">
                <a:latin typeface="+mn-ea"/>
                <a:ea typeface="+mn-ea"/>
              </a:rPr>
              <a:t>ServletContextEvent</a:t>
            </a:r>
            <a:r>
              <a:rPr lang="en-US" altLang="ko-KR" sz="1050" dirty="0" smtClean="0">
                <a:latin typeface="+mn-ea"/>
                <a:ea typeface="+mn-ea"/>
              </a:rPr>
              <a:t> arg0)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22         </a:t>
            </a:r>
            <a:r>
              <a:rPr lang="en-US" altLang="ko-KR" sz="1050" dirty="0" err="1" smtClean="0">
                <a:latin typeface="+mn-ea"/>
                <a:ea typeface="+mn-ea"/>
              </a:rPr>
              <a:t>ServletContext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ctx</a:t>
            </a:r>
            <a:r>
              <a:rPr lang="en-US" altLang="ko-KR" sz="1050" dirty="0" smtClean="0">
                <a:latin typeface="+mn-ea"/>
                <a:ea typeface="+mn-ea"/>
              </a:rPr>
              <a:t> = arg0.getServletContext();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23         String file = </a:t>
            </a:r>
            <a:r>
              <a:rPr lang="en-US" altLang="ko-KR" sz="1050" dirty="0" err="1" smtClean="0">
                <a:latin typeface="+mn-ea"/>
                <a:ea typeface="+mn-ea"/>
              </a:rPr>
              <a:t>ctx.getInitParameter</a:t>
            </a:r>
            <a:r>
              <a:rPr lang="en-US" altLang="ko-KR" sz="1050" dirty="0" smtClean="0">
                <a:latin typeface="+mn-ea"/>
                <a:ea typeface="+mn-ea"/>
              </a:rPr>
              <a:t>(“</a:t>
            </a:r>
            <a:r>
              <a:rPr lang="en-US" altLang="ko-KR" sz="1050" dirty="0" err="1" smtClean="0">
                <a:latin typeface="+mn-ea"/>
                <a:ea typeface="+mn-ea"/>
              </a:rPr>
              <a:t>propfile</a:t>
            </a:r>
            <a:r>
              <a:rPr lang="en-US" altLang="ko-KR" sz="1050" dirty="0" smtClean="0">
                <a:latin typeface="+mn-ea"/>
                <a:ea typeface="+mn-ea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24 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25             Properties p = new Properties();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26 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27             try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28                 </a:t>
            </a:r>
            <a:r>
              <a:rPr lang="en-US" altLang="ko-KR" sz="1050" dirty="0" err="1" smtClean="0">
                <a:latin typeface="+mn-ea"/>
                <a:ea typeface="+mn-ea"/>
              </a:rPr>
              <a:t>p.load</a:t>
            </a:r>
            <a:r>
              <a:rPr lang="en-US" altLang="ko-KR" sz="1050" dirty="0" smtClean="0">
                <a:latin typeface="+mn-ea"/>
                <a:ea typeface="+mn-ea"/>
              </a:rPr>
              <a:t>(new </a:t>
            </a:r>
            <a:r>
              <a:rPr lang="en-US" altLang="ko-KR" sz="1050" dirty="0" err="1" smtClean="0">
                <a:latin typeface="+mn-ea"/>
                <a:ea typeface="+mn-ea"/>
              </a:rPr>
              <a:t>FileInputStream</a:t>
            </a:r>
            <a:r>
              <a:rPr lang="en-US" altLang="ko-KR" sz="1050" dirty="0" smtClean="0">
                <a:latin typeface="+mn-ea"/>
                <a:ea typeface="+mn-ea"/>
              </a:rPr>
              <a:t>(file));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29             } catch (</a:t>
            </a:r>
            <a:r>
              <a:rPr lang="en-US" altLang="ko-KR" sz="1050" dirty="0" err="1" smtClean="0">
                <a:latin typeface="+mn-ea"/>
                <a:ea typeface="+mn-ea"/>
              </a:rPr>
              <a:t>FileNotFoundException</a:t>
            </a:r>
            <a:r>
              <a:rPr lang="en-US" altLang="ko-KR" sz="1050" dirty="0" smtClean="0">
                <a:latin typeface="+mn-ea"/>
                <a:ea typeface="+mn-ea"/>
              </a:rPr>
              <a:t> e)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30                 </a:t>
            </a:r>
            <a:r>
              <a:rPr lang="en-US" altLang="ko-KR" sz="1050" dirty="0" err="1" smtClean="0">
                <a:latin typeface="+mn-ea"/>
                <a:ea typeface="+mn-ea"/>
              </a:rPr>
              <a:t>e.printStackTrace</a:t>
            </a:r>
            <a:r>
              <a:rPr lang="en-US" altLang="ko-KR" sz="1050" dirty="0" smtClean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31             } catch(</a:t>
            </a:r>
            <a:r>
              <a:rPr lang="en-US" altLang="ko-KR" sz="1050" dirty="0" err="1" smtClean="0">
                <a:latin typeface="+mn-ea"/>
                <a:ea typeface="+mn-ea"/>
              </a:rPr>
              <a:t>IOException</a:t>
            </a:r>
            <a:r>
              <a:rPr lang="en-US" altLang="ko-KR" sz="1050" dirty="0" smtClean="0">
                <a:latin typeface="+mn-ea"/>
                <a:ea typeface="+mn-ea"/>
              </a:rPr>
              <a:t> e)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32                 </a:t>
            </a:r>
            <a:r>
              <a:rPr lang="en-US" altLang="ko-KR" sz="1050" dirty="0" err="1" smtClean="0">
                <a:latin typeface="+mn-ea"/>
                <a:ea typeface="+mn-ea"/>
              </a:rPr>
              <a:t>e.printStackTrace</a:t>
            </a:r>
            <a:r>
              <a:rPr lang="en-US" altLang="ko-KR" sz="1050" dirty="0" smtClean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33             }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34             </a:t>
            </a:r>
            <a:r>
              <a:rPr lang="en-US" altLang="ko-KR" sz="1050" dirty="0" err="1" smtClean="0">
                <a:latin typeface="+mn-ea"/>
                <a:ea typeface="+mn-ea"/>
              </a:rPr>
              <a:t>ctx.setAttribute</a:t>
            </a:r>
            <a:r>
              <a:rPr lang="en-US" altLang="ko-KR" sz="1050" dirty="0" smtClean="0">
                <a:latin typeface="+mn-ea"/>
                <a:ea typeface="+mn-ea"/>
              </a:rPr>
              <a:t>(“prop”, p);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35     }</a:t>
            </a:r>
          </a:p>
        </p:txBody>
      </p:sp>
    </p:spTree>
    <p:extLst>
      <p:ext uri="{BB962C8B-B14F-4D97-AF65-F5344CB8AC3E}">
        <p14:creationId xmlns:p14="http://schemas.microsoft.com/office/powerpoint/2010/main" val="7144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7</a:t>
            </a:r>
            <a:r>
              <a:rPr lang="en-US" altLang="ko-KR" sz="2000" dirty="0" smtClean="0">
                <a:solidFill>
                  <a:prstClr val="black"/>
                </a:solidFill>
              </a:rPr>
              <a:t>. [</a:t>
            </a:r>
            <a:r>
              <a:rPr lang="ko-KR" altLang="en-US" sz="2000" dirty="0" smtClean="0">
                <a:solidFill>
                  <a:prstClr val="black"/>
                </a:solidFill>
              </a:rPr>
              <a:t>응용실습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리스너</a:t>
            </a:r>
            <a:r>
              <a:rPr lang="ko-KR" altLang="en-US" sz="2000" dirty="0" smtClean="0">
                <a:solidFill>
                  <a:prstClr val="black"/>
                </a:solidFill>
              </a:rPr>
              <a:t> 및 필터 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애플리케이션 설정 관리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76864" cy="219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en-US" altLang="ko-KR" b="1" dirty="0" err="1" smtClean="0">
                <a:solidFill>
                  <a:prstClr val="black"/>
                </a:solidFill>
                <a:latin typeface="+mn-ea"/>
                <a:ea typeface="+mn-ea"/>
              </a:rPr>
              <a:t>PropTest.jsp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작성 및 실행</a:t>
            </a:r>
            <a:endParaRPr kumimoji="0" lang="en-US" altLang="ko-KR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my.conf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저장된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정보를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web.xml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의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초기화 매개변수를 통해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리스너에서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저장한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프로퍼티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객체를 통해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표현어로 출력한다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application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scope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저장된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객체이므로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별도의 선언 없이 표현언어에서 접근이 가능하다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Property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객체의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get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메서드를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사용해 필요한 정보를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출력하면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+mn-ea"/>
                <a:ea typeface="+mn-ea"/>
              </a:rPr>
              <a:t>PropTest.jsp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p.575 ~ 576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7114" y="3356994"/>
            <a:ext cx="7704856" cy="11521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7113" y="3402142"/>
            <a:ext cx="2427268" cy="10618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12 </a:t>
            </a:r>
            <a:r>
              <a:rPr lang="ko-KR" altLang="en-US" sz="1050" dirty="0" smtClean="0">
                <a:latin typeface="+mn-ea"/>
                <a:ea typeface="+mn-ea"/>
              </a:rPr>
              <a:t>버전 </a:t>
            </a:r>
            <a:r>
              <a:rPr lang="en-US" altLang="ko-KR" sz="1050" dirty="0" smtClean="0">
                <a:latin typeface="+mn-ea"/>
                <a:ea typeface="+mn-ea"/>
              </a:rPr>
              <a:t>: ${</a:t>
            </a:r>
            <a:r>
              <a:rPr lang="en-US" altLang="ko-KR" sz="1050" dirty="0" err="1" smtClean="0">
                <a:latin typeface="+mn-ea"/>
                <a:ea typeface="+mn-ea"/>
              </a:rPr>
              <a:t>prop.get</a:t>
            </a:r>
            <a:r>
              <a:rPr lang="en-US" altLang="ko-KR" sz="1050" dirty="0" smtClean="0">
                <a:latin typeface="+mn-ea"/>
                <a:ea typeface="+mn-ea"/>
              </a:rPr>
              <a:t>(‘version’)}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</a:t>
            </a:r>
            <a:r>
              <a:rPr lang="en-US" altLang="ko-KR" sz="1050" dirty="0" err="1" smtClean="0">
                <a:latin typeface="+mn-ea"/>
                <a:ea typeface="+mn-ea"/>
              </a:rPr>
              <a:t>url</a:t>
            </a:r>
            <a:r>
              <a:rPr lang="en-US" altLang="ko-KR" sz="1050" dirty="0" smtClean="0">
                <a:latin typeface="+mn-ea"/>
                <a:ea typeface="+mn-ea"/>
              </a:rPr>
              <a:t> : ${</a:t>
            </a:r>
            <a:r>
              <a:rPr lang="en-US" altLang="ko-KR" sz="1050" dirty="0" err="1" smtClean="0">
                <a:latin typeface="+mn-ea"/>
                <a:ea typeface="+mn-ea"/>
              </a:rPr>
              <a:t>prop.get</a:t>
            </a:r>
            <a:r>
              <a:rPr lang="en-US" altLang="ko-KR" sz="1050" dirty="0" smtClean="0">
                <a:latin typeface="+mn-ea"/>
                <a:ea typeface="+mn-ea"/>
              </a:rPr>
              <a:t>(‘</a:t>
            </a:r>
            <a:r>
              <a:rPr lang="en-US" altLang="ko-KR" sz="1050" dirty="0" err="1" smtClean="0">
                <a:latin typeface="+mn-ea"/>
                <a:ea typeface="+mn-ea"/>
              </a:rPr>
              <a:t>url</a:t>
            </a:r>
            <a:r>
              <a:rPr lang="en-US" altLang="ko-KR" sz="1050" dirty="0" smtClean="0">
                <a:latin typeface="+mn-ea"/>
                <a:ea typeface="+mn-ea"/>
              </a:rPr>
              <a:t>’)}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14 user : ${</a:t>
            </a:r>
            <a:r>
              <a:rPr lang="en-US" altLang="ko-KR" sz="1050" dirty="0" err="1" smtClean="0">
                <a:latin typeface="+mn-ea"/>
                <a:ea typeface="+mn-ea"/>
              </a:rPr>
              <a:t>prop.get</a:t>
            </a:r>
            <a:r>
              <a:rPr lang="en-US" altLang="ko-KR" sz="1050" dirty="0" smtClean="0">
                <a:latin typeface="+mn-ea"/>
                <a:ea typeface="+mn-ea"/>
              </a:rPr>
              <a:t>(‘user’)}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password : ${</a:t>
            </a:r>
            <a:r>
              <a:rPr lang="en-US" altLang="ko-KR" sz="1050" dirty="0" err="1" smtClean="0">
                <a:latin typeface="+mn-ea"/>
                <a:ea typeface="+mn-ea"/>
              </a:rPr>
              <a:t>prop.get</a:t>
            </a:r>
            <a:r>
              <a:rPr lang="en-US" altLang="ko-KR" sz="1050" dirty="0" smtClean="0">
                <a:latin typeface="+mn-ea"/>
                <a:ea typeface="+mn-ea"/>
              </a:rPr>
              <a:t>(‘</a:t>
            </a:r>
            <a:r>
              <a:rPr lang="en-US" altLang="ko-KR" sz="1050" dirty="0" err="1" smtClean="0">
                <a:latin typeface="+mn-ea"/>
                <a:ea typeface="+mn-ea"/>
              </a:rPr>
              <a:t>passwd</a:t>
            </a:r>
            <a:r>
              <a:rPr lang="en-US" altLang="ko-KR" sz="1050" dirty="0" smtClean="0">
                <a:latin typeface="+mn-ea"/>
                <a:ea typeface="+mn-ea"/>
              </a:rPr>
              <a:t>’)}</a:t>
            </a:r>
          </a:p>
        </p:txBody>
      </p:sp>
      <p:pic>
        <p:nvPicPr>
          <p:cNvPr id="4098" name="Picture 2" descr="C:\Users\orize\Downloads\이미지 파일\ch13\ch13_img\ch13_12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8" t="13675" r="1489" b="41254"/>
          <a:stretch/>
        </p:blipFill>
        <p:spPr bwMode="auto">
          <a:xfrm>
            <a:off x="757112" y="4581128"/>
            <a:ext cx="468408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64088" y="651512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13-13]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5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7</a:t>
            </a:r>
            <a:r>
              <a:rPr lang="en-US" altLang="ko-KR" sz="2000" dirty="0" smtClean="0">
                <a:solidFill>
                  <a:prstClr val="black"/>
                </a:solidFill>
              </a:rPr>
              <a:t>. [</a:t>
            </a:r>
            <a:r>
              <a:rPr lang="ko-KR" altLang="en-US" sz="2000" dirty="0" smtClean="0">
                <a:solidFill>
                  <a:prstClr val="black"/>
                </a:solidFill>
              </a:rPr>
              <a:t>응용실습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리스너</a:t>
            </a:r>
            <a:r>
              <a:rPr lang="ko-KR" altLang="en-US" sz="2000" dirty="0" smtClean="0">
                <a:solidFill>
                  <a:prstClr val="black"/>
                </a:solidFill>
              </a:rPr>
              <a:t> 및 필터 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애플리케이션 설정 관리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7686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5. </a:t>
            </a:r>
            <a:r>
              <a:rPr kumimoji="0" lang="en-US" altLang="ko-KR" b="1" dirty="0" err="1" smtClean="0">
                <a:solidFill>
                  <a:prstClr val="black"/>
                </a:solidFill>
                <a:latin typeface="+mn-ea"/>
                <a:ea typeface="+mn-ea"/>
              </a:rPr>
              <a:t>AdminFilter.jsp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작성 및 실행</a:t>
            </a:r>
            <a:endParaRPr kumimoji="0" lang="en-US" altLang="ko-KR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AdminFilter.java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p.577 ~ 578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my.conf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에 설정된 정보 이외의 추가적인 정보를 제공하는 필터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클래스이다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ch13/admin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폴더 아래에 있는 자원에 접속하는 경우에만 제공한다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즉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ch13/admin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이외의 폴더에서는 필터가 실행되지 않으므로 추가적인 정보가 출력되지 않는다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필터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매핑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설정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doFilter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메서드에서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프로퍼티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객체를 가져와 새로운 정보를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추가한다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7113" y="3356991"/>
            <a:ext cx="7704856" cy="1591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7112" y="3379564"/>
            <a:ext cx="3031599" cy="154657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14 @</a:t>
            </a:r>
            <a:r>
              <a:rPr lang="en-US" altLang="ko-KR" sz="1050" dirty="0" err="1" smtClean="0">
                <a:latin typeface="+mn-ea"/>
                <a:ea typeface="+mn-ea"/>
              </a:rPr>
              <a:t>WebFilter</a:t>
            </a:r>
            <a:r>
              <a:rPr lang="en-US" altLang="ko-KR" sz="1050" dirty="0" smtClean="0">
                <a:latin typeface="+mn-ea"/>
                <a:ea typeface="+mn-ea"/>
              </a:rPr>
              <a:t>(“/ch13/admin/*”)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public class </a:t>
            </a:r>
            <a:r>
              <a:rPr lang="en-US" altLang="ko-KR" sz="1050" dirty="0" err="1" smtClean="0">
                <a:latin typeface="+mn-ea"/>
                <a:ea typeface="+mn-ea"/>
              </a:rPr>
              <a:t>AdminFilter</a:t>
            </a:r>
            <a:r>
              <a:rPr lang="en-US" altLang="ko-KR" sz="1050" dirty="0" smtClean="0">
                <a:latin typeface="+mn-ea"/>
                <a:ea typeface="+mn-ea"/>
              </a:rPr>
              <a:t> implements Filter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16     Properties p;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17     public </a:t>
            </a:r>
            <a:r>
              <a:rPr lang="en-US" altLang="ko-KR" sz="1050" dirty="0" err="1" smtClean="0">
                <a:latin typeface="+mn-ea"/>
                <a:ea typeface="+mn-ea"/>
              </a:rPr>
              <a:t>AdminFilter</a:t>
            </a:r>
            <a:r>
              <a:rPr lang="en-US" altLang="ko-KR" sz="1050" dirty="0" smtClean="0">
                <a:latin typeface="+mn-ea"/>
                <a:ea typeface="+mn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18 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19     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7113" y="5373216"/>
            <a:ext cx="7704856" cy="1326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112" y="5385684"/>
            <a:ext cx="4519186" cy="130420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26     p = (Properties) </a:t>
            </a:r>
            <a:r>
              <a:rPr lang="en-US" altLang="ko-KR" sz="1050" dirty="0" err="1" smtClean="0">
                <a:latin typeface="+mn-ea"/>
                <a:ea typeface="+mn-ea"/>
              </a:rPr>
              <a:t>request.getServletContext</a:t>
            </a:r>
            <a:r>
              <a:rPr lang="en-US" altLang="ko-KR" sz="1050" dirty="0" smtClean="0">
                <a:latin typeface="+mn-ea"/>
                <a:ea typeface="+mn-ea"/>
              </a:rPr>
              <a:t>().</a:t>
            </a:r>
            <a:r>
              <a:rPr lang="en-US" altLang="ko-KR" sz="1050" dirty="0" err="1" smtClean="0">
                <a:latin typeface="+mn-ea"/>
                <a:ea typeface="+mn-ea"/>
              </a:rPr>
              <a:t>getAttribute</a:t>
            </a:r>
            <a:r>
              <a:rPr lang="en-US" altLang="ko-KR" sz="1050" dirty="0" smtClean="0">
                <a:latin typeface="+mn-ea"/>
                <a:ea typeface="+mn-ea"/>
              </a:rPr>
              <a:t>(“prop”);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27     </a:t>
            </a:r>
            <a:r>
              <a:rPr lang="en-US" altLang="ko-KR" sz="1050" dirty="0" err="1" smtClean="0">
                <a:latin typeface="+mn-ea"/>
                <a:ea typeface="+mn-ea"/>
              </a:rPr>
              <a:t>p.put</a:t>
            </a:r>
            <a:r>
              <a:rPr lang="en-US" altLang="ko-KR" sz="1050" dirty="0" smtClean="0">
                <a:latin typeface="+mn-ea"/>
                <a:ea typeface="+mn-ea"/>
              </a:rPr>
              <a:t>(“</a:t>
            </a:r>
            <a:r>
              <a:rPr lang="en-US" altLang="ko-KR" sz="1050" dirty="0" err="1" smtClean="0">
                <a:latin typeface="+mn-ea"/>
                <a:ea typeface="+mn-ea"/>
              </a:rPr>
              <a:t>adminId</a:t>
            </a:r>
            <a:r>
              <a:rPr lang="en-US" altLang="ko-KR" sz="1050" dirty="0" smtClean="0">
                <a:latin typeface="+mn-ea"/>
                <a:ea typeface="+mn-ea"/>
              </a:rPr>
              <a:t>”, “</a:t>
            </a:r>
            <a:r>
              <a:rPr lang="en-US" altLang="ko-KR" sz="1050" dirty="0" err="1" smtClean="0">
                <a:latin typeface="+mn-ea"/>
                <a:ea typeface="+mn-ea"/>
              </a:rPr>
              <a:t>SuperUser</a:t>
            </a:r>
            <a:r>
              <a:rPr lang="en-US" altLang="ko-KR" sz="1050" dirty="0" smtClean="0">
                <a:latin typeface="+mn-ea"/>
                <a:ea typeface="+mn-ea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28 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29     </a:t>
            </a:r>
            <a:r>
              <a:rPr lang="en-US" altLang="ko-KR" sz="1050" dirty="0" err="1" smtClean="0">
                <a:latin typeface="+mn-ea"/>
                <a:ea typeface="+mn-ea"/>
              </a:rPr>
              <a:t>request.setAttribute</a:t>
            </a:r>
            <a:r>
              <a:rPr lang="en-US" altLang="ko-KR" sz="1050" dirty="0" smtClean="0">
                <a:latin typeface="+mn-ea"/>
                <a:ea typeface="+mn-ea"/>
              </a:rPr>
              <a:t>(“</a:t>
            </a:r>
            <a:r>
              <a:rPr lang="en-US" altLang="ko-KR" sz="1050" dirty="0" err="1" smtClean="0">
                <a:latin typeface="+mn-ea"/>
                <a:ea typeface="+mn-ea"/>
              </a:rPr>
              <a:t>tel</a:t>
            </a:r>
            <a:r>
              <a:rPr lang="en-US" altLang="ko-KR" sz="1050" dirty="0" smtClean="0">
                <a:latin typeface="+mn-ea"/>
                <a:ea typeface="+mn-ea"/>
              </a:rPr>
              <a:t>”, “010-1234-1234”);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30     </a:t>
            </a:r>
            <a:r>
              <a:rPr lang="en-US" altLang="ko-KR" sz="1050" dirty="0" err="1" smtClean="0">
                <a:latin typeface="+mn-ea"/>
                <a:ea typeface="+mn-ea"/>
              </a:rPr>
              <a:t>chain.doFilter</a:t>
            </a:r>
            <a:r>
              <a:rPr lang="en-US" altLang="ko-KR" sz="1050" dirty="0" smtClean="0">
                <a:latin typeface="+mn-ea"/>
                <a:ea typeface="+mn-ea"/>
              </a:rPr>
              <a:t>(request, response);</a:t>
            </a:r>
          </a:p>
        </p:txBody>
      </p:sp>
    </p:spTree>
    <p:extLst>
      <p:ext uri="{BB962C8B-B14F-4D97-AF65-F5344CB8AC3E}">
        <p14:creationId xmlns:p14="http://schemas.microsoft.com/office/powerpoint/2010/main" val="5446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7</a:t>
            </a:r>
            <a:r>
              <a:rPr lang="en-US" altLang="ko-KR" sz="2000" dirty="0">
                <a:solidFill>
                  <a:prstClr val="black"/>
                </a:solidFill>
              </a:rPr>
              <a:t>. [</a:t>
            </a:r>
            <a:r>
              <a:rPr lang="ko-KR" altLang="en-US" sz="2000">
                <a:solidFill>
                  <a:prstClr val="black"/>
                </a:solidFill>
              </a:rPr>
              <a:t>응용실습</a:t>
            </a:r>
            <a:r>
              <a:rPr lang="en-US" altLang="ko-KR" sz="2000" smtClean="0">
                <a:solidFill>
                  <a:prstClr val="black"/>
                </a:solidFill>
              </a:rPr>
              <a:t>]</a:t>
            </a:r>
            <a:r>
              <a:rPr lang="ko-KR" altLang="en-US" sz="2000" smtClean="0">
                <a:solidFill>
                  <a:prstClr val="black"/>
                </a:solidFill>
              </a:rPr>
              <a:t>리스너 </a:t>
            </a:r>
            <a:r>
              <a:rPr lang="ko-KR" altLang="en-US" sz="2000" dirty="0">
                <a:solidFill>
                  <a:prstClr val="black"/>
                </a:solidFill>
              </a:rPr>
              <a:t>및 필터 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애플리케이션 설정 관리 구현</a:t>
            </a:r>
            <a:endParaRPr lang="ko-KR" altLang="en-US" dirty="0"/>
          </a:p>
        </p:txBody>
      </p:sp>
      <p:pic>
        <p:nvPicPr>
          <p:cNvPr id="5122" name="Picture 2" descr="C:\Users\orize\Downloads\이미지 파일\ch13\ch13_img\ch13_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760640" cy="44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590900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13-14]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웹 애플리케이션 초기화 매개변수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20080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smtClean="0">
                <a:solidFill>
                  <a:prstClr val="black"/>
                </a:solidFill>
              </a:rPr>
              <a:t>초기화 매개변수의 개요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웹 애플리케이션 초기화 매개변수는 웹 애플리케이션이 컨테이너에 의해 구동될 때 </a:t>
            </a:r>
            <a:r>
              <a:rPr lang="ko-KR" altLang="en-US" dirty="0" smtClean="0">
                <a:latin typeface="+mn-ea"/>
              </a:rPr>
              <a:t>로딩되는 </a:t>
            </a:r>
            <a:r>
              <a:rPr lang="ko-KR" altLang="en-US" dirty="0">
                <a:latin typeface="+mn-ea"/>
              </a:rPr>
              <a:t>정보로서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웹 애플리케이션 전반에 걸쳐 공통적으로 참조하는 값을 </a:t>
            </a:r>
            <a:r>
              <a:rPr lang="ko-KR" altLang="en-US" dirty="0" smtClean="0">
                <a:latin typeface="+mn-ea"/>
              </a:rPr>
              <a:t>설정하는 </a:t>
            </a:r>
            <a:r>
              <a:rPr lang="ko-KR" altLang="en-US" dirty="0">
                <a:latin typeface="+mn-ea"/>
              </a:rPr>
              <a:t>용도로 </a:t>
            </a:r>
            <a:r>
              <a:rPr lang="ko-KR" altLang="en-US" dirty="0" smtClean="0">
                <a:latin typeface="+mn-ea"/>
              </a:rPr>
              <a:t>사용한다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일반적으로 </a:t>
            </a:r>
            <a:r>
              <a:rPr lang="ko-KR" altLang="en-US" dirty="0">
                <a:latin typeface="+mn-ea"/>
              </a:rPr>
              <a:t>프로그램을 동작시킬 때 필요한 기본 정보는 소스코드 내에 하드코딩하지 않고 별도의 환경설정 파일을 통해 제공한다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예를 </a:t>
            </a:r>
            <a:r>
              <a:rPr lang="ko-KR" altLang="en-US" dirty="0">
                <a:latin typeface="+mn-ea"/>
              </a:rPr>
              <a:t>들어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데이터베이스 접속 주소나 환경설정 </a:t>
            </a:r>
            <a:r>
              <a:rPr lang="ko-KR" altLang="en-US" dirty="0" smtClean="0">
                <a:latin typeface="+mn-ea"/>
              </a:rPr>
              <a:t>파일의 </a:t>
            </a:r>
            <a:r>
              <a:rPr lang="ko-KR" altLang="en-US" dirty="0">
                <a:latin typeface="+mn-ea"/>
              </a:rPr>
              <a:t>위치 같은 정보를 프로그램 내에 둘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해당 내용을 필요로 하는 소스코드마다 </a:t>
            </a:r>
            <a:r>
              <a:rPr lang="ko-KR" altLang="en-US" dirty="0" smtClean="0">
                <a:latin typeface="+mn-ea"/>
              </a:rPr>
              <a:t>동일한 </a:t>
            </a:r>
            <a:r>
              <a:rPr lang="ko-KR" altLang="en-US" dirty="0">
                <a:latin typeface="+mn-ea"/>
              </a:rPr>
              <a:t>내용을 넣어야 한다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따라서 </a:t>
            </a:r>
            <a:r>
              <a:rPr lang="ko-KR" altLang="en-US" dirty="0">
                <a:latin typeface="+mn-ea"/>
              </a:rPr>
              <a:t>파일이 분산될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변경에 따른 관리가 어렵고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변경이 </a:t>
            </a:r>
            <a:r>
              <a:rPr lang="ko-KR" altLang="en-US" dirty="0" smtClean="0">
                <a:latin typeface="+mn-ea"/>
              </a:rPr>
              <a:t>발생했을 </a:t>
            </a:r>
            <a:r>
              <a:rPr lang="ko-KR" altLang="en-US" dirty="0">
                <a:latin typeface="+mn-ea"/>
              </a:rPr>
              <a:t>경우 해당 클래스들을 모두 수정한 후 다시 컴파일해야 하는 등의 문제가 발생한다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초기화 매개변수는 웹애플리케이션 전체 혹은 특정 서블릿에 대한 값을 설정 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웹 애플리케이션 초기화 매개변수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초기화 매개변수는 </a:t>
            </a:r>
            <a:r>
              <a:rPr lang="en-US" altLang="ko-KR" dirty="0" err="1" smtClean="0"/>
              <a:t>ServletConfig</a:t>
            </a:r>
            <a:r>
              <a:rPr lang="ko-KR" altLang="en-US" dirty="0" smtClean="0"/>
              <a:t>를 통해 접근할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웹 애플리케이션 초기화 매개변수는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통해 접근 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초기 값의 설정은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에서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446" b="2116"/>
          <a:stretch/>
        </p:blipFill>
        <p:spPr>
          <a:xfrm>
            <a:off x="827584" y="2492896"/>
            <a:ext cx="6623720" cy="3219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22101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13-1]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ServletConfig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ServletContext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의 비교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4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웹 애플리케이션 초기화 매개변수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200800" cy="5400600"/>
          </a:xfrm>
        </p:spPr>
        <p:txBody>
          <a:bodyPr/>
          <a:lstStyle/>
          <a:p>
            <a:r>
              <a:rPr lang="en-US" altLang="ko-KR" dirty="0" err="1" smtClean="0"/>
              <a:t>ServletConfig</a:t>
            </a:r>
            <a:r>
              <a:rPr lang="ko-KR" altLang="en-US" dirty="0" smtClean="0"/>
              <a:t>를 사용하는 경우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서블릿 단위로 설정하기 때문에 해당 서블릿에서만 참조할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서블릿 동작에 필요한 정보를 제공하기 위한 목적으로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서블릿 코드 내에서는 다음과 같이 값을 참조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서블릿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 이상에서는 </a:t>
            </a:r>
            <a:r>
              <a:rPr lang="en-US" altLang="ko-KR" dirty="0" err="1" smtClean="0"/>
              <a:t>web.xml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이외에도 서블릿 클래스에 애너테이션 기반으로 초기값을 설정 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2922" y="2564904"/>
            <a:ext cx="770485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01" y="2613574"/>
            <a:ext cx="3211135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 smtClean="0">
                <a:latin typeface="+mn-ea"/>
                <a:ea typeface="+mn-ea"/>
              </a:rPr>
              <a:t>getInitParameter</a:t>
            </a:r>
            <a:r>
              <a:rPr lang="en-US" altLang="ko-KR" sz="1050" dirty="0" smtClean="0">
                <a:latin typeface="+mn-ea"/>
                <a:ea typeface="+mn-ea"/>
              </a:rPr>
              <a:t>(“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</a:t>
            </a:r>
            <a:r>
              <a:rPr lang="ko-KR" altLang="en-US" sz="1050" dirty="0" smtClean="0">
                <a:latin typeface="+mn-ea"/>
                <a:ea typeface="+mn-ea"/>
              </a:rPr>
              <a:t>에서의 설정 이름</a:t>
            </a:r>
            <a:r>
              <a:rPr lang="en-US" altLang="ko-KR" sz="1050" dirty="0" smtClean="0">
                <a:latin typeface="+mn-ea"/>
                <a:ea typeface="+mn-ea"/>
              </a:rPr>
              <a:t>”)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601" y="3933055"/>
            <a:ext cx="7704856" cy="11104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280" y="3957389"/>
            <a:ext cx="4915128" cy="10618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@</a:t>
            </a:r>
            <a:r>
              <a:rPr lang="en-US" altLang="ko-KR" sz="1050" dirty="0" err="1" smtClean="0">
                <a:latin typeface="+mn-ea"/>
                <a:ea typeface="+mn-ea"/>
              </a:rPr>
              <a:t>WebServlet</a:t>
            </a:r>
            <a:r>
              <a:rPr lang="en-US" altLang="ko-KR" sz="1050" dirty="0" smtClean="0">
                <a:latin typeface="+mn-ea"/>
                <a:ea typeface="+mn-ea"/>
              </a:rPr>
              <a:t>(name=“test”,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</a:t>
            </a:r>
            <a:r>
              <a:rPr lang="en-US" altLang="ko-KR" sz="1050" dirty="0" err="1" smtClean="0">
                <a:latin typeface="+mn-ea"/>
                <a:ea typeface="+mn-ea"/>
              </a:rPr>
              <a:t>urlPatterns</a:t>
            </a:r>
            <a:r>
              <a:rPr lang="en-US" altLang="ko-KR" sz="1050" dirty="0" smtClean="0">
                <a:latin typeface="+mn-ea"/>
                <a:ea typeface="+mn-ea"/>
              </a:rPr>
              <a:t>={“/test”},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</a:t>
            </a:r>
            <a:r>
              <a:rPr lang="en-US" altLang="ko-KR" sz="1050" dirty="0" err="1" smtClean="0">
                <a:latin typeface="+mn-ea"/>
                <a:ea typeface="+mn-ea"/>
              </a:rPr>
              <a:t>initParams</a:t>
            </a:r>
            <a:r>
              <a:rPr lang="en-US" altLang="ko-KR" sz="1050" dirty="0" smtClean="0">
                <a:latin typeface="+mn-ea"/>
                <a:ea typeface="+mn-ea"/>
              </a:rPr>
              <a:t>={@</a:t>
            </a:r>
            <a:r>
              <a:rPr lang="en-US" altLang="ko-KR" sz="1050" dirty="0" err="1" smtClean="0">
                <a:latin typeface="+mn-ea"/>
                <a:ea typeface="+mn-ea"/>
              </a:rPr>
              <a:t>InitParam</a:t>
            </a:r>
            <a:r>
              <a:rPr lang="en-US" altLang="ko-KR" sz="1050" dirty="0" smtClean="0">
                <a:latin typeface="+mn-ea"/>
                <a:ea typeface="+mn-ea"/>
              </a:rPr>
              <a:t>(name=“n1”, value=“v1”), @</a:t>
            </a:r>
            <a:r>
              <a:rPr lang="en-US" altLang="ko-KR" sz="1050" dirty="0" err="1" smtClean="0">
                <a:latin typeface="+mn-ea"/>
                <a:ea typeface="+mn-ea"/>
              </a:rPr>
              <a:t>InitParam</a:t>
            </a:r>
            <a:r>
              <a:rPr lang="en-US" altLang="ko-KR" sz="1050" dirty="0" smtClean="0">
                <a:latin typeface="+mn-ea"/>
                <a:ea typeface="+mn-ea"/>
              </a:rPr>
              <a:t>(name=“n2”,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             value=“v2”)})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4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웹 애플리케이션 초기화 매개변수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200800" cy="5400600"/>
          </a:xfrm>
        </p:spPr>
        <p:txBody>
          <a:bodyPr/>
          <a:lstStyle/>
          <a:p>
            <a:r>
              <a:rPr lang="en-US" altLang="ko-KR" dirty="0" err="1" smtClean="0"/>
              <a:t>ServletContext</a:t>
            </a:r>
            <a:r>
              <a:rPr lang="ko-KR" altLang="en-US" dirty="0" smtClean="0"/>
              <a:t>를 사용하는 경우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웹 애플리케이션 내 모든 </a:t>
            </a:r>
            <a:r>
              <a:rPr lang="en-US" altLang="ko-KR" dirty="0" smtClean="0">
                <a:latin typeface="+mn-ea"/>
              </a:rPr>
              <a:t>JSP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ko-KR" altLang="en-US" dirty="0" err="1" smtClean="0">
                <a:latin typeface="+mn-ea"/>
              </a:rPr>
              <a:t>서블릿에서의</a:t>
            </a:r>
            <a:r>
              <a:rPr lang="ko-KR" altLang="en-US" dirty="0" smtClean="0">
                <a:latin typeface="+mn-ea"/>
              </a:rPr>
              <a:t> 참조가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서블릿 코드 내에서는 다음과 같이 값을 참조할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웹 애플리케이션 초기화 매개변수는 </a:t>
            </a:r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&lt;context-</a:t>
            </a:r>
            <a:r>
              <a:rPr lang="en-US" altLang="ko-KR" dirty="0" err="1" smtClean="0">
                <a:latin typeface="+mn-ea"/>
              </a:rPr>
              <a:t>param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태그를 이용해 설정할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2922" y="2276872"/>
            <a:ext cx="770485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01" y="2325542"/>
            <a:ext cx="4366901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 smtClean="0">
                <a:latin typeface="+mn-ea"/>
                <a:ea typeface="+mn-ea"/>
              </a:rPr>
              <a:t>getServletContext</a:t>
            </a:r>
            <a:r>
              <a:rPr lang="en-US" altLang="ko-KR" sz="1050" dirty="0" smtClean="0">
                <a:latin typeface="+mn-ea"/>
                <a:ea typeface="+mn-ea"/>
              </a:rPr>
              <a:t>().</a:t>
            </a:r>
            <a:r>
              <a:rPr lang="en-US" altLang="ko-KR" sz="1050" dirty="0" err="1" smtClean="0">
                <a:latin typeface="+mn-ea"/>
                <a:ea typeface="+mn-ea"/>
              </a:rPr>
              <a:t>getInitParameter</a:t>
            </a:r>
            <a:r>
              <a:rPr lang="en-US" altLang="ko-KR" sz="1050" dirty="0" smtClean="0">
                <a:latin typeface="+mn-ea"/>
                <a:ea typeface="+mn-ea"/>
              </a:rPr>
              <a:t>(“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</a:t>
            </a:r>
            <a:r>
              <a:rPr lang="ko-KR" altLang="en-US" sz="1050" dirty="0" smtClean="0">
                <a:latin typeface="+mn-ea"/>
                <a:ea typeface="+mn-ea"/>
              </a:rPr>
              <a:t>에서의 설정 이름</a:t>
            </a:r>
            <a:r>
              <a:rPr lang="en-US" altLang="ko-KR" sz="1050" dirty="0" smtClean="0">
                <a:latin typeface="+mn-ea"/>
                <a:ea typeface="+mn-ea"/>
              </a:rPr>
              <a:t>”)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601" y="3645023"/>
            <a:ext cx="7704856" cy="15952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280" y="3669357"/>
            <a:ext cx="2613216" cy="154657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&lt;web-app&gt;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&lt;context-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 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 &lt;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 &lt;/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-value&gt;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&lt;/context-</a:t>
            </a:r>
            <a:r>
              <a:rPr lang="en-US" altLang="ko-KR" sz="1050" dirty="0" err="1" smtClean="0">
                <a:latin typeface="+mn-ea"/>
                <a:ea typeface="+mn-ea"/>
              </a:rPr>
              <a:t>param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&lt;/web-app&gt;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5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02. [</a:t>
            </a:r>
            <a:r>
              <a:rPr lang="ko-KR" altLang="en-US" dirty="0" smtClean="0">
                <a:solidFill>
                  <a:prstClr val="black"/>
                </a:solidFill>
              </a:rPr>
              <a:t>기본실습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초기화 매개변수 관리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174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 실습은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web.xml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파일에 초기화 매개변수를 설정해두고 서블릿 및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에서 이를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참조하는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방법을 살펴보는 것이다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실습은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ServletConfig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및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ServletContext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초기화 매개변수를 설정하고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서블릿과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에서 해당 속성을 참조해 출력하도록 구성되어 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719" b="3775"/>
          <a:stretch/>
        </p:blipFill>
        <p:spPr>
          <a:xfrm>
            <a:off x="864965" y="3197349"/>
            <a:ext cx="7271792" cy="1685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29969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13-2]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0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02. [</a:t>
            </a:r>
            <a:r>
              <a:rPr lang="ko-KR" altLang="en-US" dirty="0">
                <a:solidFill>
                  <a:prstClr val="black"/>
                </a:solidFill>
              </a:rPr>
              <a:t>기본실습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초기화 매개변수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661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PropertyServlet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만들기</a:t>
            </a: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PropertyServlet.java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애너테이션을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이용해 서블릿 초기화 매개변수를 설정함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애너테이션은 프로그램 소스에 들어가지만 클래스 파일 외부에서 접근이 가능함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서블릿 접근을 위한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urlPatterns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와 초기화 매개변수인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initParams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를 설정함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설정값은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name, value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쌍으로 구성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초기화 매개변수는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getInitParameter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메서드를 통해 가져올 수 있음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47535" y="55087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51756" y="3178923"/>
            <a:ext cx="7704856" cy="1440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4435" y="3227593"/>
            <a:ext cx="4716356" cy="130420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07 @</a:t>
            </a:r>
            <a:r>
              <a:rPr lang="en-US" altLang="ko-KR" sz="1050" dirty="0" err="1" smtClean="0">
                <a:latin typeface="+mn-ea"/>
                <a:ea typeface="+mn-ea"/>
              </a:rPr>
              <a:t>WebServlet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endParaRPr lang="en-US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        </a:t>
            </a:r>
            <a:r>
              <a:rPr lang="en-US" altLang="ko-KR" sz="1050" dirty="0" err="1" smtClean="0">
                <a:latin typeface="+mn-ea"/>
                <a:ea typeface="+mn-ea"/>
              </a:rPr>
              <a:t>urlPatterns</a:t>
            </a:r>
            <a:r>
              <a:rPr lang="en-US" altLang="ko-KR" sz="1050" dirty="0" smtClean="0">
                <a:latin typeface="+mn-ea"/>
                <a:ea typeface="+mn-ea"/>
              </a:rPr>
              <a:t> = { “/</a:t>
            </a:r>
            <a:r>
              <a:rPr lang="en-US" altLang="ko-KR" sz="1050" dirty="0" err="1" smtClean="0">
                <a:latin typeface="+mn-ea"/>
                <a:ea typeface="+mn-ea"/>
              </a:rPr>
              <a:t>PropertyServlet</a:t>
            </a:r>
            <a:r>
              <a:rPr lang="en-US" altLang="ko-KR" sz="1050" dirty="0" smtClean="0">
                <a:latin typeface="+mn-ea"/>
                <a:ea typeface="+mn-ea"/>
              </a:rPr>
              <a:t>” },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 </a:t>
            </a:r>
            <a:r>
              <a:rPr lang="en-US" altLang="ko-KR" sz="1050" dirty="0" err="1" smtClean="0">
                <a:latin typeface="+mn-ea"/>
                <a:ea typeface="+mn-ea"/>
              </a:rPr>
              <a:t>initParams</a:t>
            </a:r>
            <a:r>
              <a:rPr lang="en-US" altLang="ko-KR" sz="1050" dirty="0" smtClean="0">
                <a:latin typeface="+mn-ea"/>
                <a:ea typeface="+mn-ea"/>
              </a:rPr>
              <a:t> = { @</a:t>
            </a:r>
            <a:r>
              <a:rPr lang="en-US" altLang="ko-KR" sz="1050" dirty="0" err="1" smtClean="0">
                <a:latin typeface="+mn-ea"/>
                <a:ea typeface="+mn-ea"/>
              </a:rPr>
              <a:t>WebInitParam</a:t>
            </a:r>
            <a:r>
              <a:rPr lang="en-US" altLang="ko-KR" sz="1050" dirty="0" smtClean="0">
                <a:latin typeface="+mn-ea"/>
                <a:ea typeface="+mn-ea"/>
              </a:rPr>
              <a:t>(name = “name1”, value = “user1”),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                     @</a:t>
            </a:r>
            <a:r>
              <a:rPr lang="en-US" altLang="ko-KR" sz="1050" dirty="0" err="1" smtClean="0">
                <a:latin typeface="+mn-ea"/>
                <a:ea typeface="+mn-ea"/>
              </a:rPr>
              <a:t>WebInitParam</a:t>
            </a:r>
            <a:r>
              <a:rPr lang="en-US" altLang="ko-KR" sz="1050" dirty="0" smtClean="0">
                <a:latin typeface="+mn-ea"/>
                <a:ea typeface="+mn-ea"/>
              </a:rPr>
              <a:t>(name = “name2”, value = “user2”})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public class </a:t>
            </a:r>
            <a:r>
              <a:rPr lang="en-US" altLang="ko-KR" sz="1050" dirty="0" err="1" smtClean="0">
                <a:latin typeface="+mn-ea"/>
                <a:ea typeface="+mn-ea"/>
              </a:rPr>
              <a:t>PropertyServlet</a:t>
            </a:r>
            <a:r>
              <a:rPr lang="en-US" altLang="ko-KR" sz="1050" dirty="0" smtClean="0">
                <a:latin typeface="+mn-ea"/>
                <a:ea typeface="+mn-ea"/>
              </a:rPr>
              <a:t> extends </a:t>
            </a:r>
            <a:r>
              <a:rPr lang="en-US" altLang="ko-KR" sz="1050" dirty="0" err="1" smtClean="0">
                <a:latin typeface="+mn-ea"/>
                <a:ea typeface="+mn-ea"/>
              </a:rPr>
              <a:t>javax.servlet.http.HttpServlet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2922" y="4993180"/>
            <a:ext cx="7704856" cy="6257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601" y="5017514"/>
            <a:ext cx="4267515" cy="5770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33     </a:t>
            </a:r>
            <a:r>
              <a:rPr lang="en-US" altLang="ko-KR" sz="1050" dirty="0" err="1" smtClean="0">
                <a:latin typeface="+mn-ea"/>
                <a:ea typeface="+mn-ea"/>
              </a:rPr>
              <a:t>out.println</a:t>
            </a:r>
            <a:r>
              <a:rPr lang="en-US" altLang="ko-KR" sz="1050" dirty="0" smtClean="0">
                <a:latin typeface="+mn-ea"/>
                <a:ea typeface="+mn-ea"/>
              </a:rPr>
              <a:t>(“name1 : “+ </a:t>
            </a:r>
            <a:r>
              <a:rPr lang="en-US" altLang="ko-KR" sz="1050" dirty="0" err="1" smtClean="0">
                <a:latin typeface="+mn-ea"/>
                <a:ea typeface="+mn-ea"/>
              </a:rPr>
              <a:t>getInitParameter</a:t>
            </a:r>
            <a:r>
              <a:rPr lang="en-US" altLang="ko-KR" sz="1050" dirty="0" smtClean="0">
                <a:latin typeface="+mn-ea"/>
                <a:ea typeface="+mn-ea"/>
              </a:rPr>
              <a:t>(“name1”)+”&lt;BR&gt;”);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34     </a:t>
            </a:r>
            <a:r>
              <a:rPr lang="en-US" altLang="ko-KR" sz="1050" dirty="0" err="1" smtClean="0">
                <a:latin typeface="+mn-ea"/>
                <a:ea typeface="+mn-ea"/>
              </a:rPr>
              <a:t>out.println</a:t>
            </a:r>
            <a:r>
              <a:rPr lang="en-US" altLang="ko-KR" sz="1050" dirty="0" smtClean="0">
                <a:latin typeface="+mn-ea"/>
                <a:ea typeface="+mn-ea"/>
              </a:rPr>
              <a:t>(“name2 : “+ </a:t>
            </a:r>
            <a:r>
              <a:rPr lang="en-US" altLang="ko-KR" sz="1050" dirty="0" err="1" smtClean="0">
                <a:latin typeface="+mn-ea"/>
                <a:ea typeface="+mn-ea"/>
              </a:rPr>
              <a:t>getInitParameter</a:t>
            </a:r>
            <a:r>
              <a:rPr lang="en-US" altLang="ko-KR" sz="1050" dirty="0" smtClean="0">
                <a:latin typeface="+mn-ea"/>
                <a:ea typeface="+mn-ea"/>
              </a:rPr>
              <a:t>(“name2”));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41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9346</TotalTime>
  <Words>2641</Words>
  <Application>Microsoft Office PowerPoint</Application>
  <PresentationFormat>화면 슬라이드 쇼(4:3)</PresentationFormat>
  <Paragraphs>410</Paragraphs>
  <Slides>36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Chapter 13. 리스너와 필터 </vt:lpstr>
      <vt:lpstr>PowerPoint 프레젠테이션</vt:lpstr>
      <vt:lpstr>PowerPoint 프레젠테이션</vt:lpstr>
      <vt:lpstr>01. 웹 애플리케이션 초기화 매개변수 관리</vt:lpstr>
      <vt:lpstr>01. 웹 애플리케이션 초기화 매개변수 관리</vt:lpstr>
      <vt:lpstr>01. 웹 애플리케이션 초기화 매개변수 관리</vt:lpstr>
      <vt:lpstr>01. 웹 애플리케이션 초기화 매개변수 관리</vt:lpstr>
      <vt:lpstr>02. [기본실습]초기화 매개변수 관리</vt:lpstr>
      <vt:lpstr>02. [기본실습]초기화 매개변수 관리</vt:lpstr>
      <vt:lpstr>02. [기본실습]초기화 매개변수 관리</vt:lpstr>
      <vt:lpstr>02. [기본실습]초기화 매개변수 관리</vt:lpstr>
      <vt:lpstr>02. [기본실습]초기화 매개변수 관리</vt:lpstr>
      <vt:lpstr>02. [기본실습]초기화 매개변수 관리</vt:lpstr>
      <vt:lpstr>03. 리스너</vt:lpstr>
      <vt:lpstr>03. 리스너</vt:lpstr>
      <vt:lpstr>03. 리스너</vt:lpstr>
      <vt:lpstr>04. [기본실습]리스너 개발 : ServletContextListener 구현</vt:lpstr>
      <vt:lpstr>04. [기본실습]리스너 개발 : ServletContextListener 구현</vt:lpstr>
      <vt:lpstr>04. [기본실습]리스너 개발 : ServletContextListener 구현</vt:lpstr>
      <vt:lpstr>04. [기본실습]리스너 개발 : ServletContextListener 구현</vt:lpstr>
      <vt:lpstr>04. [기본실습]리스너 개발 : ServletContextListener 구현</vt:lpstr>
      <vt:lpstr>05. 필터</vt:lpstr>
      <vt:lpstr>05. 필터</vt:lpstr>
      <vt:lpstr>05. 필터</vt:lpstr>
      <vt:lpstr>06. [기본실습]필터 개발 : 한글 처리 필터 구현</vt:lpstr>
      <vt:lpstr>06. [기본실습]필터 개발 : 한글 처리 필터 구현</vt:lpstr>
      <vt:lpstr>06. [기본실습]필터 개발 : 한글 처리 필터 구현</vt:lpstr>
      <vt:lpstr>06. [기본실습]필터 개발 : 한글 처리 필터 구현</vt:lpstr>
      <vt:lpstr>06. [기본실습]필터 개발 : 한글 처리 필터 구현</vt:lpstr>
      <vt:lpstr>07. [응용실습]리스너 및 필터 : 애플리케이션 설정 관리 구현</vt:lpstr>
      <vt:lpstr>07. [응용실습]리스너 및 필터 : 애플리케이션 설정 관리 구현</vt:lpstr>
      <vt:lpstr>07. [응용실습]리스너 및 필터 : 애플리케이션 설정 관리 구현</vt:lpstr>
      <vt:lpstr>07. [응용실습]리스너 및 필터 : 애플리케이션 설정 관리 구현</vt:lpstr>
      <vt:lpstr>07. [응용실습]리스너 및 필터 : 애플리케이션 설정 관리 구현</vt:lpstr>
      <vt:lpstr>07. [응용실습]리스너 및 필터 : 애플리케이션 설정 관리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kosta</cp:lastModifiedBy>
  <cp:revision>911</cp:revision>
  <dcterms:created xsi:type="dcterms:W3CDTF">2012-07-11T10:23:22Z</dcterms:created>
  <dcterms:modified xsi:type="dcterms:W3CDTF">2020-10-29T09:37:21Z</dcterms:modified>
</cp:coreProperties>
</file>