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9"/>
  </p:notesMasterIdLst>
  <p:handoutMasterIdLst>
    <p:handoutMasterId r:id="rId30"/>
  </p:handoutMasterIdLst>
  <p:sldIdLst>
    <p:sldId id="265" r:id="rId2"/>
    <p:sldId id="256" r:id="rId3"/>
    <p:sldId id="266" r:id="rId4"/>
    <p:sldId id="383" r:id="rId5"/>
    <p:sldId id="395" r:id="rId6"/>
    <p:sldId id="429" r:id="rId7"/>
    <p:sldId id="440" r:id="rId8"/>
    <p:sldId id="456" r:id="rId9"/>
    <p:sldId id="457" r:id="rId10"/>
    <p:sldId id="458" r:id="rId11"/>
    <p:sldId id="442" r:id="rId12"/>
    <p:sldId id="459" r:id="rId13"/>
    <p:sldId id="460" r:id="rId14"/>
    <p:sldId id="461" r:id="rId15"/>
    <p:sldId id="444" r:id="rId16"/>
    <p:sldId id="462" r:id="rId17"/>
    <p:sldId id="463" r:id="rId18"/>
    <p:sldId id="447" r:id="rId19"/>
    <p:sldId id="448" r:id="rId20"/>
    <p:sldId id="449" r:id="rId21"/>
    <p:sldId id="450" r:id="rId22"/>
    <p:sldId id="451" r:id="rId23"/>
    <p:sldId id="452" r:id="rId24"/>
    <p:sldId id="453" r:id="rId25"/>
    <p:sldId id="464" r:id="rId26"/>
    <p:sldId id="465" r:id="rId27"/>
    <p:sldId id="385" r:id="rId28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F1FF"/>
    <a:srgbClr val="97E1FF"/>
    <a:srgbClr val="00A4E6"/>
    <a:srgbClr val="5BD0FF"/>
    <a:srgbClr val="29C2FF"/>
    <a:srgbClr val="11BBFF"/>
    <a:srgbClr val="21C0FF"/>
    <a:srgbClr val="ABE7FF"/>
    <a:srgbClr val="B7EAFF"/>
    <a:srgbClr val="75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9" autoAdjust="0"/>
    <p:restoredTop sz="98878" autoAdjust="0"/>
  </p:normalViewPr>
  <p:slideViewPr>
    <p:cSldViewPr>
      <p:cViewPr varScale="1">
        <p:scale>
          <a:sx n="97" d="100"/>
          <a:sy n="97" d="100"/>
        </p:scale>
        <p:origin x="-762" y="-84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80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2014-02-17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t>2014-02-17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5589240"/>
            <a:ext cx="8229600" cy="1008112"/>
          </a:xfr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아리따M" pitchFamily="18" charset="-127"/>
                <a:ea typeface="아리따M" pitchFamily="18" charset="-127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786" y="6489437"/>
            <a:ext cx="1702710" cy="251931"/>
          </a:xfrm>
          <a:prstGeom prst="rect">
            <a:avLst/>
          </a:prstGeom>
        </p:spPr>
      </p:pic>
      <p:pic>
        <p:nvPicPr>
          <p:cNvPr id="1027" name="Picture 3" descr="C:\Users\김지선\Desktop\이미지 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4221088"/>
            <a:ext cx="4147697" cy="11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956" y="1"/>
            <a:ext cx="4111044" cy="3861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179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3792"/>
            <a:ext cx="9144001" cy="6942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1238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434974" y="1772816"/>
            <a:ext cx="5095752" cy="1511154"/>
          </a:xfrm>
        </p:spPr>
        <p:txBody>
          <a:bodyPr/>
          <a:lstStyle>
            <a:lvl1pPr algn="l">
              <a:defRPr sz="5400" b="1" i="1" baseline="0">
                <a:solidFill>
                  <a:schemeClr val="bg1">
                    <a:lumMod val="75000"/>
                  </a:schemeClr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defRPr>
            </a:lvl1pPr>
          </a:lstStyle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1" name="Picture 3" descr="C:\Users\김지선\Desktop\이미지 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-2829"/>
            <a:ext cx="4355976" cy="40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김지선\Desktop\이미지 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4" y="4581128"/>
            <a:ext cx="4681447" cy="129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023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0542" y="981075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프로젝트로 배우는 자바 웹 프로그래밍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630170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36105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3102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1807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4398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539552" y="1196752"/>
            <a:ext cx="8439348" cy="540060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None/>
              <a:defRPr sz="1200" b="0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59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2014-02-17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825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0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hyperlink" Target="http://www.eclipse.org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JSP </a:t>
            </a:r>
            <a:r>
              <a:rPr lang="ko-KR" altLang="en-US" dirty="0"/>
              <a:t>개발환경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805264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None/>
            </a:pPr>
            <a:r>
              <a:rPr lang="en-US" altLang="ko-KR" dirty="0">
                <a:latin typeface="+mn-ea"/>
              </a:rPr>
              <a:t>➌</a:t>
            </a:r>
            <a:r>
              <a:rPr lang="en-US" altLang="ko-KR" dirty="0" smtClean="0"/>
              <a:t> </a:t>
            </a:r>
            <a:r>
              <a:rPr lang="ko-KR" altLang="en-US" dirty="0"/>
              <a:t>다운로드 한 파일을 실행한 후 </a:t>
            </a:r>
            <a:r>
              <a:rPr lang="en-US" altLang="ko-KR" dirty="0"/>
              <a:t>&lt;Next&gt; </a:t>
            </a:r>
            <a:r>
              <a:rPr lang="ko-KR" altLang="en-US" dirty="0"/>
              <a:t>버튼을 클릭하여 설치를 시작한다</a:t>
            </a:r>
            <a:r>
              <a:rPr lang="en-US" altLang="ko-KR" dirty="0"/>
              <a:t>. </a:t>
            </a:r>
            <a:r>
              <a:rPr lang="ko-KR" altLang="en-US" dirty="0"/>
              <a:t>설치할 폴더를 확인하고 </a:t>
            </a:r>
            <a:r>
              <a:rPr lang="en-US" altLang="ko-KR" dirty="0"/>
              <a:t>&lt;Next&gt;</a:t>
            </a:r>
            <a:r>
              <a:rPr lang="ko-KR" altLang="en-US" dirty="0"/>
              <a:t>를 누르면 설치가 시작된다</a:t>
            </a:r>
            <a:r>
              <a:rPr lang="en-US" altLang="ko-KR" dirty="0"/>
              <a:t>. </a:t>
            </a:r>
            <a:r>
              <a:rPr lang="ko-KR" altLang="en-US" dirty="0"/>
              <a:t>설치될 폴더는 이후 환경 설정 계속에 필 요하므로 필히 메모해두기 바란다</a:t>
            </a:r>
            <a:r>
              <a:rPr lang="en-US" altLang="ko-KR" dirty="0"/>
              <a:t>. </a:t>
            </a:r>
            <a:r>
              <a:rPr lang="ko-KR" altLang="en-US" dirty="0"/>
              <a:t>이 책에서는 기본 값인 </a:t>
            </a:r>
            <a:r>
              <a:rPr lang="en-US" altLang="ko-KR" dirty="0"/>
              <a:t>C:\Program Files\Java\ jdk_1.7.0_15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sz="1000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sz="900" dirty="0" smtClean="0"/>
          </a:p>
          <a:p>
            <a:pPr lvl="1">
              <a:lnSpc>
                <a:spcPct val="150000"/>
              </a:lnSpc>
            </a:pPr>
            <a:endParaRPr lang="en-US" altLang="ko-KR" sz="700" dirty="0"/>
          </a:p>
          <a:p>
            <a:pPr marL="266700" lvl="1" indent="0">
              <a:lnSpc>
                <a:spcPct val="150000"/>
              </a:lnSpc>
              <a:buNone/>
            </a:pPr>
            <a:r>
              <a:rPr lang="en-US" altLang="ko-KR" dirty="0" smtClean="0">
                <a:latin typeface="+mn-ea"/>
              </a:rPr>
              <a:t>➍</a:t>
            </a:r>
            <a:r>
              <a:rPr lang="en-US" altLang="ko-KR" dirty="0" smtClean="0"/>
              <a:t> </a:t>
            </a:r>
            <a:r>
              <a:rPr lang="en-US" altLang="ko-KR" dirty="0"/>
              <a:t>JDK</a:t>
            </a:r>
            <a:r>
              <a:rPr lang="ko-KR" altLang="en-US" dirty="0"/>
              <a:t>의 설치와 함께 자동으로 </a:t>
            </a:r>
            <a:r>
              <a:rPr lang="en-US" altLang="ko-KR" dirty="0"/>
              <a:t>JRE </a:t>
            </a:r>
            <a:r>
              <a:rPr lang="ko-KR" altLang="en-US" dirty="0"/>
              <a:t>설치화면이 나타나면 </a:t>
            </a:r>
            <a:r>
              <a:rPr lang="en-US" altLang="ko-KR" dirty="0"/>
              <a:t>&lt;Next&gt; </a:t>
            </a:r>
            <a:r>
              <a:rPr lang="ko-KR" altLang="en-US" dirty="0"/>
              <a:t>버튼을 눌러 진행하고 설치가 완료되면 </a:t>
            </a:r>
            <a:r>
              <a:rPr lang="en-US" altLang="ko-KR" dirty="0"/>
              <a:t>&lt;Close&gt; </a:t>
            </a:r>
            <a:r>
              <a:rPr lang="ko-KR" altLang="en-US" dirty="0"/>
              <a:t>버튼을 눌러 설치를 종료한다</a:t>
            </a:r>
            <a:r>
              <a:rPr lang="en-US" altLang="ko-KR" dirty="0" smtClean="0"/>
              <a:t>.</a:t>
            </a:r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sz="700" dirty="0" smtClean="0"/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sz="500" dirty="0"/>
          </a:p>
          <a:p>
            <a:pPr marL="266700" lvl="1" indent="0">
              <a:lnSpc>
                <a:spcPct val="150000"/>
              </a:lnSpc>
              <a:buNone/>
            </a:pPr>
            <a:r>
              <a:rPr lang="en-US" altLang="ko-KR" dirty="0">
                <a:latin typeface="+mn-ea"/>
              </a:rPr>
              <a:t>➎</a:t>
            </a:r>
            <a:r>
              <a:rPr lang="en-US" altLang="ko-KR" dirty="0"/>
              <a:t> JDK</a:t>
            </a:r>
            <a:r>
              <a:rPr lang="ko-KR" altLang="en-US" dirty="0"/>
              <a:t>를 설치할 때 메모해 둔 </a:t>
            </a:r>
            <a:r>
              <a:rPr lang="en-US" altLang="ko-KR" dirty="0"/>
              <a:t>JDK </a:t>
            </a:r>
            <a:r>
              <a:rPr lang="ko-KR" altLang="en-US" dirty="0"/>
              <a:t>설치 위치에 정상적으로 설치되었는지 확인한다</a:t>
            </a:r>
            <a:r>
              <a:rPr lang="en-US" altLang="ko-KR" dirty="0"/>
              <a:t>.</a:t>
            </a:r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88840"/>
            <a:ext cx="2090118" cy="15841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977033"/>
            <a:ext cx="2090122" cy="15841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4304" y="357301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2-4]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JDK </a:t>
            </a:r>
            <a:r>
              <a:rPr lang="ko-KR" altLang="en-US" sz="1000" b="1" dirty="0">
                <a:latin typeface="돋움" pitchFamily="50" charset="-127"/>
                <a:ea typeface="돋움" pitchFamily="50" charset="-127"/>
              </a:rPr>
              <a:t>설치 과정➌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509121"/>
            <a:ext cx="2090118" cy="15841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438" y="4509120"/>
            <a:ext cx="2125539" cy="161102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34304" y="6093297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2-5]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JDK </a:t>
            </a:r>
            <a:r>
              <a:rPr lang="ko-KR" altLang="en-US" sz="1000" b="1" dirty="0">
                <a:latin typeface="돋움" pitchFamily="50" charset="-127"/>
                <a:ea typeface="돋움" pitchFamily="50" charset="-127"/>
              </a:rPr>
              <a:t>설치 과정➍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액자 9"/>
          <p:cNvSpPr/>
          <p:nvPr/>
        </p:nvSpPr>
        <p:spPr>
          <a:xfrm>
            <a:off x="2264668" y="3419475"/>
            <a:ext cx="363116" cy="132212"/>
          </a:xfrm>
          <a:prstGeom prst="frame">
            <a:avLst>
              <a:gd name="adj1" fmla="val 139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1835100" y="5940672"/>
            <a:ext cx="429567" cy="132212"/>
          </a:xfrm>
          <a:prstGeom prst="frame">
            <a:avLst>
              <a:gd name="adj1" fmla="val 139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액자 14"/>
          <p:cNvSpPr/>
          <p:nvPr/>
        </p:nvSpPr>
        <p:spPr>
          <a:xfrm>
            <a:off x="4499992" y="5960860"/>
            <a:ext cx="429567" cy="132212"/>
          </a:xfrm>
          <a:prstGeom prst="frame">
            <a:avLst>
              <a:gd name="adj1" fmla="val 139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23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JSP </a:t>
            </a:r>
            <a:r>
              <a:rPr lang="ko-KR" altLang="en-US" dirty="0" smtClean="0"/>
              <a:t>개발환경 구축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dirty="0"/>
              <a:t>2</a:t>
            </a:r>
            <a:r>
              <a:rPr lang="en-US" altLang="ko-KR" sz="1800" dirty="0" smtClean="0"/>
              <a:t>. JSP </a:t>
            </a:r>
            <a:r>
              <a:rPr lang="ko-KR" altLang="en-US" sz="1800" dirty="0" smtClean="0"/>
              <a:t>운영환경 구축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아파치 </a:t>
            </a:r>
            <a:r>
              <a:rPr lang="ko-KR" altLang="en-US" sz="1800" dirty="0" err="1" smtClean="0"/>
              <a:t>톰캣</a:t>
            </a:r>
            <a:endParaRPr lang="ko-KR" altLang="en-US" sz="1800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아파치 </a:t>
            </a:r>
            <a:r>
              <a:rPr lang="ko-KR" altLang="en-US" dirty="0" err="1"/>
              <a:t>톰캣</a:t>
            </a:r>
            <a:r>
              <a:rPr lang="en-US" altLang="ko-KR" dirty="0"/>
              <a:t>(Apache Tomcat)</a:t>
            </a:r>
            <a:r>
              <a:rPr lang="ko-KR" altLang="en-US" dirty="0"/>
              <a:t>은 웹 서버 소프트웨어의 하나로</a:t>
            </a:r>
            <a:r>
              <a:rPr lang="en-US" altLang="ko-KR" dirty="0"/>
              <a:t>, </a:t>
            </a:r>
            <a:r>
              <a:rPr lang="ko-KR" altLang="en-US" dirty="0" err="1"/>
              <a:t>서블릿</a:t>
            </a:r>
            <a:r>
              <a:rPr lang="ko-KR" altLang="en-US" dirty="0"/>
              <a:t> 컨테이너라고도 </a:t>
            </a:r>
            <a:r>
              <a:rPr lang="ko-KR" altLang="en-US" dirty="0" smtClean="0"/>
              <a:t>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서블릿</a:t>
            </a:r>
            <a:r>
              <a:rPr lang="ko-KR" altLang="en-US" dirty="0" smtClean="0"/>
              <a:t> </a:t>
            </a:r>
            <a:r>
              <a:rPr lang="ko-KR" altLang="en-US" dirty="0"/>
              <a:t>컨테이너는 </a:t>
            </a:r>
            <a:r>
              <a:rPr lang="ko-KR" altLang="en-US" dirty="0" err="1"/>
              <a:t>서블릿과</a:t>
            </a:r>
            <a:r>
              <a:rPr lang="ko-KR" altLang="en-US" dirty="0"/>
              <a:t> </a:t>
            </a:r>
            <a:r>
              <a:rPr lang="en-US" altLang="ko-KR" dirty="0"/>
              <a:t>JSP</a:t>
            </a:r>
            <a:r>
              <a:rPr lang="ko-KR" altLang="en-US" dirty="0"/>
              <a:t>를 실행할 수 있는 환경을 말한다</a:t>
            </a:r>
            <a:r>
              <a:rPr lang="en-US" altLang="ko-KR" dirty="0"/>
              <a:t>. </a:t>
            </a:r>
            <a:r>
              <a:rPr lang="ko-KR" altLang="en-US" dirty="0"/>
              <a:t>기본적으로 웹 서버의 기능도 포함하고 있으며 자바로 개발되어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개발용이 </a:t>
            </a:r>
            <a:r>
              <a:rPr lang="ko-KR" altLang="en-US" dirty="0"/>
              <a:t>아닌 실제 서비스용으로 웹 서버를 운영하려면 아파치 웹 서버를 설치하고 </a:t>
            </a:r>
            <a:r>
              <a:rPr lang="ko-KR" altLang="en-US" dirty="0" err="1"/>
              <a:t>서블릿</a:t>
            </a:r>
            <a:r>
              <a:rPr lang="ko-KR" altLang="en-US" dirty="0"/>
              <a:t> 컨테이너로 </a:t>
            </a:r>
            <a:r>
              <a:rPr lang="ko-KR" altLang="en-US" dirty="0" err="1"/>
              <a:t>톰캣을</a:t>
            </a:r>
            <a:r>
              <a:rPr lang="ko-KR" altLang="en-US" dirty="0"/>
              <a:t> 사용할 수 있도록 </a:t>
            </a:r>
            <a:r>
              <a:rPr lang="ko-KR" altLang="en-US" dirty="0" smtClean="0"/>
              <a:t>설정하는 </a:t>
            </a:r>
            <a:r>
              <a:rPr lang="ko-KR" altLang="en-US" dirty="0"/>
              <a:t>것이 </a:t>
            </a:r>
            <a:r>
              <a:rPr lang="ko-KR" altLang="en-US" dirty="0" smtClean="0"/>
              <a:t>좋음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이 </a:t>
            </a:r>
            <a:r>
              <a:rPr lang="ko-KR" altLang="en-US" dirty="0"/>
              <a:t>책은 웹 서버 관리가 아니라 </a:t>
            </a:r>
            <a:r>
              <a:rPr lang="en-US" altLang="ko-KR" dirty="0"/>
              <a:t>JSP</a:t>
            </a:r>
            <a:r>
              <a:rPr lang="ko-KR" altLang="en-US" dirty="0"/>
              <a:t>를 학습하려는 것이 목적이므로 아파치 웹 서버를 별도로 설치하지 않고 </a:t>
            </a:r>
            <a:r>
              <a:rPr lang="ko-KR" altLang="en-US" dirty="0" err="1"/>
              <a:t>톰캣이</a:t>
            </a:r>
            <a:r>
              <a:rPr lang="ko-KR" altLang="en-US" dirty="0"/>
              <a:t> 제공하는 웹 서버 기능을 그대로 </a:t>
            </a:r>
            <a:r>
              <a:rPr lang="ko-KR" altLang="en-US" dirty="0" smtClean="0"/>
              <a:t>사용함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1484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JSP </a:t>
            </a:r>
            <a:r>
              <a:rPr lang="ko-KR" altLang="en-US" dirty="0"/>
              <a:t>개발환경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/>
              <a:t>아파치 </a:t>
            </a:r>
            <a:r>
              <a:rPr lang="ko-KR" altLang="en-US" dirty="0" err="1"/>
              <a:t>톰캣</a:t>
            </a:r>
            <a:r>
              <a:rPr lang="ko-KR" altLang="en-US" dirty="0"/>
              <a:t> 설치하기</a:t>
            </a:r>
            <a:endParaRPr lang="en-US" altLang="ko-KR" dirty="0"/>
          </a:p>
          <a:p>
            <a:pPr marL="266700" lvl="1" indent="0">
              <a:lnSpc>
                <a:spcPct val="150000"/>
              </a:lnSpc>
              <a:buNone/>
            </a:pPr>
            <a:r>
              <a:rPr lang="ko-KR" altLang="en-US" dirty="0">
                <a:latin typeface="+mn-ea"/>
              </a:rPr>
              <a:t>➊ </a:t>
            </a:r>
            <a:r>
              <a:rPr lang="en-US" altLang="ko-KR" dirty="0"/>
              <a:t>http://tomcat.apache.org/</a:t>
            </a:r>
            <a:r>
              <a:rPr lang="ko-KR" altLang="en-US" dirty="0"/>
              <a:t>에 접속한 후 </a:t>
            </a:r>
            <a:r>
              <a:rPr lang="en-US" altLang="ko-KR" dirty="0"/>
              <a:t>[Download] </a:t>
            </a:r>
            <a:r>
              <a:rPr lang="ko-KR" altLang="en-US" dirty="0"/>
              <a:t>메뉴에서 </a:t>
            </a:r>
            <a:r>
              <a:rPr lang="en-US" altLang="ko-KR" dirty="0"/>
              <a:t>[Tomcat 7.0]</a:t>
            </a:r>
            <a:r>
              <a:rPr lang="ko-KR" altLang="en-US" dirty="0"/>
              <a:t>을 클릭한다</a:t>
            </a:r>
            <a:r>
              <a:rPr lang="en-US" altLang="ko-KR" dirty="0"/>
              <a:t>. </a:t>
            </a:r>
            <a:r>
              <a:rPr lang="ko-KR" altLang="en-US" dirty="0"/>
              <a:t>그리고 파일 중 </a:t>
            </a:r>
            <a:r>
              <a:rPr lang="en-US" altLang="ko-KR" dirty="0"/>
              <a:t>[32-bit/64-bit Windows Service Installer]</a:t>
            </a:r>
            <a:r>
              <a:rPr lang="ko-KR" altLang="en-US" dirty="0"/>
              <a:t>를 클릭하여 </a:t>
            </a:r>
            <a:r>
              <a:rPr lang="ko-KR" altLang="en-US" dirty="0" err="1"/>
              <a:t>다운로드한다</a:t>
            </a:r>
            <a:r>
              <a:rPr lang="en-US" altLang="ko-KR" dirty="0" smtClean="0"/>
              <a:t>.</a:t>
            </a:r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sz="700" dirty="0" smtClean="0"/>
          </a:p>
          <a:p>
            <a:pPr marL="266700" lvl="1" indent="0">
              <a:lnSpc>
                <a:spcPct val="150000"/>
              </a:lnSpc>
              <a:buNone/>
            </a:pPr>
            <a:r>
              <a:rPr lang="en-US" altLang="ko-KR" dirty="0">
                <a:latin typeface="+mn-ea"/>
              </a:rPr>
              <a:t>➋ </a:t>
            </a:r>
            <a:r>
              <a:rPr lang="ko-KR" altLang="en-US" dirty="0" smtClean="0"/>
              <a:t>다운로드 </a:t>
            </a:r>
            <a:r>
              <a:rPr lang="ko-KR" altLang="en-US" dirty="0"/>
              <a:t>한 파일을 실행 후 </a:t>
            </a:r>
            <a:r>
              <a:rPr lang="en-US" altLang="ko-KR" dirty="0" smtClean="0"/>
              <a:t>&lt;Next&gt;</a:t>
            </a:r>
            <a:r>
              <a:rPr lang="ko-KR" altLang="en-US" dirty="0" smtClean="0"/>
              <a:t>를 클릭한다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그러면 </a:t>
            </a:r>
            <a:r>
              <a:rPr lang="en-US" altLang="ko-KR" dirty="0" smtClean="0"/>
              <a:t>Apache License</a:t>
            </a:r>
            <a:r>
              <a:rPr lang="ko-KR" altLang="en-US" dirty="0" smtClean="0"/>
              <a:t>를 준수한다는 저작권 내용이 나온다</a:t>
            </a:r>
            <a:r>
              <a:rPr lang="en-US" altLang="ko-KR" dirty="0" smtClean="0"/>
              <a:t>. &lt;I Agree&gt; </a:t>
            </a:r>
            <a:r>
              <a:rPr lang="ko-KR" altLang="en-US" dirty="0" smtClean="0"/>
              <a:t>버튼을 클릭한다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098" name="Picture 2" descr="C:\Users\orize\Downloads\이미지 파일\2장\chB_64.bmp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9" t="27057" r="2514" b="10080"/>
          <a:stretch/>
        </p:blipFill>
        <p:spPr bwMode="auto">
          <a:xfrm>
            <a:off x="1979712" y="2060848"/>
            <a:ext cx="3147780" cy="177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orize\Downloads\이미지 파일\2장\chB_63.bm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" t="32308" r="78543" b="7983"/>
          <a:stretch/>
        </p:blipFill>
        <p:spPr bwMode="auto">
          <a:xfrm>
            <a:off x="971599" y="2067386"/>
            <a:ext cx="838699" cy="17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액자 3"/>
          <p:cNvSpPr/>
          <p:nvPr/>
        </p:nvSpPr>
        <p:spPr>
          <a:xfrm>
            <a:off x="1134158" y="2852938"/>
            <a:ext cx="409612" cy="180019"/>
          </a:xfrm>
          <a:prstGeom prst="frame">
            <a:avLst>
              <a:gd name="adj1" fmla="val 213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1793950" y="2876671"/>
            <a:ext cx="144016" cy="13255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액자 5"/>
          <p:cNvSpPr/>
          <p:nvPr/>
        </p:nvSpPr>
        <p:spPr>
          <a:xfrm>
            <a:off x="2627784" y="2852938"/>
            <a:ext cx="1440160" cy="156285"/>
          </a:xfrm>
          <a:prstGeom prst="frame">
            <a:avLst>
              <a:gd name="adj1" fmla="val 2875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1206" y="385964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2-6]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아파치 </a:t>
            </a:r>
            <a:r>
              <a:rPr lang="ko-KR" altLang="en-US" sz="1000" b="1" dirty="0" err="1" smtClean="0">
                <a:latin typeface="돋움" pitchFamily="50" charset="-127"/>
                <a:ea typeface="돋움" pitchFamily="50" charset="-127"/>
              </a:rPr>
              <a:t>톰캣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 설치 과정➊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100" name="Picture 4" descr="C:\Users\orize\Downloads\이미지 파일\2장\chB_66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801690"/>
            <a:ext cx="2135863" cy="165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orize\Downloads\이미지 파일\2장\chB_65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60" y="4797152"/>
            <a:ext cx="2141733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925717" y="644633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2-7]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아파치 </a:t>
            </a:r>
            <a:r>
              <a:rPr lang="ko-KR" altLang="en-US" sz="1000" b="1" dirty="0" err="1" smtClean="0">
                <a:latin typeface="돋움" pitchFamily="50" charset="-127"/>
                <a:ea typeface="돋움" pitchFamily="50" charset="-127"/>
              </a:rPr>
              <a:t>톰캣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>
                <a:latin typeface="돋움" pitchFamily="50" charset="-127"/>
                <a:ea typeface="돋움" pitchFamily="50" charset="-127"/>
              </a:rPr>
              <a:t>설치 과정➋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2339752" y="6260400"/>
            <a:ext cx="354481" cy="140516"/>
          </a:xfrm>
          <a:prstGeom prst="frame">
            <a:avLst>
              <a:gd name="adj1" fmla="val 139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4572000" y="6272284"/>
            <a:ext cx="354481" cy="140516"/>
          </a:xfrm>
          <a:prstGeom prst="frame">
            <a:avLst>
              <a:gd name="adj1" fmla="val 139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00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JSP </a:t>
            </a:r>
            <a:r>
              <a:rPr lang="ko-KR" altLang="en-US" dirty="0"/>
              <a:t>개발환경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66700" lvl="1" indent="0">
              <a:lnSpc>
                <a:spcPct val="150000"/>
              </a:lnSpc>
              <a:buNone/>
            </a:pPr>
            <a:r>
              <a:rPr lang="en-US" altLang="ko-KR" dirty="0" smtClean="0">
                <a:latin typeface="+mn-ea"/>
              </a:rPr>
              <a:t>➌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기본 값으로 두고 </a:t>
            </a:r>
            <a:r>
              <a:rPr lang="en-US" altLang="ko-KR" dirty="0" smtClean="0">
                <a:latin typeface="+mn-ea"/>
              </a:rPr>
              <a:t>&lt;Next&gt;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버튼을 클릭한다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사용할 포트 등을 오른쪽 그림과 같이 설정하고 완료되면 </a:t>
            </a:r>
            <a:r>
              <a:rPr lang="en-US" altLang="ko-KR" dirty="0" smtClean="0">
                <a:latin typeface="+mn-ea"/>
              </a:rPr>
              <a:t>&lt;Next&gt; </a:t>
            </a:r>
            <a:r>
              <a:rPr lang="ko-KR" altLang="en-US" dirty="0" smtClean="0">
                <a:latin typeface="+mn-ea"/>
              </a:rPr>
              <a:t>버튼을 클릭한다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dirty="0" smtClean="0">
              <a:latin typeface="+mn-ea"/>
            </a:endParaRPr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sz="1400" dirty="0" smtClean="0">
              <a:latin typeface="+mn-ea"/>
            </a:endParaRPr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sz="500" dirty="0" smtClean="0">
              <a:latin typeface="+mn-ea"/>
            </a:endParaRPr>
          </a:p>
          <a:p>
            <a:pPr marL="266700" lvl="1" indent="0">
              <a:lnSpc>
                <a:spcPct val="150000"/>
              </a:lnSpc>
              <a:buNone/>
            </a:pPr>
            <a:r>
              <a:rPr lang="en-US" altLang="ko-KR" dirty="0" smtClean="0">
                <a:latin typeface="+mn-ea"/>
              </a:rPr>
              <a:t>➍ </a:t>
            </a:r>
            <a:r>
              <a:rPr lang="ko-KR" altLang="en-US" dirty="0" smtClean="0">
                <a:latin typeface="+mn-ea"/>
              </a:rPr>
              <a:t>자바가 설치된 경로로 변경하고 </a:t>
            </a:r>
            <a:r>
              <a:rPr lang="en-US" altLang="ko-KR" dirty="0" smtClean="0">
                <a:latin typeface="+mn-ea"/>
              </a:rPr>
              <a:t>&lt;Next&gt; </a:t>
            </a:r>
            <a:r>
              <a:rPr lang="ko-KR" altLang="en-US" dirty="0" smtClean="0">
                <a:latin typeface="+mn-ea"/>
              </a:rPr>
              <a:t>버튼을 클릭한다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기본적으로 </a:t>
            </a:r>
            <a:r>
              <a:rPr lang="en-US" altLang="ko-KR" dirty="0" err="1" smtClean="0">
                <a:latin typeface="+mn-ea"/>
              </a:rPr>
              <a:t>jdk</a:t>
            </a:r>
            <a:r>
              <a:rPr lang="ko-KR" altLang="en-US" dirty="0" smtClean="0">
                <a:latin typeface="+mn-ea"/>
              </a:rPr>
              <a:t>가 아니라 </a:t>
            </a:r>
            <a:r>
              <a:rPr lang="en-US" altLang="ko-KR" dirty="0" err="1" smtClean="0">
                <a:latin typeface="+mn-ea"/>
              </a:rPr>
              <a:t>jre</a:t>
            </a:r>
            <a:r>
              <a:rPr lang="ko-KR" altLang="en-US" dirty="0" smtClean="0">
                <a:latin typeface="+mn-ea"/>
              </a:rPr>
              <a:t>로 지정되어 있으므로 </a:t>
            </a:r>
            <a:r>
              <a:rPr lang="en-US" altLang="ko-KR" dirty="0" smtClean="0">
                <a:latin typeface="+mn-ea"/>
              </a:rPr>
              <a:t>[</a:t>
            </a:r>
            <a:r>
              <a:rPr lang="en-US" altLang="ko-KR" dirty="0" err="1" smtClean="0">
                <a:latin typeface="+mn-ea"/>
              </a:rPr>
              <a:t>jdk</a:t>
            </a:r>
            <a:r>
              <a:rPr lang="en-US" altLang="ko-KR" dirty="0" smtClean="0">
                <a:latin typeface="+mn-ea"/>
              </a:rPr>
              <a:t>] </a:t>
            </a:r>
            <a:r>
              <a:rPr lang="ko-KR" altLang="en-US" dirty="0" smtClean="0">
                <a:latin typeface="+mn-ea"/>
              </a:rPr>
              <a:t>폴더 뒤의 </a:t>
            </a:r>
            <a:r>
              <a:rPr lang="en-US" altLang="ko-KR" dirty="0" smtClean="0">
                <a:latin typeface="+mn-ea"/>
              </a:rPr>
              <a:t>[</a:t>
            </a:r>
            <a:r>
              <a:rPr lang="en-US" altLang="ko-KR" dirty="0" err="1" smtClean="0">
                <a:latin typeface="+mn-ea"/>
              </a:rPr>
              <a:t>jre</a:t>
            </a:r>
            <a:r>
              <a:rPr lang="en-US" altLang="ko-KR" dirty="0" smtClean="0">
                <a:latin typeface="+mn-ea"/>
              </a:rPr>
              <a:t>]</a:t>
            </a:r>
            <a:r>
              <a:rPr lang="ko-KR" altLang="en-US" dirty="0" smtClean="0">
                <a:latin typeface="+mn-ea"/>
              </a:rPr>
              <a:t>로 선택해주어야 한다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자바를 설치한 위치에 맞게 지정해준다</a:t>
            </a:r>
            <a:r>
              <a:rPr lang="en-US" altLang="ko-KR" dirty="0" smtClean="0">
                <a:latin typeface="+mn-ea"/>
              </a:rPr>
              <a:t>(C:\Program Files\Java\jdk_1.7.0_15\</a:t>
            </a:r>
            <a:r>
              <a:rPr lang="en-US" altLang="ko-KR" dirty="0" err="1" smtClean="0">
                <a:latin typeface="+mn-ea"/>
              </a:rPr>
              <a:t>jre</a:t>
            </a:r>
            <a:r>
              <a:rPr lang="en-US" altLang="ko-KR" dirty="0" smtClean="0">
                <a:latin typeface="+mn-ea"/>
              </a:rPr>
              <a:t>). </a:t>
            </a:r>
            <a:r>
              <a:rPr lang="ko-KR" altLang="en-US" dirty="0" smtClean="0">
                <a:latin typeface="+mn-ea"/>
              </a:rPr>
              <a:t>그리고 설치 위치는 기본 값으로 두고 </a:t>
            </a:r>
            <a:r>
              <a:rPr lang="en-US" altLang="ko-KR" dirty="0" smtClean="0">
                <a:latin typeface="+mn-ea"/>
              </a:rPr>
              <a:t>&lt;Install&gt; </a:t>
            </a:r>
            <a:r>
              <a:rPr lang="ko-KR" altLang="en-US" dirty="0" smtClean="0">
                <a:latin typeface="+mn-ea"/>
              </a:rPr>
              <a:t>버튼을 클릭한다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/>
          </a:p>
        </p:txBody>
      </p:sp>
      <p:pic>
        <p:nvPicPr>
          <p:cNvPr id="5122" name="Picture 2" descr="C:\Users\orize\Downloads\이미지 파일\2장\chB_68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844824"/>
            <a:ext cx="2232248" cy="1726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orize\Downloads\이미지 파일\2장\chB_67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44824"/>
            <a:ext cx="2232248" cy="1726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액자 5"/>
          <p:cNvSpPr/>
          <p:nvPr/>
        </p:nvSpPr>
        <p:spPr>
          <a:xfrm>
            <a:off x="2411760" y="3376800"/>
            <a:ext cx="354481" cy="140516"/>
          </a:xfrm>
          <a:prstGeom prst="frame">
            <a:avLst>
              <a:gd name="adj1" fmla="val 139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/>
          <p:cNvSpPr/>
          <p:nvPr/>
        </p:nvSpPr>
        <p:spPr>
          <a:xfrm>
            <a:off x="4793583" y="3376800"/>
            <a:ext cx="354481" cy="140516"/>
          </a:xfrm>
          <a:prstGeom prst="frame">
            <a:avLst>
              <a:gd name="adj1" fmla="val 139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/>
          <p:cNvSpPr/>
          <p:nvPr/>
        </p:nvSpPr>
        <p:spPr>
          <a:xfrm>
            <a:off x="4410000" y="2240912"/>
            <a:ext cx="432048" cy="396000"/>
          </a:xfrm>
          <a:prstGeom prst="frame">
            <a:avLst>
              <a:gd name="adj1" fmla="val 516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1653" y="357100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2-8]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아파치 </a:t>
            </a:r>
            <a:r>
              <a:rPr lang="ko-KR" altLang="en-US" sz="1000" b="1" dirty="0" err="1" smtClean="0">
                <a:latin typeface="돋움" pitchFamily="50" charset="-127"/>
                <a:ea typeface="돋움" pitchFamily="50" charset="-127"/>
              </a:rPr>
              <a:t>톰캣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>
                <a:latin typeface="돋움" pitchFamily="50" charset="-127"/>
                <a:ea typeface="돋움" pitchFamily="50" charset="-127"/>
              </a:rPr>
              <a:t>설치 과정➌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5124" name="Picture 4" descr="C:\Users\orize\Downloads\이미지 파일\2장\chB_69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792584"/>
            <a:ext cx="2232248" cy="172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orize\Downloads\이미지 파일\2장\chB_70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799165"/>
            <a:ext cx="2232248" cy="172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액자 11"/>
          <p:cNvSpPr/>
          <p:nvPr/>
        </p:nvSpPr>
        <p:spPr>
          <a:xfrm>
            <a:off x="4791600" y="6325200"/>
            <a:ext cx="354481" cy="140516"/>
          </a:xfrm>
          <a:prstGeom prst="frame">
            <a:avLst>
              <a:gd name="adj1" fmla="val 139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1043608" y="5655673"/>
            <a:ext cx="1152128" cy="140516"/>
          </a:xfrm>
          <a:prstGeom prst="frame">
            <a:avLst>
              <a:gd name="adj1" fmla="val 139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1653" y="652534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2-9]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아파치 </a:t>
            </a:r>
            <a:r>
              <a:rPr lang="ko-KR" altLang="en-US" sz="1000" b="1" dirty="0" err="1" smtClean="0">
                <a:latin typeface="돋움" pitchFamily="50" charset="-127"/>
                <a:ea typeface="돋움" pitchFamily="50" charset="-127"/>
              </a:rPr>
              <a:t>톰캣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>
                <a:latin typeface="돋움" pitchFamily="50" charset="-127"/>
                <a:ea typeface="돋움" pitchFamily="50" charset="-127"/>
              </a:rPr>
              <a:t>설치 과정➍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588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JSP </a:t>
            </a:r>
            <a:r>
              <a:rPr lang="ko-KR" altLang="en-US" dirty="0"/>
              <a:t>개발환경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66700" lvl="1" indent="0">
              <a:lnSpc>
                <a:spcPct val="150000"/>
              </a:lnSpc>
              <a:buClr>
                <a:prstClr val="white">
                  <a:lumMod val="50000"/>
                </a:prstClr>
              </a:buClr>
              <a:buNone/>
            </a:pPr>
            <a:r>
              <a:rPr lang="en-US" altLang="ko-KR" dirty="0">
                <a:latin typeface="+mn-ea"/>
              </a:rPr>
              <a:t>➎ </a:t>
            </a:r>
            <a:r>
              <a:rPr lang="ko-KR" altLang="en-US" dirty="0" smtClean="0">
                <a:latin typeface="+mn-ea"/>
              </a:rPr>
              <a:t>설치가 끝나면 </a:t>
            </a:r>
            <a:r>
              <a:rPr lang="en-US" altLang="ko-KR" dirty="0" smtClean="0">
                <a:latin typeface="+mn-ea"/>
              </a:rPr>
              <a:t>&lt;Finish&gt; </a:t>
            </a:r>
            <a:r>
              <a:rPr lang="ko-KR" altLang="en-US" dirty="0" smtClean="0">
                <a:latin typeface="+mn-ea"/>
              </a:rPr>
              <a:t>버튼을 클릭하여 </a:t>
            </a:r>
            <a:r>
              <a:rPr lang="ko-KR" altLang="en-US" dirty="0" err="1" smtClean="0">
                <a:latin typeface="+mn-ea"/>
              </a:rPr>
              <a:t>톰캣</a:t>
            </a:r>
            <a:r>
              <a:rPr lang="ko-KR" altLang="en-US" dirty="0" smtClean="0">
                <a:latin typeface="+mn-ea"/>
              </a:rPr>
              <a:t> 설치를 완료한다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266700" lvl="1" indent="0">
              <a:lnSpc>
                <a:spcPct val="150000"/>
              </a:lnSpc>
              <a:buClr>
                <a:prstClr val="white">
                  <a:lumMod val="50000"/>
                </a:prstClr>
              </a:buClr>
              <a:buNone/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marL="266700" lvl="1" indent="0">
              <a:lnSpc>
                <a:spcPct val="150000"/>
              </a:lnSpc>
              <a:buClr>
                <a:prstClr val="white">
                  <a:lumMod val="50000"/>
                </a:prstClr>
              </a:buClr>
              <a:buNone/>
            </a:pPr>
            <a:endParaRPr lang="en-US" altLang="ko-KR" dirty="0">
              <a:solidFill>
                <a:prstClr val="black"/>
              </a:solidFill>
            </a:endParaRPr>
          </a:p>
          <a:p>
            <a:pPr marL="266700" lvl="1" indent="0">
              <a:lnSpc>
                <a:spcPct val="150000"/>
              </a:lnSpc>
              <a:buClr>
                <a:prstClr val="white">
                  <a:lumMod val="50000"/>
                </a:prstClr>
              </a:buClr>
              <a:buNone/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marL="266700" lvl="1" indent="0">
              <a:lnSpc>
                <a:spcPct val="150000"/>
              </a:lnSpc>
              <a:buClr>
                <a:prstClr val="white">
                  <a:lumMod val="50000"/>
                </a:prstClr>
              </a:buClr>
              <a:buNone/>
            </a:pPr>
            <a:endParaRPr lang="en-US" altLang="ko-KR" dirty="0">
              <a:solidFill>
                <a:prstClr val="black"/>
              </a:solidFill>
            </a:endParaRPr>
          </a:p>
          <a:p>
            <a:pPr marL="266700" lvl="1" indent="0">
              <a:lnSpc>
                <a:spcPct val="150000"/>
              </a:lnSpc>
              <a:buClr>
                <a:prstClr val="white">
                  <a:lumMod val="50000"/>
                </a:prstClr>
              </a:buClr>
              <a:buNone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266700" lvl="1" indent="0">
              <a:lnSpc>
                <a:spcPct val="150000"/>
              </a:lnSpc>
              <a:buClr>
                <a:prstClr val="white">
                  <a:lumMod val="50000"/>
                </a:prstClr>
              </a:buClr>
              <a:buNone/>
            </a:pPr>
            <a:endParaRPr lang="en-US" altLang="ko-KR" dirty="0" smtClean="0">
              <a:latin typeface="+mn-ea"/>
            </a:endParaRPr>
          </a:p>
          <a:p>
            <a:pPr marL="266700" lvl="1" indent="0">
              <a:lnSpc>
                <a:spcPct val="150000"/>
              </a:lnSpc>
              <a:buClr>
                <a:prstClr val="white">
                  <a:lumMod val="50000"/>
                </a:prstClr>
              </a:buClr>
              <a:buNone/>
            </a:pPr>
            <a:r>
              <a:rPr lang="en-US" altLang="ko-KR" dirty="0" smtClean="0">
                <a:latin typeface="+mn-ea"/>
              </a:rPr>
              <a:t>➏ </a:t>
            </a:r>
            <a:r>
              <a:rPr lang="ko-KR" altLang="en-US" dirty="0" smtClean="0">
                <a:latin typeface="+mn-ea"/>
              </a:rPr>
              <a:t>설치가 끝나면 </a:t>
            </a:r>
            <a:r>
              <a:rPr lang="en-US" altLang="ko-KR" dirty="0" smtClean="0">
                <a:latin typeface="+mn-ea"/>
                <a:hlinkClick r:id="rId2"/>
              </a:rPr>
              <a:t>http://localhost:8080/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을 </a:t>
            </a:r>
            <a:r>
              <a:rPr lang="ko-KR" altLang="en-US" dirty="0" err="1" smtClean="0">
                <a:latin typeface="+mn-ea"/>
              </a:rPr>
              <a:t>웹브라우저에</a:t>
            </a:r>
            <a:r>
              <a:rPr lang="ko-KR" altLang="en-US" dirty="0" smtClean="0">
                <a:latin typeface="+mn-ea"/>
              </a:rPr>
              <a:t> 입력하여 설치가 잘 되었는지 확인해본다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그림과 같은 결과가 나오면 설치가 잘된 것이다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ko-KR" altLang="en-US" dirty="0"/>
          </a:p>
        </p:txBody>
      </p:sp>
      <p:pic>
        <p:nvPicPr>
          <p:cNvPr id="6146" name="Picture 2" descr="C:\Users\orize\Downloads\이미지 파일\2장\chB_7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62906"/>
            <a:ext cx="2190747" cy="169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orize\Downloads\이미지 파일\2장\chB_72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662905"/>
            <a:ext cx="2190749" cy="169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액자 5"/>
          <p:cNvSpPr/>
          <p:nvPr/>
        </p:nvSpPr>
        <p:spPr>
          <a:xfrm>
            <a:off x="4831200" y="3168000"/>
            <a:ext cx="354481" cy="140516"/>
          </a:xfrm>
          <a:prstGeom prst="frame">
            <a:avLst>
              <a:gd name="adj1" fmla="val 139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4304" y="335699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2-10]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아파치 </a:t>
            </a:r>
            <a:r>
              <a:rPr lang="ko-KR" altLang="en-US" sz="1000" b="1" dirty="0" err="1" smtClean="0">
                <a:latin typeface="돋움" pitchFamily="50" charset="-127"/>
                <a:ea typeface="돋움" pitchFamily="50" charset="-127"/>
              </a:rPr>
              <a:t>톰캣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>
                <a:latin typeface="돋움" pitchFamily="50" charset="-127"/>
                <a:ea typeface="돋움" pitchFamily="50" charset="-127"/>
              </a:rPr>
              <a:t>설치 과정➎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148" name="Picture 4" descr="C:\Users\orize\Downloads\이미지 파일\2장\chB_73.b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4293096"/>
            <a:ext cx="3497531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541138" y="645333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2-11]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아파치 </a:t>
            </a:r>
            <a:r>
              <a:rPr lang="ko-KR" altLang="en-US" sz="1000" b="1" dirty="0" err="1" smtClean="0">
                <a:latin typeface="돋움" pitchFamily="50" charset="-127"/>
                <a:ea typeface="돋움" pitchFamily="50" charset="-127"/>
              </a:rPr>
              <a:t>톰캣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>
                <a:latin typeface="돋움" pitchFamily="50" charset="-127"/>
                <a:ea typeface="돋움" pitchFamily="50" charset="-127"/>
              </a:rPr>
              <a:t>설치 과정➏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854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JSP </a:t>
            </a:r>
            <a:r>
              <a:rPr lang="ko-KR" altLang="en-US" dirty="0" smtClean="0"/>
              <a:t>개발환경 구축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통합 개발환경 구축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이클립스</a:t>
            </a:r>
            <a:endParaRPr lang="ko-KR" altLang="en-US" sz="1800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이클립스</a:t>
            </a:r>
            <a:r>
              <a:rPr lang="en-US" altLang="ko-KR" dirty="0"/>
              <a:t>(Eclipse)</a:t>
            </a:r>
            <a:r>
              <a:rPr lang="ko-KR" altLang="en-US" dirty="0"/>
              <a:t>는 </a:t>
            </a:r>
            <a:r>
              <a:rPr lang="en-US" altLang="ko-KR" dirty="0"/>
              <a:t>IBM</a:t>
            </a:r>
            <a:r>
              <a:rPr lang="ko-KR" altLang="en-US" dirty="0"/>
              <a:t>에서 </a:t>
            </a:r>
            <a:r>
              <a:rPr lang="ko-KR" altLang="en-US" dirty="0" smtClean="0"/>
              <a:t>개발해 </a:t>
            </a:r>
            <a:r>
              <a:rPr lang="ko-KR" altLang="en-US" dirty="0" err="1" smtClean="0"/>
              <a:t>오픈소스</a:t>
            </a:r>
            <a:r>
              <a:rPr lang="ko-KR" altLang="en-US" dirty="0" smtClean="0"/>
              <a:t> </a:t>
            </a:r>
            <a:r>
              <a:rPr lang="ko-KR" altLang="en-US" dirty="0"/>
              <a:t>프로젝트로 기증한 통합 개발환경이다</a:t>
            </a:r>
            <a:r>
              <a:rPr lang="en-US" altLang="ko-KR" dirty="0"/>
              <a:t>. </a:t>
            </a:r>
            <a:r>
              <a:rPr lang="ko-KR" altLang="en-US" dirty="0"/>
              <a:t>이 책에서는 이클립스에 웹 애플리케이션 개발환경인 </a:t>
            </a:r>
            <a:r>
              <a:rPr lang="en-US" altLang="ko-KR" dirty="0"/>
              <a:t>WTP(Web Tools Platform) </a:t>
            </a:r>
            <a:r>
              <a:rPr lang="ko-KR" altLang="en-US" dirty="0" err="1" smtClean="0"/>
              <a:t>플러그인이</a:t>
            </a:r>
            <a:r>
              <a:rPr lang="ko-KR" altLang="en-US" dirty="0" smtClean="0"/>
              <a:t> </a:t>
            </a:r>
            <a:r>
              <a:rPr lang="ko-KR" altLang="en-US" dirty="0"/>
              <a:t>통합된</a:t>
            </a:r>
            <a:r>
              <a:rPr lang="en-US" altLang="ko-KR" dirty="0"/>
              <a:t>, Eclipse IDE for Java EE Developer </a:t>
            </a:r>
            <a:r>
              <a:rPr lang="ko-KR" altLang="en-US" dirty="0"/>
              <a:t>버전을 사용한다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이클립스는 자바</a:t>
            </a:r>
            <a:r>
              <a:rPr lang="en-US" altLang="ko-KR" dirty="0" smtClean="0"/>
              <a:t>, JSP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C/C++ </a:t>
            </a:r>
            <a:r>
              <a:rPr lang="ko-KR" altLang="en-US" dirty="0" smtClean="0"/>
              <a:t>개발도 가능하고 안드로이드 모바일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개발에서 사용되므로 잘 배워두도록 한다</a:t>
            </a:r>
            <a:r>
              <a:rPr lang="en-US" altLang="ko-KR" dirty="0" smtClean="0"/>
              <a:t>.</a:t>
            </a:r>
          </a:p>
          <a:p>
            <a:endParaRPr lang="en-US" altLang="ko-KR" sz="600" dirty="0"/>
          </a:p>
          <a:p>
            <a:r>
              <a:rPr lang="ko-KR" altLang="en-US" dirty="0" smtClean="0"/>
              <a:t>이클립스 설치하기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이클립스는 별도의 파일을 설치하지 않고 압축파일을 해제하는 것만으로 설치가 끝난다</a:t>
            </a:r>
            <a:r>
              <a:rPr lang="en-US" altLang="ko-KR" dirty="0" smtClean="0"/>
              <a:t>.</a:t>
            </a:r>
          </a:p>
          <a:p>
            <a:pPr marL="266700" lvl="1" indent="0">
              <a:lnSpc>
                <a:spcPct val="150000"/>
              </a:lnSpc>
              <a:buNone/>
            </a:pPr>
            <a:r>
              <a:rPr lang="ko-KR" altLang="en-US" dirty="0" smtClean="0">
                <a:latin typeface="+mn-ea"/>
              </a:rPr>
              <a:t>➊ </a:t>
            </a:r>
            <a:r>
              <a:rPr lang="ko-KR" altLang="en-US" dirty="0" err="1" smtClean="0"/>
              <a:t>이클립스</a:t>
            </a:r>
            <a:r>
              <a:rPr lang="ko-KR" altLang="en-US" dirty="0" smtClean="0"/>
              <a:t> 설치에 앞서 실습에 사용할 소스 관리 폴더를 생성한다</a:t>
            </a:r>
            <a:r>
              <a:rPr lang="en-US" altLang="ko-KR" dirty="0" smtClean="0"/>
              <a:t>. [c:\</a:t>
            </a:r>
            <a:r>
              <a:rPr lang="en-US" altLang="ko-KR" dirty="0" err="1" smtClean="0"/>
              <a:t>dev</a:t>
            </a:r>
            <a:r>
              <a:rPr lang="en-US" altLang="ko-KR" dirty="0" smtClean="0"/>
              <a:t>] </a:t>
            </a:r>
            <a:r>
              <a:rPr lang="ko-KR" altLang="en-US" dirty="0" smtClean="0"/>
              <a:t>폴더를 만들고 그 아래에 </a:t>
            </a:r>
            <a:r>
              <a:rPr lang="en-US" altLang="ko-KR" dirty="0" smtClean="0"/>
              <a:t>[workspace] </a:t>
            </a:r>
            <a:r>
              <a:rPr lang="ko-KR" altLang="en-US" dirty="0" smtClean="0"/>
              <a:t>폴더를 생성한다</a:t>
            </a:r>
            <a:r>
              <a:rPr lang="en-US" altLang="ko-KR" dirty="0" smtClean="0"/>
              <a:t>. </a:t>
            </a:r>
          </a:p>
        </p:txBody>
      </p:sp>
      <p:pic>
        <p:nvPicPr>
          <p:cNvPr id="1026" name="Picture 2" descr="C:\Users\orize\Downloads\이미지 파일\2장\ch02_0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725144"/>
            <a:ext cx="2811272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1600" y="652073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2-12]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기본 작업 폴더 생성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07904" y="4748951"/>
            <a:ext cx="4752528" cy="1200329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prstClr val="white">
                  <a:lumMod val="50000"/>
                </a:prstClr>
              </a:buClr>
              <a:buFont typeface="Wingdings" pitchFamily="2" charset="2"/>
              <a:buChar char="§"/>
            </a:pP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c:\dev\workspace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폴더를 권장하며 다른 폴더를 사용해도 되나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바탕화면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개인사용자 문서 폴더 등은 피하도록 한다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.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한글과 공백이 들어간 </a:t>
            </a:r>
            <a:r>
              <a:rPr kumimoji="0" lang="ko-KR" altLang="en-US" sz="1200" dirty="0" err="1">
                <a:solidFill>
                  <a:prstClr val="black"/>
                </a:solidFill>
                <a:latin typeface="맑은 고딕"/>
                <a:ea typeface="맑은 고딕"/>
              </a:rPr>
              <a:t>폴더명을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workspace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폴더로 사용하는 것은 권장되지 않는다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7055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JSP </a:t>
            </a:r>
            <a:r>
              <a:rPr lang="ko-KR" altLang="en-US" dirty="0"/>
              <a:t>개발환경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66700" lvl="1" indent="0">
              <a:lnSpc>
                <a:spcPct val="150000"/>
              </a:lnSpc>
              <a:buNone/>
            </a:pPr>
            <a:r>
              <a:rPr lang="en-US" altLang="ko-KR" dirty="0" smtClean="0">
                <a:latin typeface="+mn-ea"/>
              </a:rPr>
              <a:t>➋ </a:t>
            </a:r>
            <a:r>
              <a:rPr lang="en-US" altLang="ko-KR" dirty="0" smtClean="0">
                <a:hlinkClick r:id="rId2"/>
              </a:rPr>
              <a:t>www.eclipse.org</a:t>
            </a:r>
            <a:r>
              <a:rPr lang="en-US" altLang="ko-KR" dirty="0" smtClean="0"/>
              <a:t> </a:t>
            </a:r>
            <a:r>
              <a:rPr lang="ko-KR" altLang="en-US" dirty="0"/>
              <a:t>에 접속하여 </a:t>
            </a:r>
            <a:r>
              <a:rPr lang="en-US" altLang="ko-KR" dirty="0"/>
              <a:t>[Downloads]</a:t>
            </a:r>
            <a:r>
              <a:rPr lang="ko-KR" altLang="en-US" dirty="0"/>
              <a:t>를 클릭한다</a:t>
            </a:r>
            <a:r>
              <a:rPr lang="en-US" altLang="ko-KR" dirty="0"/>
              <a:t>. Eclipse IDE for Java EE Developers</a:t>
            </a:r>
            <a:r>
              <a:rPr lang="ko-KR" altLang="en-US" dirty="0"/>
              <a:t>를 운영체제 버전에 맞게 </a:t>
            </a:r>
            <a:r>
              <a:rPr lang="ko-KR" altLang="en-US" dirty="0" err="1" smtClean="0"/>
              <a:t>다운로드하여</a:t>
            </a:r>
            <a:r>
              <a:rPr lang="ko-KR" altLang="en-US" dirty="0" smtClean="0"/>
              <a:t> 설치한다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2050" name="Picture 2" descr="C:\Users\orize\Downloads\이미지 파일\2장\chB_3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77" y="1844824"/>
            <a:ext cx="3042667" cy="228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orize\Downloads\이미지 파일\2장\chB_32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77" y="4365104"/>
            <a:ext cx="3042667" cy="228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아래쪽 화살표 3"/>
          <p:cNvSpPr/>
          <p:nvPr/>
        </p:nvSpPr>
        <p:spPr>
          <a:xfrm>
            <a:off x="2411760" y="4149080"/>
            <a:ext cx="144016" cy="23595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액자 4"/>
          <p:cNvSpPr/>
          <p:nvPr/>
        </p:nvSpPr>
        <p:spPr>
          <a:xfrm>
            <a:off x="1259632" y="2276872"/>
            <a:ext cx="288032" cy="216024"/>
          </a:xfrm>
          <a:prstGeom prst="fram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/>
          <p:cNvSpPr/>
          <p:nvPr/>
        </p:nvSpPr>
        <p:spPr>
          <a:xfrm>
            <a:off x="1050082" y="5733256"/>
            <a:ext cx="2225774" cy="360040"/>
          </a:xfrm>
          <a:prstGeom prst="frame">
            <a:avLst>
              <a:gd name="adj1" fmla="val 853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11960" y="6361399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2-13] </a:t>
            </a:r>
            <a:r>
              <a:rPr lang="ko-KR" altLang="en-US" sz="1000" b="1" dirty="0" err="1" smtClean="0">
                <a:latin typeface="돋움" pitchFamily="50" charset="-127"/>
                <a:ea typeface="돋움" pitchFamily="50" charset="-127"/>
              </a:rPr>
              <a:t>이클립스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 다운로드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171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JSP </a:t>
            </a:r>
            <a:r>
              <a:rPr lang="ko-KR" altLang="en-US" dirty="0"/>
              <a:t>개발환경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66700" lvl="1" indent="0">
              <a:lnSpc>
                <a:spcPct val="150000"/>
              </a:lnSpc>
              <a:buClr>
                <a:prstClr val="white">
                  <a:lumMod val="50000"/>
                </a:prstClr>
              </a:buClr>
              <a:buNone/>
            </a:pPr>
            <a:r>
              <a:rPr lang="en-US" altLang="ko-KR" dirty="0">
                <a:latin typeface="+mn-ea"/>
              </a:rPr>
              <a:t>➌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err="1" smtClean="0">
                <a:solidFill>
                  <a:prstClr val="black"/>
                </a:solidFill>
              </a:rPr>
              <a:t>내려받은</a:t>
            </a:r>
            <a:r>
              <a:rPr lang="ko-KR" altLang="en-US" dirty="0" smtClean="0">
                <a:solidFill>
                  <a:prstClr val="black"/>
                </a:solidFill>
              </a:rPr>
              <a:t> 압축 파일을 </a:t>
            </a:r>
            <a:r>
              <a:rPr lang="en-US" altLang="ko-KR" dirty="0" smtClean="0">
                <a:solidFill>
                  <a:prstClr val="black"/>
                </a:solidFill>
              </a:rPr>
              <a:t>C </a:t>
            </a:r>
            <a:r>
              <a:rPr lang="ko-KR" altLang="en-US" dirty="0" smtClean="0">
                <a:solidFill>
                  <a:prstClr val="black"/>
                </a:solidFill>
              </a:rPr>
              <a:t>드라이브에서 해제한다</a:t>
            </a:r>
            <a:r>
              <a:rPr lang="en-US" altLang="ko-KR" dirty="0" smtClean="0">
                <a:solidFill>
                  <a:prstClr val="black"/>
                </a:solidFill>
              </a:rPr>
              <a:t>. </a:t>
            </a:r>
            <a:r>
              <a:rPr lang="ko-KR" altLang="en-US" dirty="0" smtClean="0">
                <a:solidFill>
                  <a:prstClr val="black"/>
                </a:solidFill>
              </a:rPr>
              <a:t>압축이 정상적으로 해제되었다면 </a:t>
            </a:r>
            <a:r>
              <a:rPr lang="en-US" altLang="ko-KR" dirty="0" smtClean="0">
                <a:solidFill>
                  <a:prstClr val="black"/>
                </a:solidFill>
              </a:rPr>
              <a:t>C </a:t>
            </a:r>
            <a:r>
              <a:rPr lang="ko-KR" altLang="en-US" dirty="0" smtClean="0">
                <a:solidFill>
                  <a:prstClr val="black"/>
                </a:solidFill>
              </a:rPr>
              <a:t>드라이브에 </a:t>
            </a:r>
            <a:r>
              <a:rPr lang="en-US" altLang="ko-KR" dirty="0" smtClean="0">
                <a:solidFill>
                  <a:prstClr val="black"/>
                </a:solidFill>
              </a:rPr>
              <a:t>eclipse</a:t>
            </a:r>
            <a:r>
              <a:rPr lang="ko-KR" altLang="en-US" dirty="0" smtClean="0">
                <a:solidFill>
                  <a:prstClr val="black"/>
                </a:solidFill>
              </a:rPr>
              <a:t>라는 폴더가 생성된다</a:t>
            </a:r>
            <a:r>
              <a:rPr lang="en-US" altLang="ko-KR" dirty="0" smtClean="0">
                <a:solidFill>
                  <a:prstClr val="black"/>
                </a:solidFill>
              </a:rPr>
              <a:t>. eclipse.exe</a:t>
            </a:r>
            <a:r>
              <a:rPr lang="ko-KR" altLang="en-US" dirty="0" smtClean="0">
                <a:solidFill>
                  <a:prstClr val="black"/>
                </a:solidFill>
              </a:rPr>
              <a:t>파일을 </a:t>
            </a:r>
            <a:r>
              <a:rPr lang="ko-KR" altLang="en-US" dirty="0" err="1" smtClean="0">
                <a:solidFill>
                  <a:prstClr val="black"/>
                </a:solidFill>
              </a:rPr>
              <a:t>더블클릭하여</a:t>
            </a:r>
            <a:r>
              <a:rPr lang="ko-KR" altLang="en-US" dirty="0" smtClean="0">
                <a:solidFill>
                  <a:prstClr val="black"/>
                </a:solidFill>
              </a:rPr>
              <a:t> 실행한다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ko-KR" altLang="en-US" dirty="0" smtClean="0">
                <a:solidFill>
                  <a:prstClr val="black"/>
                </a:solidFill>
              </a:rPr>
              <a:t>사용의 편의를 위해 </a:t>
            </a:r>
            <a:r>
              <a:rPr lang="en-US" altLang="ko-KR" dirty="0" smtClean="0">
                <a:solidFill>
                  <a:prstClr val="black"/>
                </a:solidFill>
              </a:rPr>
              <a:t>&lt;</a:t>
            </a:r>
            <a:r>
              <a:rPr lang="ko-KR" altLang="en-US" dirty="0" smtClean="0">
                <a:solidFill>
                  <a:prstClr val="black"/>
                </a:solidFill>
              </a:rPr>
              <a:t>마우스 오른쪽</a:t>
            </a:r>
            <a:r>
              <a:rPr lang="en-US" altLang="ko-KR" dirty="0" smtClean="0">
                <a:solidFill>
                  <a:prstClr val="black"/>
                </a:solidFill>
              </a:rPr>
              <a:t>&gt; </a:t>
            </a:r>
            <a:r>
              <a:rPr lang="ko-KR" altLang="en-US" dirty="0" smtClean="0">
                <a:solidFill>
                  <a:prstClr val="black"/>
                </a:solidFill>
              </a:rPr>
              <a:t>버튼을 눌러 </a:t>
            </a:r>
            <a:r>
              <a:rPr lang="en-US" altLang="ko-KR" dirty="0" smtClean="0">
                <a:solidFill>
                  <a:prstClr val="black"/>
                </a:solidFill>
              </a:rPr>
              <a:t>[</a:t>
            </a:r>
            <a:r>
              <a:rPr lang="ko-KR" altLang="en-US" dirty="0" smtClean="0">
                <a:solidFill>
                  <a:prstClr val="black"/>
                </a:solidFill>
              </a:rPr>
              <a:t>보내기</a:t>
            </a:r>
            <a:r>
              <a:rPr lang="en-US" altLang="ko-KR" dirty="0" smtClean="0">
                <a:solidFill>
                  <a:prstClr val="black"/>
                </a:solidFill>
              </a:rPr>
              <a:t>] → [</a:t>
            </a:r>
            <a:r>
              <a:rPr lang="ko-KR" altLang="en-US" dirty="0" smtClean="0">
                <a:solidFill>
                  <a:prstClr val="black"/>
                </a:solidFill>
              </a:rPr>
              <a:t>바탕화면에 바로 가기 만들기</a:t>
            </a:r>
            <a:r>
              <a:rPr lang="en-US" altLang="ko-KR" dirty="0" smtClean="0">
                <a:solidFill>
                  <a:prstClr val="black"/>
                </a:solidFill>
              </a:rPr>
              <a:t>]</a:t>
            </a:r>
            <a:r>
              <a:rPr lang="ko-KR" altLang="en-US" dirty="0" smtClean="0">
                <a:solidFill>
                  <a:prstClr val="black"/>
                </a:solidFill>
              </a:rPr>
              <a:t>로 단축 아이콘을 만들어두고 사용하는 것이 좋다</a:t>
            </a:r>
            <a:r>
              <a:rPr lang="en-US" altLang="ko-KR" dirty="0" smtClean="0">
                <a:solidFill>
                  <a:prstClr val="black"/>
                </a:solidFill>
              </a:rPr>
              <a:t>).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ko-KR" altLang="en-US" dirty="0"/>
          </a:p>
        </p:txBody>
      </p:sp>
      <p:pic>
        <p:nvPicPr>
          <p:cNvPr id="1026" name="Picture 2" descr="C:\Users\orize\Downloads\이미지 파일\2장\chB_34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2204864"/>
            <a:ext cx="4638560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액자 4"/>
          <p:cNvSpPr/>
          <p:nvPr/>
        </p:nvSpPr>
        <p:spPr>
          <a:xfrm>
            <a:off x="2123728" y="3645024"/>
            <a:ext cx="576064" cy="144016"/>
          </a:xfrm>
          <a:prstGeom prst="fram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1" y="568852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2-14] </a:t>
            </a:r>
            <a:r>
              <a:rPr lang="ko-KR" altLang="en-US" sz="1000" b="1" dirty="0" err="1" smtClean="0">
                <a:latin typeface="돋움" pitchFamily="50" charset="-127"/>
                <a:ea typeface="돋움" pitchFamily="50" charset="-127"/>
              </a:rPr>
              <a:t>이클립스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 실행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577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이클립스 기본 환경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작업공간</a:t>
            </a:r>
            <a:endParaRPr lang="ko-KR" altLang="en-US" sz="1800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작업 공간</a:t>
            </a:r>
            <a:r>
              <a:rPr lang="en-US" altLang="ko-KR" dirty="0"/>
              <a:t>(Workspace)</a:t>
            </a:r>
            <a:r>
              <a:rPr lang="ko-KR" altLang="en-US" dirty="0"/>
              <a:t>은 이클립스에서 프로젝트 및 소스코드를 관리하는 영역을 </a:t>
            </a:r>
            <a:r>
              <a:rPr lang="ko-KR" altLang="en-US" dirty="0" smtClean="0"/>
              <a:t>말함</a:t>
            </a:r>
            <a:r>
              <a:rPr lang="en-US" altLang="ko-KR" dirty="0" smtClean="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만일 </a:t>
            </a:r>
            <a:r>
              <a:rPr lang="ko-KR" altLang="en-US" dirty="0"/>
              <a:t>여러 명의 사용자가 하나의 컴퓨터 계정을 사용하거나 혹은 하나의 실습실에서 여러 </a:t>
            </a:r>
            <a:r>
              <a:rPr lang="ko-KR" altLang="en-US" dirty="0" smtClean="0"/>
              <a:t>종류의 </a:t>
            </a:r>
            <a:r>
              <a:rPr lang="ko-KR" altLang="en-US" dirty="0"/>
              <a:t>자바 강의</a:t>
            </a:r>
            <a:r>
              <a:rPr lang="en-US" altLang="ko-KR" dirty="0"/>
              <a:t>(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자바 기초</a:t>
            </a:r>
            <a:r>
              <a:rPr lang="en-US" altLang="ko-KR" dirty="0"/>
              <a:t>, </a:t>
            </a:r>
            <a:r>
              <a:rPr lang="ko-KR" altLang="en-US" dirty="0"/>
              <a:t>자바 웹 프로그래밍</a:t>
            </a:r>
            <a:r>
              <a:rPr lang="en-US" altLang="ko-KR" dirty="0"/>
              <a:t>, </a:t>
            </a:r>
            <a:r>
              <a:rPr lang="ko-KR" altLang="en-US" dirty="0"/>
              <a:t>안드로이드</a:t>
            </a:r>
            <a:r>
              <a:rPr lang="en-US" altLang="ko-KR" dirty="0"/>
              <a:t>, </a:t>
            </a:r>
            <a:r>
              <a:rPr lang="ko-KR" altLang="en-US" dirty="0"/>
              <a:t>모바일 등</a:t>
            </a:r>
            <a:r>
              <a:rPr lang="en-US" altLang="ko-KR" dirty="0"/>
              <a:t>)</a:t>
            </a:r>
            <a:r>
              <a:rPr lang="ko-KR" altLang="en-US" dirty="0"/>
              <a:t>가 동시에 </a:t>
            </a:r>
            <a:r>
              <a:rPr lang="ko-KR" altLang="en-US" dirty="0" smtClean="0"/>
              <a:t>이뤄질 </a:t>
            </a:r>
            <a:r>
              <a:rPr lang="ko-KR" altLang="en-US" dirty="0"/>
              <a:t>경우</a:t>
            </a:r>
            <a:r>
              <a:rPr lang="en-US" altLang="ko-KR" dirty="0"/>
              <a:t>, </a:t>
            </a:r>
            <a:r>
              <a:rPr lang="ko-KR" altLang="en-US" dirty="0"/>
              <a:t>프로젝트 단위로 구분하는 것도 가능하지만</a:t>
            </a:r>
            <a:r>
              <a:rPr lang="en-US" altLang="ko-KR" dirty="0"/>
              <a:t>, </a:t>
            </a:r>
            <a:r>
              <a:rPr lang="ko-KR" altLang="en-US" dirty="0"/>
              <a:t>소스 관리나 개인적인 프로젝트 </a:t>
            </a:r>
            <a:r>
              <a:rPr lang="ko-KR" altLang="en-US" dirty="0" smtClean="0"/>
              <a:t>설정 등을 유지 하려면 작업공간 자체를 바꿔서 관리하는 것이 좋다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작업 공간 선택하기</a:t>
            </a:r>
            <a:endParaRPr lang="en-US" altLang="ko-KR" dirty="0" smtClean="0"/>
          </a:p>
          <a:p>
            <a:pPr marL="266700" lvl="1" indent="0">
              <a:lnSpc>
                <a:spcPct val="150000"/>
              </a:lnSpc>
              <a:buNone/>
            </a:pPr>
            <a:r>
              <a:rPr lang="ko-KR" altLang="en-US" dirty="0">
                <a:latin typeface="+mn-ea"/>
              </a:rPr>
              <a:t>➊ </a:t>
            </a:r>
            <a:r>
              <a:rPr lang="ko-KR" altLang="en-US" dirty="0" err="1" smtClean="0"/>
              <a:t>이클립스</a:t>
            </a:r>
            <a:r>
              <a:rPr lang="ko-KR" altLang="en-US" dirty="0" smtClean="0"/>
              <a:t> </a:t>
            </a:r>
            <a:r>
              <a:rPr lang="ko-KR" altLang="en-US" dirty="0"/>
              <a:t>설치 폴더에서 </a:t>
            </a:r>
            <a:r>
              <a:rPr lang="en-US" altLang="ko-KR" dirty="0"/>
              <a:t>eclipse.exe</a:t>
            </a:r>
            <a:r>
              <a:rPr lang="ko-KR" altLang="en-US" dirty="0"/>
              <a:t>를 실행시키면</a:t>
            </a:r>
            <a:r>
              <a:rPr lang="en-US" altLang="ko-KR" dirty="0"/>
              <a:t>, </a:t>
            </a:r>
            <a:r>
              <a:rPr lang="ko-KR" altLang="en-US" dirty="0"/>
              <a:t>프로그램이 실행되면서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2-15]</a:t>
            </a:r>
            <a:r>
              <a:rPr lang="ko-KR" altLang="en-US" dirty="0"/>
              <a:t>와 같이 작업 공간을 선택하는 화면이 나온다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pic>
        <p:nvPicPr>
          <p:cNvPr id="2050" name="Picture 2" descr="C:\Users\orize\Downloads\이미지 파일\2장\ch02_13 (2)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862348"/>
            <a:ext cx="3491336" cy="159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orize\Downloads\이미지 파일\2장\ch02_14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7" y="4077072"/>
            <a:ext cx="2276959" cy="241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액자 6"/>
          <p:cNvSpPr/>
          <p:nvPr/>
        </p:nvSpPr>
        <p:spPr>
          <a:xfrm>
            <a:off x="971600" y="5445224"/>
            <a:ext cx="1224136" cy="144016"/>
          </a:xfrm>
          <a:prstGeom prst="fram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/>
          <p:cNvSpPr/>
          <p:nvPr/>
        </p:nvSpPr>
        <p:spPr>
          <a:xfrm>
            <a:off x="5076056" y="5569396"/>
            <a:ext cx="576064" cy="144016"/>
          </a:xfrm>
          <a:prstGeom prst="fram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1" y="642914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2-15]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작업 공간 선택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44007" y="6495765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2-16]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폴더 지정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093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이클립스 기본 환경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66700" lvl="1" indent="0">
              <a:lnSpc>
                <a:spcPct val="150000"/>
              </a:lnSpc>
              <a:buNone/>
            </a:pPr>
            <a:r>
              <a:rPr lang="en-US" altLang="ko-KR" dirty="0">
                <a:latin typeface="+mn-ea"/>
              </a:rPr>
              <a:t>➋ </a:t>
            </a:r>
            <a:r>
              <a:rPr lang="ko-KR" altLang="en-US" dirty="0" smtClean="0"/>
              <a:t>작업 </a:t>
            </a:r>
            <a:r>
              <a:rPr lang="ko-KR" altLang="en-US" dirty="0"/>
              <a:t>공간을 선택하고 나면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2-17]</a:t>
            </a:r>
            <a:r>
              <a:rPr lang="ko-KR" altLang="en-US" dirty="0"/>
              <a:t>과 같이 이클립스 초기 화면이 나타난다</a:t>
            </a:r>
            <a:r>
              <a:rPr lang="en-US" altLang="ko-KR" dirty="0"/>
              <a:t>. </a:t>
            </a:r>
            <a:r>
              <a:rPr lang="ko-KR" altLang="en-US" dirty="0" smtClean="0"/>
              <a:t>오른쪽 상단 </a:t>
            </a:r>
            <a:r>
              <a:rPr lang="ko-KR" altLang="en-US" dirty="0"/>
              <a:t>부분의 ‘</a:t>
            </a:r>
            <a:r>
              <a:rPr lang="en-US" altLang="ko-KR" dirty="0"/>
              <a:t>Workbench’ </a:t>
            </a:r>
            <a:r>
              <a:rPr lang="ko-KR" altLang="en-US" dirty="0"/>
              <a:t>아이콘을 클릭한다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pic>
        <p:nvPicPr>
          <p:cNvPr id="3074" name="Picture 2" descr="C:\Users\orize\Downloads\이미지 파일\2장\ch02_15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44824"/>
            <a:ext cx="4613204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액자 7"/>
          <p:cNvSpPr/>
          <p:nvPr/>
        </p:nvSpPr>
        <p:spPr>
          <a:xfrm>
            <a:off x="5008740" y="2204864"/>
            <a:ext cx="499364" cy="288032"/>
          </a:xfrm>
          <a:prstGeom prst="fram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530120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2-17]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Workbench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로 이동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35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/>
          </p:nvPr>
        </p:nvSpPr>
        <p:spPr>
          <a:xfrm>
            <a:off x="323850" y="5589241"/>
            <a:ext cx="8352606" cy="1080120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Chapter 02. </a:t>
            </a:r>
            <a:r>
              <a:rPr lang="ko-KR" altLang="en-US" sz="2800" dirty="0" smtClean="0"/>
              <a:t>자바 웹 프로그래밍 개발환경 구축</a:t>
            </a:r>
            <a:endParaRPr lang="ko-KR" altLang="en-US" sz="2400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이클립스 기본 환경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08912" cy="5400600"/>
          </a:xfrm>
        </p:spPr>
        <p:txBody>
          <a:bodyPr/>
          <a:lstStyle/>
          <a:p>
            <a:r>
              <a:rPr lang="ko-KR" altLang="en-US" dirty="0" err="1" smtClean="0"/>
              <a:t>퍼스펙티브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b="1" dirty="0" err="1" smtClean="0"/>
              <a:t>뷰</a:t>
            </a:r>
            <a:r>
              <a:rPr lang="en-US" altLang="ko-KR" b="1" dirty="0" smtClean="0"/>
              <a:t>(View)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이클립스는 </a:t>
            </a:r>
            <a:r>
              <a:rPr lang="ko-KR" altLang="en-US" dirty="0"/>
              <a:t>별도의 기능을 수행하는 조그만 화면들을 조합해 놓은 구조로 되어 있으며</a:t>
            </a:r>
            <a:r>
              <a:rPr lang="en-US" altLang="ko-KR" dirty="0"/>
              <a:t>, </a:t>
            </a:r>
            <a:r>
              <a:rPr lang="ko-KR" altLang="en-US" dirty="0"/>
              <a:t>각각 의 작은 화면을 </a:t>
            </a:r>
            <a:r>
              <a:rPr lang="ko-KR" altLang="en-US" dirty="0" err="1"/>
              <a:t>뷰</a:t>
            </a:r>
            <a:r>
              <a:rPr lang="en-US" altLang="ko-KR" dirty="0"/>
              <a:t>(View)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b="1" dirty="0" err="1"/>
              <a:t>퍼스펙티브</a:t>
            </a:r>
            <a:r>
              <a:rPr lang="en-US" altLang="ko-KR" b="1" dirty="0"/>
              <a:t>(Perspective) </a:t>
            </a:r>
            <a:endParaRPr lang="en-US" altLang="ko-KR" b="1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대개 </a:t>
            </a:r>
            <a:r>
              <a:rPr lang="ko-KR" altLang="en-US" dirty="0"/>
              <a:t>여러 </a:t>
            </a:r>
            <a:r>
              <a:rPr lang="ko-KR" altLang="en-US" dirty="0" err="1"/>
              <a:t>뷰를</a:t>
            </a:r>
            <a:r>
              <a:rPr lang="ko-KR" altLang="en-US" dirty="0"/>
              <a:t> 특정 작업</a:t>
            </a:r>
            <a:r>
              <a:rPr lang="en-US" altLang="ko-KR" dirty="0"/>
              <a:t>(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자바</a:t>
            </a:r>
            <a:r>
              <a:rPr lang="en-US" altLang="ko-KR" dirty="0"/>
              <a:t>, J2EE, </a:t>
            </a:r>
            <a:r>
              <a:rPr lang="ko-KR" altLang="en-US" dirty="0"/>
              <a:t>디버그</a:t>
            </a:r>
            <a:r>
              <a:rPr lang="en-US" altLang="ko-KR" dirty="0"/>
              <a:t>) </a:t>
            </a:r>
            <a:r>
              <a:rPr lang="ko-KR" altLang="en-US" dirty="0"/>
              <a:t>에 맞게 배치해놓고 사용하는데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ko-KR" altLang="en-US" dirty="0" err="1"/>
              <a:t>퍼스펙티브</a:t>
            </a:r>
            <a:r>
              <a:rPr lang="en-US" altLang="ko-KR" dirty="0"/>
              <a:t>(Perspective)</a:t>
            </a:r>
            <a:r>
              <a:rPr lang="ko-KR" altLang="en-US" dirty="0"/>
              <a:t>라고 한다</a:t>
            </a:r>
            <a:r>
              <a:rPr lang="en-US" altLang="ko-KR" dirty="0" smtClean="0"/>
              <a:t>.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987878" y="3429000"/>
            <a:ext cx="5418610" cy="3303425"/>
            <a:chOff x="987878" y="3509951"/>
            <a:chExt cx="5418610" cy="3303425"/>
          </a:xfrm>
        </p:grpSpPr>
        <p:pic>
          <p:nvPicPr>
            <p:cNvPr id="4098" name="Picture 2" descr="C:\Users\orize\Downloads\이미지 파일\2장\ch02_16.bmp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3792116"/>
              <a:ext cx="4032448" cy="3021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액자 5"/>
            <p:cNvSpPr/>
            <p:nvPr/>
          </p:nvSpPr>
          <p:spPr>
            <a:xfrm>
              <a:off x="1134000" y="4212000"/>
              <a:ext cx="1008112" cy="2448272"/>
            </a:xfrm>
            <a:prstGeom prst="frame">
              <a:avLst>
                <a:gd name="adj1" fmla="val 242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액자 6"/>
            <p:cNvSpPr/>
            <p:nvPr/>
          </p:nvSpPr>
          <p:spPr>
            <a:xfrm>
              <a:off x="2178000" y="4212000"/>
              <a:ext cx="2160240" cy="1809288"/>
            </a:xfrm>
            <a:prstGeom prst="frame">
              <a:avLst>
                <a:gd name="adj1" fmla="val 141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액자 7"/>
            <p:cNvSpPr/>
            <p:nvPr/>
          </p:nvSpPr>
          <p:spPr>
            <a:xfrm>
              <a:off x="4860032" y="4077072"/>
              <a:ext cx="234000" cy="134928"/>
            </a:xfrm>
            <a:prstGeom prst="frame">
              <a:avLst>
                <a:gd name="adj1" fmla="val 1463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액자 8"/>
            <p:cNvSpPr/>
            <p:nvPr/>
          </p:nvSpPr>
          <p:spPr>
            <a:xfrm>
              <a:off x="4353470" y="4725144"/>
              <a:ext cx="740562" cy="391500"/>
            </a:xfrm>
            <a:prstGeom prst="frame">
              <a:avLst>
                <a:gd name="adj1" fmla="val 655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액자 9"/>
            <p:cNvSpPr/>
            <p:nvPr/>
          </p:nvSpPr>
          <p:spPr>
            <a:xfrm>
              <a:off x="4353470" y="5121538"/>
              <a:ext cx="740562" cy="899750"/>
            </a:xfrm>
            <a:prstGeom prst="frame">
              <a:avLst>
                <a:gd name="adj1" fmla="val 312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87878" y="3509951"/>
              <a:ext cx="1300356" cy="246221"/>
            </a:xfrm>
            <a:prstGeom prst="rect">
              <a:avLst/>
            </a:prstGeom>
          </p:spPr>
          <p:txBody>
            <a:bodyPr vert="horz" wrap="none" lIns="91440" tIns="45720" rIns="91440" bIns="45720" rtlCol="0" anchor="t" anchorCtr="0">
              <a:spAutoFit/>
            </a:bodyPr>
            <a:lstStyle/>
            <a:p>
              <a:r>
                <a:rPr lang="ko-KR" altLang="en-US" sz="1000" dirty="0" smtClean="0">
                  <a:latin typeface="+mn-ea"/>
                  <a:ea typeface="+mn-ea"/>
                </a:rPr>
                <a:t>프로젝트 탐색기 </a:t>
              </a:r>
              <a:r>
                <a:rPr lang="ko-KR" altLang="en-US" sz="1000" dirty="0" err="1" smtClean="0">
                  <a:latin typeface="+mn-ea"/>
                  <a:ea typeface="+mn-ea"/>
                </a:rPr>
                <a:t>뷰</a:t>
              </a:r>
              <a:endParaRPr lang="ko-KR" altLang="en-US" sz="1000" dirty="0" smtClean="0">
                <a:latin typeface="+mn-ea"/>
                <a:ea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73426" y="3509952"/>
              <a:ext cx="569387" cy="246221"/>
            </a:xfrm>
            <a:prstGeom prst="rect">
              <a:avLst/>
            </a:prstGeom>
          </p:spPr>
          <p:txBody>
            <a:bodyPr vert="horz" wrap="none" lIns="91440" tIns="45720" rIns="91440" bIns="45720" rtlCol="0" anchor="t" anchorCtr="0">
              <a:spAutoFit/>
            </a:bodyPr>
            <a:lstStyle/>
            <a:p>
              <a:r>
                <a:rPr lang="ko-KR" altLang="en-US" sz="1000" dirty="0" smtClean="0">
                  <a:latin typeface="+mn-ea"/>
                  <a:ea typeface="+mn-ea"/>
                </a:rPr>
                <a:t>편집기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92080" y="4021425"/>
              <a:ext cx="1114408" cy="246221"/>
            </a:xfrm>
            <a:prstGeom prst="rect">
              <a:avLst/>
            </a:prstGeom>
          </p:spPr>
          <p:txBody>
            <a:bodyPr vert="horz" wrap="none" lIns="91440" tIns="45720" rIns="91440" bIns="45720" rtlCol="0" anchor="t" anchorCtr="0">
              <a:spAutoFit/>
            </a:bodyPr>
            <a:lstStyle/>
            <a:p>
              <a:r>
                <a:rPr lang="en-US" altLang="ko-KR" sz="1000" dirty="0" smtClean="0">
                  <a:latin typeface="+mn-ea"/>
                  <a:ea typeface="+mn-ea"/>
                </a:rPr>
                <a:t>Java </a:t>
              </a:r>
              <a:r>
                <a:rPr lang="ko-KR" altLang="en-US" sz="1000" dirty="0" err="1" smtClean="0">
                  <a:latin typeface="+mn-ea"/>
                  <a:ea typeface="+mn-ea"/>
                </a:rPr>
                <a:t>퍼스펙티</a:t>
              </a:r>
              <a:r>
                <a:rPr lang="ko-KR" altLang="en-US" sz="1000" dirty="0" err="1">
                  <a:latin typeface="+mn-ea"/>
                  <a:ea typeface="+mn-ea"/>
                </a:rPr>
                <a:t>브</a:t>
              </a:r>
              <a:endParaRPr lang="ko-KR" altLang="en-US" sz="1000" dirty="0" smtClean="0">
                <a:latin typeface="+mn-ea"/>
                <a:ea typeface="+mn-e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90666" y="4797783"/>
              <a:ext cx="614271" cy="246221"/>
            </a:xfrm>
            <a:prstGeom prst="rect">
              <a:avLst/>
            </a:prstGeom>
          </p:spPr>
          <p:txBody>
            <a:bodyPr vert="horz" wrap="none" lIns="91440" tIns="45720" rIns="91440" bIns="45720" rtlCol="0" anchor="t" anchorCtr="0">
              <a:spAutoFit/>
            </a:bodyPr>
            <a:lstStyle/>
            <a:p>
              <a:r>
                <a:rPr lang="ko-KR" altLang="en-US" sz="1000" dirty="0" smtClean="0">
                  <a:latin typeface="+mn-ea"/>
                  <a:ea typeface="+mn-ea"/>
                </a:rPr>
                <a:t>서버 </a:t>
              </a:r>
              <a:r>
                <a:rPr lang="ko-KR" altLang="en-US" sz="1000" dirty="0" err="1" smtClean="0">
                  <a:latin typeface="+mn-ea"/>
                  <a:ea typeface="+mn-ea"/>
                </a:rPr>
                <a:t>뷰</a:t>
              </a:r>
              <a:endParaRPr lang="ko-KR" altLang="en-US" sz="1000" dirty="0" smtClean="0"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92080" y="5448302"/>
              <a:ext cx="870751" cy="246221"/>
            </a:xfrm>
            <a:prstGeom prst="rect">
              <a:avLst/>
            </a:prstGeom>
          </p:spPr>
          <p:txBody>
            <a:bodyPr vert="horz" wrap="none" lIns="91440" tIns="45720" rIns="91440" bIns="45720" rtlCol="0" anchor="t" anchorCtr="0">
              <a:spAutoFit/>
            </a:bodyPr>
            <a:lstStyle/>
            <a:p>
              <a:r>
                <a:rPr lang="ko-KR" altLang="en-US" sz="1000" dirty="0" smtClean="0">
                  <a:latin typeface="+mn-ea"/>
                  <a:ea typeface="+mn-ea"/>
                </a:rPr>
                <a:t>아웃라인 </a:t>
              </a:r>
              <a:r>
                <a:rPr lang="ko-KR" altLang="en-US" sz="1000" dirty="0" err="1" smtClean="0">
                  <a:latin typeface="+mn-ea"/>
                  <a:ea typeface="+mn-ea"/>
                </a:rPr>
                <a:t>뷰</a:t>
              </a:r>
              <a:endParaRPr lang="ko-KR" altLang="en-US" sz="1000" dirty="0" smtClean="0">
                <a:latin typeface="+mn-ea"/>
                <a:ea typeface="+mn-ea"/>
              </a:endParaRPr>
            </a:p>
          </p:txBody>
        </p:sp>
        <p:cxnSp>
          <p:nvCxnSpPr>
            <p:cNvPr id="11" name="직선 연결선 10"/>
            <p:cNvCxnSpPr>
              <a:endCxn id="6" idx="0"/>
            </p:cNvCxnSpPr>
            <p:nvPr/>
          </p:nvCxnSpPr>
          <p:spPr>
            <a:xfrm>
              <a:off x="1638056" y="3717032"/>
              <a:ext cx="0" cy="494968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3257875" y="3717032"/>
              <a:ext cx="0" cy="494968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H="1">
              <a:off x="5079918" y="4144536"/>
              <a:ext cx="198048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 flipV="1">
              <a:off x="5094032" y="4920893"/>
              <a:ext cx="216928" cy="1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 flipV="1">
              <a:off x="5094032" y="5571413"/>
              <a:ext cx="216928" cy="1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5105814" y="652534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2-18] </a:t>
            </a:r>
            <a:r>
              <a:rPr lang="ko-KR" altLang="en-US" sz="1000" b="1" dirty="0" err="1" smtClean="0">
                <a:latin typeface="돋움" pitchFamily="50" charset="-127"/>
                <a:ea typeface="돋움" pitchFamily="50" charset="-127"/>
              </a:rPr>
              <a:t>뷰와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err="1" smtClean="0">
                <a:latin typeface="돋움" pitchFamily="50" charset="-127"/>
                <a:ea typeface="돋움" pitchFamily="50" charset="-127"/>
              </a:rPr>
              <a:t>퍼스펙티브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628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이클립스 기본 환경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08912" cy="54006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기타 옵션</a:t>
            </a:r>
            <a:endParaRPr lang="en-US" altLang="ko-KR" sz="1800" dirty="0" smtClean="0"/>
          </a:p>
          <a:p>
            <a:r>
              <a:rPr lang="ko-KR" altLang="en-US" b="1" dirty="0" smtClean="0"/>
              <a:t>기본 설정</a:t>
            </a:r>
            <a:endParaRPr lang="en-US" altLang="ko-KR" b="1" dirty="0" smtClean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[Window] → [Preference</a:t>
            </a:r>
            <a:r>
              <a:rPr lang="en-US" altLang="ko-KR" dirty="0" smtClean="0"/>
              <a:t>]</a:t>
            </a:r>
            <a:r>
              <a:rPr lang="ko-KR" altLang="en-US" dirty="0" smtClean="0"/>
              <a:t> 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이클립스 </a:t>
            </a:r>
            <a:r>
              <a:rPr lang="ko-KR" altLang="en-US" dirty="0"/>
              <a:t>전반에 걸친 옵션들을 조정할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/>
              <a:t>[General] → [</a:t>
            </a:r>
            <a:r>
              <a:rPr lang="en-US" altLang="ko-KR" dirty="0"/>
              <a:t>Appearance</a:t>
            </a:r>
            <a:r>
              <a:rPr lang="en-US" altLang="ko-KR" dirty="0" smtClean="0"/>
              <a:t>] : </a:t>
            </a:r>
            <a:r>
              <a:rPr lang="ko-KR" altLang="en-US" dirty="0" smtClean="0"/>
              <a:t>화면 모양 </a:t>
            </a:r>
            <a:r>
              <a:rPr lang="ko-KR" altLang="en-US" dirty="0"/>
              <a:t>및 글꼴 설정을 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/>
              <a:t>[</a:t>
            </a:r>
            <a:r>
              <a:rPr lang="en-US" altLang="ko-KR" dirty="0"/>
              <a:t>General] → [Startup and Shutdown</a:t>
            </a:r>
            <a:r>
              <a:rPr lang="en-US" altLang="ko-KR" dirty="0" smtClean="0"/>
              <a:t>]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err="1"/>
              <a:t>이클립스를</a:t>
            </a:r>
            <a:r>
              <a:rPr lang="ko-KR" altLang="en-US" dirty="0"/>
              <a:t> </a:t>
            </a:r>
            <a:r>
              <a:rPr lang="ko-KR" altLang="en-US" dirty="0" smtClean="0"/>
              <a:t>시작할 </a:t>
            </a:r>
            <a:r>
              <a:rPr lang="ko-KR" altLang="en-US" dirty="0"/>
              <a:t>때 작업 공간 선택 </a:t>
            </a:r>
            <a:r>
              <a:rPr lang="ko-KR" altLang="en-US" dirty="0" smtClean="0"/>
              <a:t>창 실행 여부를 설정한다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39552" y="2996952"/>
            <a:ext cx="5184576" cy="1128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ko-KR" altLang="en-US" sz="1600" b="1" dirty="0">
                <a:solidFill>
                  <a:prstClr val="black"/>
                </a:solidFill>
                <a:latin typeface="맑은 고딕"/>
                <a:ea typeface="맑은 고딕"/>
              </a:rPr>
              <a:t>편집기 행 번호 설정하기</a:t>
            </a:r>
            <a:r>
              <a:rPr kumimoji="0"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</a:p>
          <a:p>
            <a:pPr marL="628650" lvl="2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Font typeface="Wingdings" panose="05000000000000000000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프로그램 편집기 행 번호는 소스 분석이나 디버깅 등에 유용함</a:t>
            </a: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628650" lvl="2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Font typeface="Wingdings" panose="05000000000000000000" pitchFamily="2" charset="2"/>
              <a:buChar char="§"/>
            </a:pP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[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General]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→ [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Editors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] → [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Text Editors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] → [Show line numbers]</a:t>
            </a: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5122" name="Picture 2" descr="C:\Users\orize\Downloads\이미지 파일\2장\ch02_17_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957263"/>
            <a:ext cx="3102461" cy="3640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652120" y="6570687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2-19]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행 번호 표시 설정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519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이클립스 기본 환경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자바 소스 기본 주석 설정하기</a:t>
            </a:r>
            <a:endParaRPr lang="en-US" altLang="ko-KR" b="1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프로그램에서 주석은 유지보수에 매우 중요한 역할을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자바의 경우 </a:t>
            </a:r>
            <a:r>
              <a:rPr lang="en-US" altLang="ko-KR" dirty="0" err="1" smtClean="0"/>
              <a:t>Javadoc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주석을 이용해 클래스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문서를 손쉽게 만들고 관리할 수 있</a:t>
            </a:r>
            <a:r>
              <a:rPr lang="ko-KR" altLang="en-US" dirty="0"/>
              <a:t>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이클립스에서 소스 생성시 자동으로 만들어주는 주석의 내용을 설정을 통해 조정 가능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[Java</a:t>
            </a:r>
            <a:r>
              <a:rPr lang="en-US" altLang="ko-KR" dirty="0"/>
              <a:t>] → [Code Style] → [Code Template]</a:t>
            </a:r>
            <a:r>
              <a:rPr lang="ko-KR" altLang="en-US" dirty="0"/>
              <a:t>을 선택하고 </a:t>
            </a:r>
            <a:r>
              <a:rPr lang="en-US" altLang="ko-KR" dirty="0"/>
              <a:t>[Comments</a:t>
            </a:r>
            <a:r>
              <a:rPr lang="en-US" altLang="ko-KR" dirty="0" smtClean="0"/>
              <a:t>] </a:t>
            </a:r>
            <a:r>
              <a:rPr lang="ko-KR" altLang="en-US" dirty="0" err="1" smtClean="0"/>
              <a:t>트리를</a:t>
            </a:r>
            <a:r>
              <a:rPr lang="ko-KR" altLang="en-US" dirty="0" smtClean="0"/>
              <a:t> 확장해 세부 설정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b="1" dirty="0" smtClean="0"/>
              <a:t>파일 주석 설정</a:t>
            </a:r>
            <a:endParaRPr lang="en-US" altLang="ko-KR" b="1" dirty="0" smtClean="0"/>
          </a:p>
          <a:p>
            <a:pPr lvl="2">
              <a:lnSpc>
                <a:spcPct val="150000"/>
              </a:lnSpc>
            </a:pPr>
            <a:r>
              <a:rPr lang="en-US" altLang="ko-KR" dirty="0"/>
              <a:t>[Comments</a:t>
            </a:r>
            <a:r>
              <a:rPr lang="en-US" altLang="ko-KR" dirty="0" smtClean="0"/>
              <a:t>] → [</a:t>
            </a:r>
            <a:r>
              <a:rPr lang="en-US" altLang="ko-KR" dirty="0"/>
              <a:t>Files</a:t>
            </a:r>
            <a:r>
              <a:rPr lang="en-US" altLang="ko-KR" dirty="0" smtClean="0"/>
              <a:t>]</a:t>
            </a:r>
            <a:r>
              <a:rPr lang="en-US" altLang="ko-KR" dirty="0"/>
              <a:t> </a:t>
            </a:r>
            <a:r>
              <a:rPr lang="en-US" altLang="ko-KR" dirty="0" smtClean="0"/>
              <a:t>→ &lt;</a:t>
            </a:r>
            <a:r>
              <a:rPr lang="en-US" altLang="ko-KR" dirty="0"/>
              <a:t>Edit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버튼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새로 생성한 모든 자바 소스 파일 맨 상단에 생성되는 주석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보통 파일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설명을 기입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&lt;Insert Variable&gt; </a:t>
            </a:r>
            <a:r>
              <a:rPr lang="ko-KR" altLang="en-US" dirty="0" smtClean="0"/>
              <a:t>버튼을 눌러 </a:t>
            </a:r>
            <a:r>
              <a:rPr lang="en-US" altLang="ko-KR" dirty="0" smtClean="0"/>
              <a:t>${} </a:t>
            </a:r>
            <a:r>
              <a:rPr lang="ko-KR" altLang="en-US" dirty="0" smtClean="0"/>
              <a:t>형태의 변수 값 입력이 가능함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50000"/>
              </a:lnSpc>
            </a:pPr>
            <a:endParaRPr lang="en-US" altLang="ko-KR" dirty="0" smtClean="0"/>
          </a:p>
          <a:p>
            <a:pPr lvl="2"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6146" name="Picture 2" descr="C:\Users\orize\Downloads\이미지 파일\2장\ch02_18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862204"/>
            <a:ext cx="3240360" cy="190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44008" y="647988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2-20]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파일 주석 설정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284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이클립스 기본 환경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251519" y="980728"/>
            <a:ext cx="5400601" cy="540060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b="1" dirty="0" smtClean="0"/>
              <a:t>타입 주석 설정</a:t>
            </a:r>
            <a:endParaRPr lang="en-US" altLang="ko-KR" b="1" dirty="0" smtClean="0"/>
          </a:p>
          <a:p>
            <a:pPr lvl="2">
              <a:lnSpc>
                <a:spcPct val="150000"/>
              </a:lnSpc>
            </a:pPr>
            <a:r>
              <a:rPr lang="en-US" altLang="ko-KR" dirty="0"/>
              <a:t>[Comments</a:t>
            </a:r>
            <a:r>
              <a:rPr lang="en-US" altLang="ko-KR" dirty="0" smtClean="0"/>
              <a:t>] → [Types]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타입 주석은 클래스나 인터페이스 등을 만들 때 해당 선언문 바로 위에 만들어지는 주석임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보통 클래스 제작자의 이름이 들어가고 윈도우 로그인 이름이 변수형태로 설정되어 있음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실제 본인 이름과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정보 등으로 수정함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r>
              <a:rPr lang="ko-KR" altLang="en-US" dirty="0" smtClean="0"/>
              <a:t>컴파일러 버전 설정하기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/>
              <a:t>[ Java] → [Compiler</a:t>
            </a:r>
            <a:r>
              <a:rPr lang="en-US" altLang="ko-KR" dirty="0" smtClean="0"/>
              <a:t>]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현재 가장 널리 사용되는 자바 버전은 </a:t>
            </a:r>
            <a:r>
              <a:rPr lang="en-US" altLang="ko-KR" dirty="0" smtClean="0"/>
              <a:t>JDK 1.6(6.0)</a:t>
            </a:r>
            <a:r>
              <a:rPr lang="ko-KR" altLang="en-US" dirty="0" smtClean="0"/>
              <a:t>이며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경우에 따라 </a:t>
            </a:r>
            <a:r>
              <a:rPr lang="en-US" altLang="ko-KR" dirty="0" smtClean="0"/>
              <a:t>JDK 1.5(5.0) </a:t>
            </a:r>
            <a:r>
              <a:rPr lang="ko-KR" altLang="en-US" dirty="0" smtClean="0"/>
              <a:t>이전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버전을 사용하는 곳도 있음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호환성 유지를 위해서는 </a:t>
            </a:r>
            <a:r>
              <a:rPr lang="ko-KR" altLang="en-US" dirty="0" err="1" smtClean="0"/>
              <a:t>이클립스에서</a:t>
            </a:r>
            <a:r>
              <a:rPr lang="ko-KR" altLang="en-US" dirty="0" smtClean="0"/>
              <a:t> 기본 </a:t>
            </a:r>
            <a:r>
              <a:rPr lang="en-US" altLang="ko-KR" dirty="0" smtClean="0"/>
              <a:t>JDK</a:t>
            </a:r>
            <a:r>
              <a:rPr lang="ko-KR" altLang="en-US" dirty="0" smtClean="0"/>
              <a:t> 버전 설정이 필요함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[</a:t>
            </a:r>
            <a:r>
              <a:rPr lang="en-US" altLang="ko-KR" dirty="0"/>
              <a:t>Compiler compliance level</a:t>
            </a:r>
            <a:r>
              <a:rPr lang="en-US" altLang="ko-KR" dirty="0" smtClean="0"/>
              <a:t>] </a:t>
            </a:r>
            <a:r>
              <a:rPr lang="ko-KR" altLang="en-US" dirty="0" smtClean="0"/>
              <a:t>항목에서 원하는 버전으로 수정함</a:t>
            </a:r>
            <a:r>
              <a:rPr lang="en-US" altLang="ko-KR" dirty="0" smtClean="0"/>
              <a:t>.</a:t>
            </a:r>
          </a:p>
        </p:txBody>
      </p:sp>
      <p:pic>
        <p:nvPicPr>
          <p:cNvPr id="7170" name="Picture 2" descr="C:\Users\orize\Downloads\이미지 파일\2장\ch02_19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430" y="1412776"/>
            <a:ext cx="2952328" cy="173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25430" y="3159333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2-21]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타입 주석 설정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7171" name="Picture 3" descr="C:\Users\orize\Downloads\이미지 파일\2장\ch02_20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430" y="3861048"/>
            <a:ext cx="2952328" cy="268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25430" y="6535811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2-22]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컴파일러 준수 레벨 설정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548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이클립스 기본 환경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08912" cy="5400600"/>
          </a:xfrm>
        </p:spPr>
        <p:txBody>
          <a:bodyPr/>
          <a:lstStyle/>
          <a:p>
            <a:r>
              <a:rPr lang="ko-KR" altLang="en-US" b="1" dirty="0" smtClean="0"/>
              <a:t>텍스트 </a:t>
            </a:r>
            <a:r>
              <a:rPr lang="ko-KR" altLang="en-US" b="1" dirty="0" err="1" smtClean="0"/>
              <a:t>인코딩</a:t>
            </a:r>
            <a:r>
              <a:rPr lang="ko-KR" altLang="en-US" b="1" dirty="0" smtClean="0"/>
              <a:t> 설정하기</a:t>
            </a:r>
            <a:endParaRPr lang="en-US" altLang="ko-KR" b="1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프로그램 개발 시 한글 사용은 여러 문제를 발생시키는 원인이 됨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다국어를 지원하는 프로그램 개발을 위해서는 유니코드 기반인 </a:t>
            </a:r>
            <a:r>
              <a:rPr lang="en-US" altLang="ko-KR" dirty="0" smtClean="0"/>
              <a:t>UTF-8 </a:t>
            </a:r>
            <a:r>
              <a:rPr lang="ko-KR" altLang="en-US" dirty="0" smtClean="0"/>
              <a:t>의 사용이 권장됨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안드로이드 등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개발에도 유니코드가 기본임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200" dirty="0" smtClean="0"/>
          </a:p>
          <a:p>
            <a:pPr marL="266700" lvl="1" indent="0">
              <a:lnSpc>
                <a:spcPct val="150000"/>
              </a:lnSpc>
              <a:buNone/>
            </a:pPr>
            <a:r>
              <a:rPr lang="ko-KR" altLang="en-US" dirty="0" smtClean="0">
                <a:latin typeface="+mn-ea"/>
              </a:rPr>
              <a:t>➊ </a:t>
            </a:r>
            <a:r>
              <a:rPr lang="en-US" altLang="ko-KR" dirty="0" smtClean="0"/>
              <a:t>[</a:t>
            </a:r>
            <a:r>
              <a:rPr lang="en-US" altLang="ko-KR" dirty="0"/>
              <a:t>General] → [Workspace</a:t>
            </a:r>
            <a:r>
              <a:rPr lang="en-US" altLang="ko-KR" dirty="0" smtClean="0"/>
              <a:t>] → Text file encoding </a:t>
            </a:r>
            <a:r>
              <a:rPr lang="ko-KR" altLang="en-US" dirty="0" smtClean="0"/>
              <a:t>항목을 </a:t>
            </a:r>
            <a:r>
              <a:rPr lang="en-US" altLang="ko-KR" dirty="0" smtClean="0"/>
              <a:t>Other </a:t>
            </a:r>
            <a:r>
              <a:rPr lang="ko-KR" altLang="en-US" dirty="0" smtClean="0"/>
              <a:t>로 변경한 뒤 </a:t>
            </a:r>
            <a:r>
              <a:rPr lang="en-US" altLang="ko-KR" dirty="0" err="1" smtClean="0"/>
              <a:t>UTF</a:t>
            </a:r>
            <a:r>
              <a:rPr lang="en-US" altLang="ko-KR" dirty="0" smtClean="0"/>
              <a:t>-8</a:t>
            </a:r>
            <a:r>
              <a:rPr lang="ko-KR" altLang="en-US" dirty="0" smtClean="0"/>
              <a:t>로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 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043609" y="2996952"/>
            <a:ext cx="3744416" cy="3515462"/>
            <a:chOff x="1043609" y="2924944"/>
            <a:chExt cx="3744416" cy="3515462"/>
          </a:xfrm>
        </p:grpSpPr>
        <p:pic>
          <p:nvPicPr>
            <p:cNvPr id="6" name="Picture 2" descr="C:\Users\orize\Downloads\이미지 파일\2장\ch02_21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9" y="2924944"/>
              <a:ext cx="3744416" cy="3515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액자 4"/>
            <p:cNvSpPr/>
            <p:nvPr/>
          </p:nvSpPr>
          <p:spPr>
            <a:xfrm>
              <a:off x="1259632" y="4941168"/>
              <a:ext cx="504056" cy="144016"/>
            </a:xfrm>
            <a:prstGeom prst="fram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액자 6"/>
            <p:cNvSpPr/>
            <p:nvPr/>
          </p:nvSpPr>
          <p:spPr>
            <a:xfrm>
              <a:off x="2195736" y="5165576"/>
              <a:ext cx="864096" cy="144016"/>
            </a:xfrm>
            <a:prstGeom prst="fram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43609" y="6527947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2-23]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Workspace </a:t>
            </a:r>
            <a:r>
              <a:rPr lang="ko-KR" altLang="en-US" sz="1000" b="1" dirty="0" err="1" smtClean="0">
                <a:latin typeface="돋움" pitchFamily="50" charset="-127"/>
                <a:ea typeface="돋움" pitchFamily="50" charset="-127"/>
              </a:rPr>
              <a:t>인코딩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 설정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802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 err="1"/>
              <a:t>이클립스</a:t>
            </a:r>
            <a:r>
              <a:rPr lang="ko-KR" altLang="en-US" dirty="0"/>
              <a:t> 기본 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00600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None/>
            </a:pPr>
            <a:r>
              <a:rPr lang="en-US" altLang="ko-KR" dirty="0">
                <a:latin typeface="+mn-ea"/>
              </a:rPr>
              <a:t>➋ </a:t>
            </a:r>
            <a:r>
              <a:rPr lang="ko-KR" altLang="en-US" dirty="0" smtClean="0"/>
              <a:t>자바 </a:t>
            </a:r>
            <a:r>
              <a:rPr lang="ko-KR" altLang="en-US" dirty="0"/>
              <a:t>클래스 </a:t>
            </a:r>
            <a:r>
              <a:rPr lang="ko-KR" altLang="en-US" dirty="0" err="1"/>
              <a:t>인코딩</a:t>
            </a:r>
            <a:r>
              <a:rPr lang="ko-KR" altLang="en-US" dirty="0"/>
              <a:t>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: [</a:t>
            </a:r>
            <a:r>
              <a:rPr lang="en-US" altLang="ko-KR" dirty="0"/>
              <a:t>General] → [Content Types] → Java Class </a:t>
            </a:r>
            <a:r>
              <a:rPr lang="en-US" altLang="ko-KR" dirty="0" smtClean="0"/>
              <a:t>File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Default encoding </a:t>
            </a:r>
            <a:r>
              <a:rPr lang="ko-KR" altLang="en-US" dirty="0" smtClean="0"/>
              <a:t>값을 </a:t>
            </a:r>
            <a:r>
              <a:rPr lang="en-US" altLang="ko-KR" dirty="0"/>
              <a:t>UTF-8 </a:t>
            </a:r>
            <a:r>
              <a:rPr lang="ko-KR" altLang="en-US" dirty="0"/>
              <a:t>로 </a:t>
            </a:r>
            <a:r>
              <a:rPr lang="ko-KR" altLang="en-US" dirty="0" smtClean="0"/>
              <a:t>입력 </a:t>
            </a:r>
            <a:r>
              <a:rPr lang="ko-KR" altLang="en-US" dirty="0"/>
              <a:t>후 </a:t>
            </a:r>
            <a:r>
              <a:rPr lang="en-US" altLang="ko-KR" dirty="0" smtClean="0"/>
              <a:t>&lt;Update&gt; </a:t>
            </a:r>
            <a:r>
              <a:rPr lang="ko-KR" altLang="en-US" dirty="0" smtClean="0"/>
              <a:t>버튼</a:t>
            </a:r>
            <a:endParaRPr lang="en-US" altLang="ko-KR" dirty="0" smtClean="0"/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 smtClean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 smtClean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 smtClean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marL="266700" lvl="1" indent="0">
              <a:lnSpc>
                <a:spcPct val="150000"/>
              </a:lnSpc>
              <a:buNone/>
            </a:pPr>
            <a:r>
              <a:rPr lang="en-US" altLang="ko-KR" dirty="0">
                <a:latin typeface="+mn-ea"/>
              </a:rPr>
              <a:t>➌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 </a:t>
            </a:r>
            <a:r>
              <a:rPr lang="ko-KR" altLang="en-US" dirty="0"/>
              <a:t>파일 </a:t>
            </a:r>
            <a:r>
              <a:rPr lang="ko-KR" altLang="en-US" dirty="0" err="1"/>
              <a:t>인코딩</a:t>
            </a:r>
            <a:r>
              <a:rPr lang="ko-KR" altLang="en-US" dirty="0"/>
              <a:t>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: [</a:t>
            </a:r>
            <a:r>
              <a:rPr lang="en-US" altLang="ko-KR" dirty="0"/>
              <a:t>General]→[Content Types] → [Text] → JSP </a:t>
            </a:r>
            <a:r>
              <a:rPr lang="ko-KR" altLang="en-US" dirty="0"/>
              <a:t>항목을 </a:t>
            </a:r>
            <a:r>
              <a:rPr lang="en-US" altLang="ko-KR" dirty="0"/>
              <a:t> UTF-8 </a:t>
            </a:r>
            <a:r>
              <a:rPr lang="ko-KR" altLang="en-US" dirty="0"/>
              <a:t>로 </a:t>
            </a:r>
            <a:r>
              <a:rPr lang="ko-KR" altLang="en-US" dirty="0" smtClean="0"/>
              <a:t>변경 </a:t>
            </a:r>
            <a:r>
              <a:rPr lang="ko-KR" altLang="en-US" dirty="0"/>
              <a:t>후 </a:t>
            </a:r>
            <a:r>
              <a:rPr lang="en-US" altLang="ko-KR" dirty="0" smtClean="0"/>
              <a:t>&lt;Update&gt; </a:t>
            </a:r>
            <a:r>
              <a:rPr lang="ko-KR" altLang="en-US" dirty="0" smtClean="0"/>
              <a:t>버튼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9218" name="Picture 2" descr="C:\Users\orize\Downloads\이미지 파일\2장\ch02_22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1556792"/>
            <a:ext cx="2607721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orize\Downloads\이미지 파일\2장\ch02_23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4402410"/>
            <a:ext cx="2578554" cy="24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액자 5"/>
          <p:cNvSpPr/>
          <p:nvPr/>
        </p:nvSpPr>
        <p:spPr>
          <a:xfrm>
            <a:off x="1170000" y="2206800"/>
            <a:ext cx="360040" cy="76944"/>
          </a:xfrm>
          <a:prstGeom prst="frame">
            <a:avLst>
              <a:gd name="adj1" fmla="val 1911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/>
          <p:cNvSpPr/>
          <p:nvPr/>
        </p:nvSpPr>
        <p:spPr>
          <a:xfrm>
            <a:off x="1835696" y="2060848"/>
            <a:ext cx="360040" cy="76944"/>
          </a:xfrm>
          <a:prstGeom prst="frame">
            <a:avLst>
              <a:gd name="adj1" fmla="val 1911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/>
          <p:cNvSpPr/>
          <p:nvPr/>
        </p:nvSpPr>
        <p:spPr>
          <a:xfrm>
            <a:off x="1763688" y="3645024"/>
            <a:ext cx="648072" cy="144016"/>
          </a:xfrm>
          <a:prstGeom prst="frame">
            <a:avLst>
              <a:gd name="adj1" fmla="val 919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/>
          <p:cNvSpPr/>
          <p:nvPr/>
        </p:nvSpPr>
        <p:spPr>
          <a:xfrm>
            <a:off x="3150000" y="3636000"/>
            <a:ext cx="418313" cy="141510"/>
          </a:xfrm>
          <a:prstGeom prst="frame">
            <a:avLst>
              <a:gd name="adj1" fmla="val 1911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/>
          <p:cNvSpPr/>
          <p:nvPr/>
        </p:nvSpPr>
        <p:spPr>
          <a:xfrm>
            <a:off x="1170000" y="5047200"/>
            <a:ext cx="360040" cy="76944"/>
          </a:xfrm>
          <a:prstGeom prst="frame">
            <a:avLst>
              <a:gd name="adj1" fmla="val 1911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/>
          <p:cNvSpPr/>
          <p:nvPr/>
        </p:nvSpPr>
        <p:spPr>
          <a:xfrm>
            <a:off x="1871700" y="5237766"/>
            <a:ext cx="180020" cy="76944"/>
          </a:xfrm>
          <a:prstGeom prst="frame">
            <a:avLst>
              <a:gd name="adj1" fmla="val 1911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/>
          <p:cNvSpPr/>
          <p:nvPr/>
        </p:nvSpPr>
        <p:spPr>
          <a:xfrm>
            <a:off x="1763688" y="6453336"/>
            <a:ext cx="648072" cy="144016"/>
          </a:xfrm>
          <a:prstGeom prst="frame">
            <a:avLst>
              <a:gd name="adj1" fmla="val 919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3145575" y="6453336"/>
            <a:ext cx="346305" cy="141510"/>
          </a:xfrm>
          <a:prstGeom prst="frame">
            <a:avLst>
              <a:gd name="adj1" fmla="val 1911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90780" y="3706755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2-24]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Java </a:t>
            </a:r>
            <a:r>
              <a:rPr lang="ko-KR" altLang="en-US" sz="1000" b="1" dirty="0" err="1" smtClean="0">
                <a:latin typeface="돋움" pitchFamily="50" charset="-127"/>
                <a:ea typeface="돋움" pitchFamily="50" charset="-127"/>
              </a:rPr>
              <a:t>인코딩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 설정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51117" y="652534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2-25]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JSP </a:t>
            </a:r>
            <a:r>
              <a:rPr lang="ko-KR" altLang="en-US" sz="1000" b="1" dirty="0" err="1" smtClean="0">
                <a:latin typeface="돋움" pitchFamily="50" charset="-127"/>
                <a:ea typeface="돋움" pitchFamily="50" charset="-127"/>
              </a:rPr>
              <a:t>인코딩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 설정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801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 err="1"/>
              <a:t>이클립스</a:t>
            </a:r>
            <a:r>
              <a:rPr lang="ko-KR" altLang="en-US" dirty="0"/>
              <a:t> 기본 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66700" lvl="1" indent="0">
              <a:lnSpc>
                <a:spcPct val="150000"/>
              </a:lnSpc>
              <a:buNone/>
            </a:pPr>
            <a:r>
              <a:rPr lang="en-US" altLang="ko-KR" dirty="0">
                <a:latin typeface="+mn-ea"/>
              </a:rPr>
              <a:t>➍ </a:t>
            </a:r>
            <a:r>
              <a:rPr lang="en-US" altLang="ko-KR" dirty="0" smtClean="0"/>
              <a:t>HTML </a:t>
            </a:r>
            <a:r>
              <a:rPr lang="en-US" altLang="ko-KR" dirty="0"/>
              <a:t>/ JSP </a:t>
            </a:r>
            <a:r>
              <a:rPr lang="ko-KR" altLang="en-US" dirty="0"/>
              <a:t>코드 </a:t>
            </a:r>
            <a:r>
              <a:rPr lang="ko-KR" altLang="en-US" dirty="0" err="1"/>
              <a:t>인코딩</a:t>
            </a:r>
            <a:r>
              <a:rPr lang="ko-KR" altLang="en-US" dirty="0"/>
              <a:t>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: [</a:t>
            </a:r>
            <a:r>
              <a:rPr lang="en-US" altLang="ko-KR" dirty="0"/>
              <a:t>Web</a:t>
            </a:r>
            <a:r>
              <a:rPr lang="en-US" altLang="ko-KR" dirty="0" smtClean="0"/>
              <a:t>] → [</a:t>
            </a:r>
            <a:r>
              <a:rPr lang="en-US" altLang="ko-KR" dirty="0"/>
              <a:t>HTML Files], [JSP Files] </a:t>
            </a:r>
            <a:r>
              <a:rPr lang="ko-KR" altLang="en-US" dirty="0"/>
              <a:t>항목을 </a:t>
            </a:r>
            <a:r>
              <a:rPr lang="en-US" altLang="ko-KR" dirty="0" smtClean="0"/>
              <a:t>ISO 10646/Unicode(UTF-8)</a:t>
            </a:r>
            <a:r>
              <a:rPr lang="ko-KR" altLang="en-US" dirty="0" smtClean="0"/>
              <a:t>로 </a:t>
            </a:r>
            <a:r>
              <a:rPr lang="ko-KR" altLang="en-US" dirty="0"/>
              <a:t>변경</a:t>
            </a:r>
            <a:endParaRPr lang="en-US" altLang="ko-KR" dirty="0"/>
          </a:p>
        </p:txBody>
      </p:sp>
      <p:pic>
        <p:nvPicPr>
          <p:cNvPr id="10242" name="Picture 2" descr="C:\Users\orize\Downloads\이미지 파일\2장\ch02_24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799"/>
            <a:ext cx="3240360" cy="304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orize\Downloads\이미지 파일\2장\ch02_25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628798"/>
            <a:ext cx="3240360" cy="304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액자 5"/>
          <p:cNvSpPr/>
          <p:nvPr/>
        </p:nvSpPr>
        <p:spPr>
          <a:xfrm>
            <a:off x="1152000" y="3645024"/>
            <a:ext cx="432048" cy="144016"/>
          </a:xfrm>
          <a:prstGeom prst="frame">
            <a:avLst>
              <a:gd name="adj1" fmla="val 1911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/>
          <p:cNvSpPr/>
          <p:nvPr/>
        </p:nvSpPr>
        <p:spPr>
          <a:xfrm>
            <a:off x="2051720" y="2863800"/>
            <a:ext cx="2088232" cy="144016"/>
          </a:xfrm>
          <a:prstGeom prst="frame">
            <a:avLst>
              <a:gd name="adj1" fmla="val 1911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/>
          <p:cNvSpPr/>
          <p:nvPr/>
        </p:nvSpPr>
        <p:spPr>
          <a:xfrm>
            <a:off x="3684512" y="4221088"/>
            <a:ext cx="455439" cy="144016"/>
          </a:xfrm>
          <a:prstGeom prst="frame">
            <a:avLst>
              <a:gd name="adj1" fmla="val 1911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/>
          <p:cNvSpPr/>
          <p:nvPr/>
        </p:nvSpPr>
        <p:spPr>
          <a:xfrm>
            <a:off x="4608000" y="3801219"/>
            <a:ext cx="360040" cy="144016"/>
          </a:xfrm>
          <a:prstGeom prst="frame">
            <a:avLst>
              <a:gd name="adj1" fmla="val 1911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/>
          <p:cNvSpPr/>
          <p:nvPr/>
        </p:nvSpPr>
        <p:spPr>
          <a:xfrm>
            <a:off x="5436096" y="2348880"/>
            <a:ext cx="2088232" cy="144016"/>
          </a:xfrm>
          <a:prstGeom prst="frame">
            <a:avLst>
              <a:gd name="adj1" fmla="val 1911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/>
          <p:cNvSpPr/>
          <p:nvPr/>
        </p:nvSpPr>
        <p:spPr>
          <a:xfrm>
            <a:off x="7164288" y="4218979"/>
            <a:ext cx="455439" cy="144016"/>
          </a:xfrm>
          <a:prstGeom prst="frame">
            <a:avLst>
              <a:gd name="adj1" fmla="val 1911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1600" y="465313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2-26]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HTML Files </a:t>
            </a:r>
            <a:r>
              <a:rPr lang="ko-KR" altLang="en-US" sz="1000" b="1" dirty="0" err="1" smtClean="0">
                <a:latin typeface="돋움" pitchFamily="50" charset="-127"/>
                <a:ea typeface="돋움" pitchFamily="50" charset="-127"/>
              </a:rPr>
              <a:t>인코딩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 설정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27984" y="467102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2-27]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JSP Files </a:t>
            </a:r>
            <a:r>
              <a:rPr lang="ko-KR" altLang="en-US" sz="1000" b="1" dirty="0" err="1" smtClean="0">
                <a:latin typeface="돋움" pitchFamily="50" charset="-127"/>
                <a:ea typeface="돋움" pitchFamily="50" charset="-127"/>
              </a:rPr>
              <a:t>인코딩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 설정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78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r>
              <a:rPr lang="en-US" altLang="ko-KR" sz="2000" b="1" dirty="0" smtClean="0"/>
              <a:t>JSP </a:t>
            </a:r>
            <a:r>
              <a:rPr lang="ko-KR" altLang="en-US" sz="2000" b="1" dirty="0" smtClean="0"/>
              <a:t>개발환경 개요</a:t>
            </a:r>
            <a:endParaRPr lang="ko-KR" altLang="en-US" sz="2000" b="1" dirty="0"/>
          </a:p>
          <a:p>
            <a:r>
              <a:rPr lang="en-US" altLang="ko-KR" sz="2000" b="1" dirty="0" smtClean="0"/>
              <a:t>JSP </a:t>
            </a:r>
            <a:r>
              <a:rPr lang="ko-KR" altLang="en-US" sz="2000" b="1" dirty="0" smtClean="0"/>
              <a:t>개발환경 구축</a:t>
            </a:r>
            <a:endParaRPr lang="ko-KR" altLang="en-US" sz="2000" b="1" dirty="0"/>
          </a:p>
          <a:p>
            <a:r>
              <a:rPr lang="ko-KR" altLang="en-US" sz="2000" b="1" dirty="0" smtClean="0"/>
              <a:t>이클립스 기본 환경 설정</a:t>
            </a:r>
            <a:endParaRPr lang="en-US" altLang="ko-K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자바 </a:t>
            </a:r>
            <a:r>
              <a:rPr lang="ko-KR" altLang="en-US" sz="1600" dirty="0"/>
              <a:t>웹 프로그래밍의 개발환경을 이해하고 설치할 수 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err="1" smtClean="0"/>
              <a:t>이클립스를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설치하고 기본 사용법을 익힌다</a:t>
            </a:r>
            <a:r>
              <a:rPr lang="en-US" altLang="ko-KR" sz="1600" dirty="0"/>
              <a:t>.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개발환경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dirty="0" smtClean="0"/>
              <a:t>JSP </a:t>
            </a:r>
            <a:r>
              <a:rPr lang="ko-KR" altLang="en-US" dirty="0"/>
              <a:t>개발환경을 구축하려면 여러 개발 툴을 상호 연동하여 설치해야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JSP</a:t>
            </a:r>
            <a:r>
              <a:rPr lang="ko-KR" altLang="en-US" dirty="0"/>
              <a:t>는 </a:t>
            </a:r>
            <a:r>
              <a:rPr lang="ko-KR" altLang="en-US" dirty="0" smtClean="0"/>
              <a:t>자바로 </a:t>
            </a:r>
            <a:r>
              <a:rPr lang="ko-KR" altLang="en-US" dirty="0"/>
              <a:t>구현되므로 자바 개발환경이 필요하다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또한 </a:t>
            </a:r>
            <a:r>
              <a:rPr lang="ko-KR" altLang="en-US" dirty="0"/>
              <a:t>작성한 코드를 웹 서버에서 실행하려면 </a:t>
            </a:r>
            <a:r>
              <a:rPr lang="en-US" altLang="ko-KR" dirty="0"/>
              <a:t>JSP </a:t>
            </a:r>
            <a:r>
              <a:rPr lang="ko-KR" altLang="en-US" dirty="0"/>
              <a:t>운영환경이 필요하고</a:t>
            </a:r>
            <a:r>
              <a:rPr lang="en-US" altLang="ko-KR" dirty="0"/>
              <a:t>, </a:t>
            </a:r>
            <a:r>
              <a:rPr lang="ko-KR" altLang="en-US" dirty="0"/>
              <a:t>자바를 이용한 편리한 개발을 위해 통합 개발환경도 필요하다</a:t>
            </a:r>
            <a:r>
              <a:rPr lang="en-US" altLang="ko-KR" dirty="0" smtClean="0"/>
              <a:t>. </a:t>
            </a:r>
            <a:r>
              <a:rPr lang="en-US" altLang="ko-KR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이 </a:t>
            </a:r>
            <a:r>
              <a:rPr lang="ko-KR" altLang="en-US" dirty="0"/>
              <a:t>책에서 구축하는 개발환경은 다음과 같다</a:t>
            </a:r>
            <a:r>
              <a:rPr lang="en-US" altLang="ko-KR" dirty="0" smtClean="0"/>
              <a:t>.</a:t>
            </a:r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lvl="3">
              <a:buClr>
                <a:schemeClr val="bg1">
                  <a:lumMod val="50000"/>
                </a:schemeClr>
              </a:buClr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개발환경을 구축할 때는 안정적인 하드웨어와 검증된 운영체제를 사용하는 것이 좋다</a:t>
            </a:r>
            <a:r>
              <a:rPr lang="en-US" altLang="ko-KR" dirty="0"/>
              <a:t>. </a:t>
            </a:r>
            <a:r>
              <a:rPr lang="ko-KR" altLang="en-US" dirty="0" smtClean="0"/>
              <a:t>문제가 </a:t>
            </a:r>
            <a:r>
              <a:rPr lang="ko-KR" altLang="en-US" dirty="0"/>
              <a:t>생기면 </a:t>
            </a:r>
            <a:r>
              <a:rPr lang="ko-KR" altLang="en-US" dirty="0" smtClean="0"/>
              <a:t>개발 </a:t>
            </a:r>
            <a:r>
              <a:rPr lang="ko-KR" altLang="en-US" dirty="0"/>
              <a:t>중인 중요한 소스를 날릴 수도 </a:t>
            </a:r>
            <a:r>
              <a:rPr lang="ko-KR" altLang="en-US" dirty="0" smtClean="0"/>
              <a:t>있고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개발이 지연될 경우 전체 프로젝트에 막대한 지장을 </a:t>
            </a:r>
            <a:r>
              <a:rPr lang="ko-KR" altLang="en-US" dirty="0" smtClean="0"/>
              <a:t>초래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이 책에서는 기본적인 컴퓨터 운영체제로 윈도우 </a:t>
            </a:r>
            <a:r>
              <a:rPr lang="en-US" altLang="ko-KR" dirty="0"/>
              <a:t>7</a:t>
            </a:r>
            <a:r>
              <a:rPr lang="ko-KR" altLang="en-US" dirty="0"/>
              <a:t>을 </a:t>
            </a:r>
            <a:r>
              <a:rPr lang="ko-KR" altLang="en-US" dirty="0" smtClean="0"/>
              <a:t>사용한다</a:t>
            </a:r>
            <a:r>
              <a:rPr lang="en-US" altLang="ko-KR" dirty="0"/>
              <a:t>. </a:t>
            </a:r>
            <a:r>
              <a:rPr lang="ko-KR" altLang="en-US" dirty="0"/>
              <a:t>그러나 </a:t>
            </a:r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2-1]</a:t>
            </a:r>
            <a:r>
              <a:rPr lang="ko-KR" altLang="en-US" dirty="0"/>
              <a:t>에서 소개한 자바 개발환경은 </a:t>
            </a:r>
            <a:r>
              <a:rPr lang="ko-KR" altLang="en-US" dirty="0" err="1"/>
              <a:t>리눅스</a:t>
            </a:r>
            <a:r>
              <a:rPr lang="en-US" altLang="ko-KR" dirty="0"/>
              <a:t>, </a:t>
            </a:r>
            <a:r>
              <a:rPr lang="ko-KR" altLang="en-US" dirty="0"/>
              <a:t>매킨토시 등 다른 운영체제에서도 </a:t>
            </a:r>
            <a:r>
              <a:rPr lang="ko-KR" altLang="en-US" dirty="0" smtClean="0"/>
              <a:t>동일한 </a:t>
            </a:r>
            <a:r>
              <a:rPr lang="ko-KR" altLang="en-US" dirty="0"/>
              <a:t>버전을 </a:t>
            </a:r>
            <a:r>
              <a:rPr lang="ko-KR" altLang="en-US" dirty="0" smtClean="0"/>
              <a:t>설치할 </a:t>
            </a:r>
            <a:r>
              <a:rPr lang="ko-KR" altLang="en-US" dirty="0"/>
              <a:t>수 있으므로 해당 운영체제에 익숙하다면 굳이 윈도우를 </a:t>
            </a:r>
            <a:r>
              <a:rPr lang="ko-KR" altLang="en-US" dirty="0" smtClean="0"/>
              <a:t>사용할 필요는 없다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140968"/>
            <a:ext cx="4872149" cy="1543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43608" y="292494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2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-1]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JSP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개발환경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817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JSP </a:t>
            </a:r>
            <a:r>
              <a:rPr lang="ko-KR" altLang="en-US" dirty="0" smtClean="0"/>
              <a:t>개발환경 구축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자바 개발환경 구축</a:t>
            </a:r>
            <a:r>
              <a:rPr lang="en-US" altLang="ko-KR" sz="1800" dirty="0" smtClean="0"/>
              <a:t>: JDK</a:t>
            </a:r>
            <a:endParaRPr lang="ko-KR" altLang="en-US" sz="1800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자바는 썬 </a:t>
            </a:r>
            <a:r>
              <a:rPr lang="ko-KR" altLang="en-US" dirty="0" err="1"/>
              <a:t>마이크로시스템즈</a:t>
            </a:r>
            <a:r>
              <a:rPr lang="en-US" altLang="ko-KR" dirty="0"/>
              <a:t>(Sun Microsystems, </a:t>
            </a:r>
            <a:r>
              <a:rPr lang="ko-KR" altLang="en-US" dirty="0"/>
              <a:t>이하 썬</a:t>
            </a:r>
            <a:r>
              <a:rPr lang="en-US" altLang="ko-KR" dirty="0"/>
              <a:t>)</a:t>
            </a:r>
            <a:r>
              <a:rPr lang="ko-KR" altLang="en-US" dirty="0"/>
              <a:t>에서 만든 프로그래밍 </a:t>
            </a:r>
            <a:r>
              <a:rPr lang="ko-KR" altLang="en-US" dirty="0" smtClean="0"/>
              <a:t>언어로 현재는 </a:t>
            </a:r>
            <a:r>
              <a:rPr lang="ko-KR" altLang="en-US" dirty="0"/>
              <a:t>데이터베이스로 유명한 </a:t>
            </a:r>
            <a:r>
              <a:rPr lang="ko-KR" altLang="en-US" dirty="0" err="1"/>
              <a:t>오라클에서</a:t>
            </a:r>
            <a:r>
              <a:rPr lang="ko-KR" altLang="en-US" dirty="0"/>
              <a:t> </a:t>
            </a:r>
            <a:r>
              <a:rPr lang="ko-KR" altLang="en-US" dirty="0" err="1"/>
              <a:t>썬을</a:t>
            </a:r>
            <a:r>
              <a:rPr lang="ko-KR" altLang="en-US" dirty="0"/>
              <a:t> 인수하였다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자바는 </a:t>
            </a:r>
            <a:r>
              <a:rPr lang="ko-KR" altLang="en-US" dirty="0"/>
              <a:t>객체지향 언어로서</a:t>
            </a:r>
            <a:r>
              <a:rPr lang="en-US" altLang="ko-KR" dirty="0"/>
              <a:t>, </a:t>
            </a:r>
            <a:r>
              <a:rPr lang="ko-KR" altLang="en-US" dirty="0" smtClean="0"/>
              <a:t>하드웨어와 </a:t>
            </a:r>
            <a:r>
              <a:rPr lang="ko-KR" altLang="en-US" dirty="0"/>
              <a:t>운영체제에 영향을 받지 않는 특징이 있다</a:t>
            </a:r>
            <a:r>
              <a:rPr lang="en-US" altLang="ko-KR" dirty="0"/>
              <a:t>. </a:t>
            </a:r>
            <a:r>
              <a:rPr lang="ko-KR" altLang="en-US" dirty="0"/>
              <a:t>이는 ‘한 번 만든 프로그램은 어디에서나 실행 가능하다</a:t>
            </a:r>
            <a:r>
              <a:rPr lang="en-US" altLang="ko-KR" dirty="0"/>
              <a:t>(Write once run anywhere)’</a:t>
            </a:r>
            <a:r>
              <a:rPr lang="ko-KR" altLang="en-US" dirty="0"/>
              <a:t>는 자바의 모토이기도 하다</a:t>
            </a:r>
            <a:r>
              <a:rPr lang="en-US" altLang="ko-KR" dirty="0"/>
              <a:t>. </a:t>
            </a:r>
            <a:r>
              <a:rPr lang="ko-KR" altLang="en-US" dirty="0"/>
              <a:t>실제로 자바의 </a:t>
            </a:r>
            <a:r>
              <a:rPr lang="ko-KR" altLang="en-US" dirty="0" smtClean="0"/>
              <a:t>이러한 </a:t>
            </a:r>
            <a:r>
              <a:rPr lang="ko-KR" altLang="en-US" dirty="0"/>
              <a:t>특징은 서버 컴퓨터에서 휴대폰과 같은 다양한 장치</a:t>
            </a:r>
            <a:r>
              <a:rPr lang="en-US" altLang="ko-KR" dirty="0"/>
              <a:t>(Device)</a:t>
            </a:r>
            <a:r>
              <a:rPr lang="ko-KR" altLang="en-US" dirty="0"/>
              <a:t>에 이르기까지 폭넓게 적용 </a:t>
            </a:r>
            <a:r>
              <a:rPr lang="ko-KR" altLang="en-US" dirty="0" smtClean="0"/>
              <a:t>될 수 있는 기반이 된다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073" y="3284984"/>
            <a:ext cx="5287119" cy="3104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006312" y="639690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2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-1]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자바 컴퓨팅 플랫폼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391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JSP </a:t>
            </a:r>
            <a:r>
              <a:rPr lang="ko-KR" altLang="en-US" dirty="0" smtClean="0"/>
              <a:t>개발환경 구축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/>
            <a:r>
              <a:rPr lang="en-US" altLang="ko-KR" dirty="0" smtClean="0">
                <a:solidFill>
                  <a:prstClr val="black"/>
                </a:solidFill>
              </a:rPr>
              <a:t>JDK </a:t>
            </a:r>
            <a:r>
              <a:rPr lang="ko-KR" altLang="en-US" dirty="0" smtClean="0">
                <a:solidFill>
                  <a:prstClr val="black"/>
                </a:solidFill>
              </a:rPr>
              <a:t>설치하기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/>
              <a:t>시스템 요구 사항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운영체제 </a:t>
            </a:r>
            <a:r>
              <a:rPr lang="en-US" altLang="ko-KR" dirty="0"/>
              <a:t>: </a:t>
            </a:r>
            <a:r>
              <a:rPr lang="ko-KR" altLang="en-US" dirty="0" smtClean="0"/>
              <a:t>윈도우</a:t>
            </a:r>
            <a:r>
              <a:rPr lang="en-US" altLang="ko-KR" dirty="0" smtClean="0"/>
              <a:t>7 </a:t>
            </a:r>
            <a:r>
              <a:rPr lang="ko-KR" altLang="en-US" dirty="0" smtClean="0"/>
              <a:t>프로페셔널 권장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윈도우 </a:t>
            </a:r>
            <a:r>
              <a:rPr lang="en-US" altLang="ko-KR" dirty="0" smtClean="0"/>
              <a:t>XP </a:t>
            </a:r>
            <a:r>
              <a:rPr lang="ko-KR" altLang="en-US" dirty="0" smtClean="0"/>
              <a:t>이상</a:t>
            </a:r>
            <a:r>
              <a:rPr lang="en-US" altLang="ko-KR" dirty="0" smtClean="0"/>
              <a:t>, Mac OSX, Linux </a:t>
            </a:r>
            <a:r>
              <a:rPr lang="ko-KR" altLang="en-US" dirty="0" smtClean="0"/>
              <a:t>가능</a:t>
            </a:r>
            <a:endParaRPr lang="en-US" altLang="ko-KR" dirty="0"/>
          </a:p>
          <a:p>
            <a:pPr lvl="2"/>
            <a:r>
              <a:rPr lang="en-US" altLang="ko-KR" dirty="0" smtClean="0"/>
              <a:t>CPU </a:t>
            </a:r>
            <a:r>
              <a:rPr lang="en-US" altLang="ko-KR" dirty="0"/>
              <a:t>: </a:t>
            </a:r>
            <a:r>
              <a:rPr lang="ko-KR" altLang="en-US" dirty="0"/>
              <a:t>인텔 및 </a:t>
            </a:r>
            <a:r>
              <a:rPr lang="en-US" altLang="ko-KR" dirty="0"/>
              <a:t>100% </a:t>
            </a:r>
            <a:r>
              <a:rPr lang="ko-KR" altLang="en-US" dirty="0"/>
              <a:t>인텔 호환 프로세서</a:t>
            </a:r>
            <a:r>
              <a:rPr lang="en-US" altLang="ko-KR" dirty="0"/>
              <a:t>(</a:t>
            </a:r>
            <a:r>
              <a:rPr lang="ko-KR" altLang="en-US" dirty="0"/>
              <a:t>최소 펜티엄 </a:t>
            </a:r>
            <a:r>
              <a:rPr lang="en-US" altLang="ko-KR" dirty="0"/>
              <a:t>166MHz </a:t>
            </a:r>
            <a:r>
              <a:rPr lang="ko-KR" altLang="en-US" dirty="0"/>
              <a:t>이상의 프로세서 권장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램 </a:t>
            </a:r>
            <a:r>
              <a:rPr lang="en-US" altLang="ko-KR" dirty="0"/>
              <a:t>: </a:t>
            </a:r>
            <a:r>
              <a:rPr lang="ko-KR" altLang="en-US" dirty="0"/>
              <a:t>최소 </a:t>
            </a:r>
            <a:r>
              <a:rPr lang="en-US" altLang="ko-KR" dirty="0"/>
              <a:t>64MB</a:t>
            </a:r>
          </a:p>
          <a:p>
            <a:pPr lvl="2"/>
            <a:r>
              <a:rPr lang="ko-KR" altLang="en-US" dirty="0" smtClean="0"/>
              <a:t>하드디스크 </a:t>
            </a:r>
            <a:r>
              <a:rPr lang="en-US" altLang="ko-KR" dirty="0"/>
              <a:t>: </a:t>
            </a:r>
            <a:r>
              <a:rPr lang="ko-KR" altLang="en-US" dirty="0"/>
              <a:t>최소 </a:t>
            </a:r>
            <a:r>
              <a:rPr lang="en-US" altLang="ko-KR" dirty="0" smtClean="0"/>
              <a:t>98MB</a:t>
            </a:r>
          </a:p>
          <a:p>
            <a:pPr lvl="2"/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447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JSP </a:t>
            </a:r>
            <a:r>
              <a:rPr lang="ko-KR" altLang="en-US" dirty="0"/>
              <a:t>개발환경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66700" lvl="1" indent="0">
              <a:lnSpc>
                <a:spcPct val="150000"/>
              </a:lnSpc>
              <a:buNone/>
            </a:pPr>
            <a:r>
              <a:rPr lang="ko-KR" altLang="en-US" dirty="0">
                <a:latin typeface="+mn-ea"/>
              </a:rPr>
              <a:t>➊ </a:t>
            </a:r>
            <a:r>
              <a:rPr lang="en-US" altLang="ko-KR" dirty="0" smtClean="0"/>
              <a:t>http</a:t>
            </a:r>
            <a:r>
              <a:rPr lang="en-US" altLang="ko-KR" dirty="0"/>
              <a:t>://www.oracle.com/</a:t>
            </a:r>
            <a:r>
              <a:rPr lang="ko-KR" altLang="en-US" dirty="0"/>
              <a:t>에 접속하여 상단 메뉴에서 </a:t>
            </a:r>
            <a:r>
              <a:rPr lang="en-US" altLang="ko-KR" dirty="0"/>
              <a:t>[DOWNLOADS]</a:t>
            </a:r>
            <a:r>
              <a:rPr lang="ko-KR" altLang="en-US" dirty="0"/>
              <a:t>를 클릭한다</a:t>
            </a:r>
            <a:r>
              <a:rPr lang="en-US" altLang="ko-KR" dirty="0"/>
              <a:t>. Downloads </a:t>
            </a:r>
            <a:r>
              <a:rPr lang="ko-KR" altLang="en-US" dirty="0"/>
              <a:t>페이지에서 </a:t>
            </a:r>
            <a:r>
              <a:rPr lang="en-US" altLang="ko-KR" dirty="0"/>
              <a:t>[Java]</a:t>
            </a:r>
            <a:r>
              <a:rPr lang="ko-KR" altLang="en-US" dirty="0"/>
              <a:t>를 클릭한 후 다시 </a:t>
            </a:r>
            <a:r>
              <a:rPr lang="en-US" altLang="ko-KR" dirty="0"/>
              <a:t>[Java SE]</a:t>
            </a:r>
            <a:r>
              <a:rPr lang="ko-KR" altLang="en-US" dirty="0"/>
              <a:t>를 클릭하고 </a:t>
            </a:r>
            <a:r>
              <a:rPr lang="en-US" altLang="ko-KR" dirty="0"/>
              <a:t>[Java Platform ( JDK)]</a:t>
            </a:r>
            <a:r>
              <a:rPr lang="ko-KR" altLang="en-US" dirty="0"/>
              <a:t>를 클릭한다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chB_0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1" y="1958790"/>
            <a:ext cx="2880320" cy="20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chB_02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959931"/>
            <a:ext cx="2880320" cy="20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chB_03"/>
          <p:cNvPicPr>
            <a:picLocks noGrp="1" noChangeAspect="1"/>
          </p:cNvPicPr>
          <p:nvPr isPhoto="1"/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14" y="4148744"/>
            <a:ext cx="2880320" cy="20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chB_04"/>
          <p:cNvPicPr>
            <a:picLocks noGrp="1" noChangeAspect="1"/>
          </p:cNvPicPr>
          <p:nvPr isPhoto="1"/>
        </p:nvPicPr>
        <p:blipFill>
          <a:blip r:embed="rId5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148744"/>
            <a:ext cx="2880320" cy="20165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971600" y="631688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ko-KR" altLang="en-US" sz="3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912992" y="617353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2-2]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JDK </a:t>
            </a:r>
            <a:r>
              <a:rPr lang="ko-KR" altLang="en-US" sz="1000" b="1" dirty="0">
                <a:latin typeface="돋움" pitchFamily="50" charset="-127"/>
                <a:ea typeface="돋움" pitchFamily="50" charset="-127"/>
              </a:rPr>
              <a:t>설치 과정➊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액자 9"/>
          <p:cNvSpPr/>
          <p:nvPr/>
        </p:nvSpPr>
        <p:spPr>
          <a:xfrm>
            <a:off x="6285408" y="2967070"/>
            <a:ext cx="216024" cy="101890"/>
          </a:xfrm>
          <a:prstGeom prst="frame">
            <a:avLst>
              <a:gd name="adj1" fmla="val 2184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/>
          <p:cNvSpPr/>
          <p:nvPr/>
        </p:nvSpPr>
        <p:spPr>
          <a:xfrm>
            <a:off x="1598118" y="4509120"/>
            <a:ext cx="792088" cy="144016"/>
          </a:xfrm>
          <a:prstGeom prst="frame">
            <a:avLst>
              <a:gd name="adj1" fmla="val 191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/>
          <p:cNvSpPr/>
          <p:nvPr/>
        </p:nvSpPr>
        <p:spPr>
          <a:xfrm>
            <a:off x="4644008" y="5145564"/>
            <a:ext cx="576064" cy="576232"/>
          </a:xfrm>
          <a:prstGeom prst="frame">
            <a:avLst>
              <a:gd name="adj1" fmla="val 69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07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JSP </a:t>
            </a:r>
            <a:r>
              <a:rPr lang="ko-KR" altLang="en-US" dirty="0"/>
              <a:t>개발환경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66700" lvl="1" indent="0">
              <a:lnSpc>
                <a:spcPct val="150000"/>
              </a:lnSpc>
              <a:buNone/>
            </a:pPr>
            <a:r>
              <a:rPr lang="en-US" altLang="ko-KR" dirty="0">
                <a:latin typeface="+mn-ea"/>
              </a:rPr>
              <a:t>➋ </a:t>
            </a:r>
            <a:r>
              <a:rPr lang="en-US" altLang="ko-KR" dirty="0" smtClean="0"/>
              <a:t>Java </a:t>
            </a:r>
            <a:r>
              <a:rPr lang="en-US" altLang="ko-KR" dirty="0"/>
              <a:t>SE Development Kit </a:t>
            </a:r>
            <a:r>
              <a:rPr lang="ko-KR" altLang="en-US" dirty="0"/>
              <a:t>섹션에서 </a:t>
            </a:r>
            <a:r>
              <a:rPr lang="en-US" altLang="ko-KR" dirty="0"/>
              <a:t>[Accept License Agreement]</a:t>
            </a:r>
            <a:r>
              <a:rPr lang="ko-KR" altLang="en-US" dirty="0"/>
              <a:t>를 선택 한 후 본인의 운영체제 버전에 맞는 파일을 다운로드 한다</a:t>
            </a:r>
            <a:r>
              <a:rPr lang="en-US" altLang="ko-KR" dirty="0"/>
              <a:t>. </a:t>
            </a:r>
            <a:r>
              <a:rPr lang="ko-KR" altLang="en-US" dirty="0"/>
              <a:t>여기에서는 </a:t>
            </a:r>
            <a:r>
              <a:rPr lang="en-US" altLang="ko-KR" dirty="0"/>
              <a:t>jdk-7u15- windows-i586.exe </a:t>
            </a:r>
            <a:r>
              <a:rPr lang="ko-KR" altLang="en-US" dirty="0"/>
              <a:t>파일을 선택한다</a:t>
            </a:r>
            <a:r>
              <a:rPr lang="en-US" altLang="ko-KR" dirty="0"/>
              <a:t>. </a:t>
            </a:r>
            <a:r>
              <a:rPr lang="ko-KR" altLang="en-US" dirty="0"/>
              <a:t>파일 이름에서 </a:t>
            </a:r>
            <a:r>
              <a:rPr lang="en-US" altLang="ko-KR" dirty="0"/>
              <a:t>7u15</a:t>
            </a:r>
            <a:r>
              <a:rPr lang="ko-KR" altLang="en-US" dirty="0"/>
              <a:t>는 </a:t>
            </a:r>
            <a:r>
              <a:rPr lang="en-US" altLang="ko-KR" dirty="0"/>
              <a:t>version 7 update 15 </a:t>
            </a:r>
            <a:r>
              <a:rPr lang="ko-KR" altLang="en-US" dirty="0"/>
              <a:t>라는 의미며</a:t>
            </a:r>
            <a:r>
              <a:rPr lang="en-US" altLang="ko-KR" dirty="0"/>
              <a:t>, windows</a:t>
            </a:r>
            <a:r>
              <a:rPr lang="ko-KR" altLang="en-US" dirty="0"/>
              <a:t>는 해당 운영체제</a:t>
            </a:r>
            <a:r>
              <a:rPr lang="en-US" altLang="ko-KR" dirty="0"/>
              <a:t>, i586</a:t>
            </a:r>
            <a:r>
              <a:rPr lang="ko-KR" altLang="en-US" dirty="0"/>
              <a:t>은 운영체제 타입을 나타낸다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71601" y="1883672"/>
            <a:ext cx="6264696" cy="3451810"/>
            <a:chOff x="395139" y="-52767"/>
            <a:chExt cx="8238638" cy="4539439"/>
          </a:xfrm>
        </p:grpSpPr>
        <p:pic>
          <p:nvPicPr>
            <p:cNvPr id="2053" name="Picture 5" descr="C:\Users\orize\Downloads\이미지 파일\2장\chB_05.bmp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6267" b="63909"/>
            <a:stretch/>
          </p:blipFill>
          <p:spPr bwMode="auto">
            <a:xfrm>
              <a:off x="395139" y="-52767"/>
              <a:ext cx="8229486" cy="2440169"/>
            </a:xfrm>
            <a:prstGeom prst="doubleWav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5" descr="C:\Users\orize\Downloads\이미지 파일\2장\chB_05.bmp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844" b="-7204"/>
            <a:stretch/>
          </p:blipFill>
          <p:spPr bwMode="auto">
            <a:xfrm>
              <a:off x="404292" y="2276872"/>
              <a:ext cx="8229485" cy="2209800"/>
            </a:xfrm>
            <a:prstGeom prst="doubleWav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액자 7"/>
          <p:cNvSpPr/>
          <p:nvPr/>
        </p:nvSpPr>
        <p:spPr>
          <a:xfrm>
            <a:off x="2339752" y="3812654"/>
            <a:ext cx="3456384" cy="216024"/>
          </a:xfrm>
          <a:prstGeom prst="frame">
            <a:avLst>
              <a:gd name="adj1" fmla="val 1940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8561" y="504745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2-3]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JDK </a:t>
            </a:r>
            <a:r>
              <a:rPr lang="ko-KR" altLang="en-US" sz="1000" b="1" dirty="0">
                <a:latin typeface="돋움" pitchFamily="50" charset="-127"/>
                <a:ea typeface="돋움" pitchFamily="50" charset="-127"/>
              </a:rPr>
              <a:t>설치 과정➋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293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6894</TotalTime>
  <Words>1884</Words>
  <Application>Microsoft Office PowerPoint</Application>
  <PresentationFormat>화면 슬라이드 쇼(4:3)</PresentationFormat>
  <Paragraphs>207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1_Office 테마</vt:lpstr>
      <vt:lpstr>PowerPoint 프레젠테이션</vt:lpstr>
      <vt:lpstr>Chapter 02. 자바 웹 프로그래밍 개발환경 구축</vt:lpstr>
      <vt:lpstr>PowerPoint 프레젠테이션</vt:lpstr>
      <vt:lpstr>PowerPoint 프레젠테이션</vt:lpstr>
      <vt:lpstr>01. JSP 개발환경 개요</vt:lpstr>
      <vt:lpstr>02. JSP 개발환경 구축</vt:lpstr>
      <vt:lpstr>02. JSP 개발환경 구축</vt:lpstr>
      <vt:lpstr>02. JSP 개발환경 구축</vt:lpstr>
      <vt:lpstr>02. JSP 개발환경 구축</vt:lpstr>
      <vt:lpstr>02. JSP 개발환경 구축</vt:lpstr>
      <vt:lpstr>02. JSP 개발환경 구축</vt:lpstr>
      <vt:lpstr>02. JSP 개발환경 구축</vt:lpstr>
      <vt:lpstr>02. JSP 개발환경 구축</vt:lpstr>
      <vt:lpstr>02. JSP 개발환경 구축</vt:lpstr>
      <vt:lpstr>02. JSP 개발환경 구축</vt:lpstr>
      <vt:lpstr>02. JSP 개발환경 구축</vt:lpstr>
      <vt:lpstr>02. JSP 개발환경 구축</vt:lpstr>
      <vt:lpstr>03. 이클립스 기본 환경 설정</vt:lpstr>
      <vt:lpstr>03. 이클립스 기본 환경 설정</vt:lpstr>
      <vt:lpstr>03. 이클립스 기본 환경 설정</vt:lpstr>
      <vt:lpstr>03. 이클립스 기본 환경 설정</vt:lpstr>
      <vt:lpstr>03. 이클립스 기본 환경 설정</vt:lpstr>
      <vt:lpstr>03. 이클립스 기본 환경 설정</vt:lpstr>
      <vt:lpstr>03. 이클립스 기본 환경 설정</vt:lpstr>
      <vt:lpstr>03. 이클립스 기본 환경 설정</vt:lpstr>
      <vt:lpstr>03. 이클립스 기본 환경 설정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김지선</cp:lastModifiedBy>
  <cp:revision>602</cp:revision>
  <cp:lastPrinted>2014-02-04T08:08:51Z</cp:lastPrinted>
  <dcterms:created xsi:type="dcterms:W3CDTF">2012-07-11T10:23:22Z</dcterms:created>
  <dcterms:modified xsi:type="dcterms:W3CDTF">2014-02-17T07:51:08Z</dcterms:modified>
</cp:coreProperties>
</file>