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5" r:id="rId2"/>
    <p:sldId id="256" r:id="rId3"/>
    <p:sldId id="266" r:id="rId4"/>
    <p:sldId id="383" r:id="rId5"/>
    <p:sldId id="395" r:id="rId6"/>
    <p:sldId id="429" r:id="rId7"/>
    <p:sldId id="440" r:id="rId8"/>
    <p:sldId id="441" r:id="rId9"/>
    <p:sldId id="397" r:id="rId10"/>
    <p:sldId id="398" r:id="rId11"/>
    <p:sldId id="430" r:id="rId12"/>
    <p:sldId id="442" r:id="rId13"/>
    <p:sldId id="401" r:id="rId14"/>
    <p:sldId id="431" r:id="rId15"/>
    <p:sldId id="444" r:id="rId16"/>
    <p:sldId id="434" r:id="rId17"/>
    <p:sldId id="445" r:id="rId18"/>
    <p:sldId id="446" r:id="rId19"/>
    <p:sldId id="447" r:id="rId20"/>
    <p:sldId id="448" r:id="rId21"/>
    <p:sldId id="450" r:id="rId22"/>
    <p:sldId id="451" r:id="rId23"/>
    <p:sldId id="452" r:id="rId24"/>
    <p:sldId id="453" r:id="rId25"/>
    <p:sldId id="454" r:id="rId26"/>
    <p:sldId id="455" r:id="rId27"/>
    <p:sldId id="385" r:id="rId2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246" autoAdjust="0"/>
    <p:restoredTop sz="98898" autoAdjust="0"/>
  </p:normalViewPr>
  <p:slideViewPr>
    <p:cSldViewPr>
      <p:cViewPr>
        <p:scale>
          <a:sx n="100" d="100"/>
          <a:sy n="100" d="100"/>
        </p:scale>
        <p:origin x="-2112" y="-45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86" y="6489437"/>
            <a:ext cx="1702710" cy="251931"/>
          </a:xfrm>
          <a:prstGeom prst="rect">
            <a:avLst/>
          </a:prstGeom>
        </p:spPr>
      </p:pic>
      <p:pic>
        <p:nvPicPr>
          <p:cNvPr id="8" name="Picture 3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21088"/>
            <a:ext cx="4147697" cy="11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 hasCustomPrompt="1"/>
          </p:nvPr>
        </p:nvSpPr>
        <p:spPr>
          <a:xfrm>
            <a:off x="434974" y="1772816"/>
            <a:ext cx="5095752" cy="1511154"/>
          </a:xfrm>
        </p:spPr>
        <p:txBody>
          <a:bodyPr/>
          <a:lstStyle>
            <a:lvl1pPr algn="l">
              <a:defRPr sz="5400" b="1" i="1" baseline="0">
                <a:solidFill>
                  <a:schemeClr val="bg1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829"/>
            <a:ext cx="4355976" cy="40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" y="4581128"/>
            <a:ext cx="4681447" cy="1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2020-10-26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calhost:8080/jspbook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JSP </a:t>
            </a:r>
            <a:r>
              <a:rPr lang="ko-KR" altLang="en-US" dirty="0"/>
              <a:t>처리 과정의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064896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서블릿</a:t>
            </a:r>
            <a:r>
              <a:rPr lang="ko-KR" altLang="en-US" sz="1800" dirty="0" smtClean="0">
                <a:solidFill>
                  <a:prstClr val="black"/>
                </a:solidFill>
              </a:rPr>
              <a:t> 컨테이너 내부 과정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b="1" dirty="0" smtClean="0"/>
              <a:t>JSP</a:t>
            </a:r>
            <a:r>
              <a:rPr lang="ko-KR" altLang="en-US" b="1" dirty="0" smtClean="0"/>
              <a:t>와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차이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같은 일반적인 텍스트 파일 구조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서블릿은</a:t>
            </a:r>
            <a:r>
              <a:rPr lang="ko-KR" altLang="en-US" dirty="0" smtClean="0"/>
              <a:t> 자바 소스로 작성된 클래스 파일 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JSP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컨테이너에 의해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형태의 자바 소스로 변환되어 클래스로 컴파일 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컨테이너</a:t>
            </a:r>
            <a:endParaRPr lang="en-US" altLang="ko-KR" b="1" dirty="0"/>
          </a:p>
          <a:p>
            <a:pPr lvl="2"/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컨테이너는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실행하고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코드로 변환하는 기능을 수행함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변환된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실행하고 웹 서버의 메모리에 적재하고 사용자 요청에 따라 실행</a:t>
            </a:r>
            <a:r>
              <a:rPr lang="en-US" altLang="ko-KR" dirty="0" smtClean="0"/>
              <a:t>.</a:t>
            </a:r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2"/>
          <a:stretch/>
        </p:blipFill>
        <p:spPr bwMode="auto">
          <a:xfrm>
            <a:off x="576848" y="3501007"/>
            <a:ext cx="3456384" cy="311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51920" y="4581128"/>
            <a:ext cx="5184576" cy="156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2" eaLnBrk="0" hangingPunct="0">
              <a:spcBef>
                <a:spcPct val="20000"/>
              </a:spcBef>
              <a:spcAft>
                <a:spcPts val="300"/>
              </a:spcAft>
              <a:buClr>
                <a:srgbClr val="4F81BD"/>
              </a:buClr>
            </a:pP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➊ 웹 서버로부터 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에 대한 사용자 요청이 컨테이너로 전달된다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2" eaLnBrk="0" hangingPunct="0">
              <a:spcBef>
                <a:spcPct val="20000"/>
              </a:spcBef>
              <a:spcAft>
                <a:spcPts val="300"/>
              </a:spcAft>
              <a:buClr>
                <a:srgbClr val="4F81BD"/>
              </a:buClr>
            </a:pP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➋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요청 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에 대한 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서블릿이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존재하면 다음 단계로 진행하고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존재하지 않을 경우 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를 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.java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파일로 변환한 다음 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.class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파일로 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컴파일한다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2" eaLnBrk="0" hangingPunct="0">
              <a:spcBef>
                <a:spcPct val="20000"/>
              </a:spcBef>
              <a:spcAft>
                <a:spcPts val="300"/>
              </a:spcAft>
              <a:buClr>
                <a:srgbClr val="4F81BD"/>
              </a:buClr>
            </a:pP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➌ 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컴파일된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서블릿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클래스를 컨테이너의 메모리에 적재하고 실행한다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2" eaLnBrk="0" hangingPunct="0">
              <a:spcBef>
                <a:spcPct val="20000"/>
              </a:spcBef>
              <a:spcAft>
                <a:spcPts val="300"/>
              </a:spcAft>
              <a:buClr>
                <a:srgbClr val="4F81BD"/>
              </a:buClr>
            </a:pP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➍~➎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데이터베이스 처리 혹은 별도의 기능을 위한 클래스 호출 등이 있다면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실행하고 결과를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취합해 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HTML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형태로 구성한다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2" eaLnBrk="0" hangingPunct="0">
              <a:spcBef>
                <a:spcPct val="20000"/>
              </a:spcBef>
              <a:spcAft>
                <a:spcPts val="300"/>
              </a:spcAft>
              <a:buClr>
                <a:srgbClr val="4F81BD"/>
              </a:buClr>
            </a:pP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➏ HTML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형태의 결과를 웹 서버를 경유해 사용자 브라우저에 전달한다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848" y="65253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3-2]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JSP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서블릿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컴파일과 처리 과정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5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JSP </a:t>
            </a:r>
            <a:r>
              <a:rPr lang="ko-KR" altLang="en-US" dirty="0"/>
              <a:t>처리 과정의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08720"/>
            <a:ext cx="8064896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 smtClean="0"/>
              <a:t>파일은 일반 텍스트를 비롯해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코드와 특수태그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코드가 섞여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는 컨테이너에 의해 생명주기가 관리된다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jspInit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의해 실행되고 </a:t>
            </a:r>
            <a:r>
              <a:rPr lang="en-US" altLang="ko-KR" dirty="0" smtClean="0"/>
              <a:t>Ready </a:t>
            </a:r>
            <a:r>
              <a:rPr lang="ko-KR" altLang="en-US" dirty="0" smtClean="0"/>
              <a:t>상태가 되며 이후 사용자 요청은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jspService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형태로 호출되어 실행된다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컨테이너에 의해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종료될 때에는 </a:t>
            </a:r>
            <a:r>
              <a:rPr lang="en-US" altLang="ko-KR" dirty="0" err="1" smtClean="0"/>
              <a:t>jspDestroy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실행된다</a:t>
            </a:r>
            <a:r>
              <a:rPr lang="en-US" altLang="ko-KR" dirty="0" smtClean="0"/>
              <a:t>.</a:t>
            </a:r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9"/>
          <a:stretch/>
        </p:blipFill>
        <p:spPr bwMode="auto">
          <a:xfrm>
            <a:off x="899592" y="2636912"/>
            <a:ext cx="4966326" cy="381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630931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3-3]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JSP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서블릿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변환과 상태변화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2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JSP </a:t>
            </a:r>
            <a:r>
              <a:rPr lang="ko-KR" altLang="en-US" dirty="0"/>
              <a:t>처리 과정의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4896544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en-US" altLang="ko-KR" dirty="0" smtClean="0"/>
              <a:t>JSP</a:t>
            </a:r>
            <a:r>
              <a:rPr lang="ko-KR" altLang="en-US" dirty="0" smtClean="0"/>
              <a:t>에 관해서 이것만은 알고 있자</a:t>
            </a:r>
            <a:r>
              <a:rPr lang="en-US" altLang="ko-KR" dirty="0" smtClean="0"/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ko-KR" altLang="en-US" dirty="0"/>
              <a:t>➊ </a:t>
            </a:r>
            <a:r>
              <a:rPr lang="en-US" altLang="ko-KR" dirty="0"/>
              <a:t>JSP</a:t>
            </a:r>
            <a:r>
              <a:rPr lang="ko-KR" altLang="en-US" dirty="0"/>
              <a:t>는 일반 텍스트 파일로 되어 있다</a:t>
            </a:r>
            <a:r>
              <a:rPr lang="en-US" altLang="ko-KR" dirty="0"/>
              <a:t>(</a:t>
            </a:r>
            <a:r>
              <a:rPr lang="ko-KR" altLang="en-US" dirty="0"/>
              <a:t>텍스트 파일은 컴퓨터가 이해할 수 없다</a:t>
            </a:r>
            <a:r>
              <a:rPr lang="en-US" altLang="ko-KR" dirty="0"/>
              <a:t>. </a:t>
            </a:r>
            <a:r>
              <a:rPr lang="ko-KR" altLang="en-US" dirty="0"/>
              <a:t>즉 실행 </a:t>
            </a:r>
            <a:r>
              <a:rPr lang="ko-KR" altLang="en-US" dirty="0" smtClean="0"/>
              <a:t>가능한 프로그램이 아니며 특정 동작을 할 수 없다</a:t>
            </a:r>
            <a:r>
              <a:rPr lang="en-US" altLang="ko-KR" dirty="0"/>
              <a:t>).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/>
              <a:t>➋ JSP</a:t>
            </a:r>
            <a:r>
              <a:rPr lang="ko-KR" altLang="en-US" dirty="0"/>
              <a:t>는 </a:t>
            </a:r>
            <a:r>
              <a:rPr lang="en-US" altLang="ko-KR" dirty="0"/>
              <a:t>HTML </a:t>
            </a:r>
            <a:r>
              <a:rPr lang="ko-KR" altLang="en-US" dirty="0"/>
              <a:t>코드와 몇몇 특수한 태그</a:t>
            </a:r>
            <a:r>
              <a:rPr lang="en-US" altLang="ko-KR" dirty="0"/>
              <a:t>, </a:t>
            </a:r>
            <a:r>
              <a:rPr lang="ko-KR" altLang="en-US" dirty="0"/>
              <a:t>그리고 자바 코드가 섞여 있다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/>
              <a:t>➌ </a:t>
            </a:r>
            <a:r>
              <a:rPr lang="ko-KR" altLang="en-US" dirty="0"/>
              <a:t>사용자가 요청할 경우 </a:t>
            </a:r>
            <a:r>
              <a:rPr lang="en-US" altLang="ko-KR" dirty="0"/>
              <a:t>JSP</a:t>
            </a:r>
            <a:r>
              <a:rPr lang="ko-KR" altLang="en-US" dirty="0"/>
              <a:t>는 컨테이너</a:t>
            </a:r>
            <a:r>
              <a:rPr lang="en-US" altLang="ko-KR" dirty="0"/>
              <a:t>(</a:t>
            </a:r>
            <a:r>
              <a:rPr lang="ko-KR" altLang="en-US" dirty="0" err="1"/>
              <a:t>톰캣</a:t>
            </a:r>
            <a:r>
              <a:rPr lang="en-US" altLang="ko-KR" dirty="0"/>
              <a:t>)</a:t>
            </a:r>
            <a:r>
              <a:rPr lang="ko-KR" altLang="en-US" dirty="0"/>
              <a:t>에 의해 </a:t>
            </a:r>
            <a:r>
              <a:rPr lang="ko-KR" altLang="en-US" dirty="0" err="1"/>
              <a:t>서블릿</a:t>
            </a:r>
            <a:r>
              <a:rPr lang="ko-KR" altLang="en-US" dirty="0"/>
              <a:t> 형태의 </a:t>
            </a:r>
            <a:r>
              <a:rPr lang="en-US" altLang="ko-KR" dirty="0"/>
              <a:t>.java </a:t>
            </a:r>
            <a:r>
              <a:rPr lang="ko-KR" altLang="en-US" dirty="0"/>
              <a:t>소스로 </a:t>
            </a:r>
            <a:r>
              <a:rPr lang="ko-KR" altLang="en-US" dirty="0" smtClean="0"/>
              <a:t>변환되고 </a:t>
            </a:r>
            <a:r>
              <a:rPr lang="ko-KR" altLang="en-US" dirty="0" err="1" smtClean="0"/>
              <a:t>컴파일된다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/>
              <a:t>➍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en-US" altLang="ko-KR" dirty="0"/>
              <a:t>.class</a:t>
            </a:r>
            <a:r>
              <a:rPr lang="ko-KR" altLang="en-US" dirty="0"/>
              <a:t>는 컴퓨터에서 실행할 수 있는 형태로 특정한 기능을 수행할 수 있게 된다</a:t>
            </a:r>
            <a:r>
              <a:rPr lang="en-US" altLang="ko-KR" dirty="0"/>
              <a:t>. </a:t>
            </a:r>
            <a:r>
              <a:rPr lang="ko-KR" altLang="en-US" dirty="0"/>
              <a:t>이후 소스 변경 전까지 해당 파일은 메모리에 상주하면서 다시 </a:t>
            </a:r>
            <a:r>
              <a:rPr lang="ko-KR" altLang="en-US" dirty="0" smtClean="0"/>
              <a:t>컴파일 되지 </a:t>
            </a:r>
            <a:r>
              <a:rPr lang="ko-KR" altLang="en-US" dirty="0"/>
              <a:t>않고 서비스된다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59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JSP </a:t>
            </a:r>
            <a:r>
              <a:rPr lang="ko-KR" altLang="en-US" dirty="0" smtClean="0"/>
              <a:t>프로그램 기술 변천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52736"/>
            <a:ext cx="3960440" cy="5400600"/>
          </a:xfrm>
        </p:spPr>
        <p:txBody>
          <a:bodyPr/>
          <a:lstStyle/>
          <a:p>
            <a:pPr lvl="0">
              <a:buClr>
                <a:schemeClr val="tx1"/>
              </a:buClr>
              <a:buAutoNum type="arabicPeriod"/>
            </a:pPr>
            <a:r>
              <a:rPr lang="ko-KR" altLang="en-US" sz="1800" dirty="0" err="1" smtClean="0">
                <a:solidFill>
                  <a:prstClr val="black"/>
                </a:solidFill>
              </a:rPr>
              <a:t>서블릿과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JSP </a:t>
            </a:r>
            <a:r>
              <a:rPr lang="ko-KR" altLang="en-US" sz="1800" dirty="0" smtClean="0">
                <a:solidFill>
                  <a:prstClr val="black"/>
                </a:solidFill>
              </a:rPr>
              <a:t>기술 변천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</a:t>
            </a:r>
            <a:r>
              <a:rPr lang="ko-KR" altLang="en-US" dirty="0"/>
              <a:t>반 </a:t>
            </a:r>
            <a:r>
              <a:rPr lang="ko-KR" altLang="en-US" dirty="0" smtClean="0"/>
              <a:t>자바 프로그램을 통해 웹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표현함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 : HTML </a:t>
            </a:r>
            <a:r>
              <a:rPr lang="ko-KR" altLang="en-US" dirty="0" smtClean="0"/>
              <a:t>기반으로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화면을 중심으로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프로그램과의 연동을 지원함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JSP</a:t>
            </a:r>
            <a:r>
              <a:rPr lang="ko-KR" altLang="en-US" dirty="0"/>
              <a:t>와 </a:t>
            </a:r>
            <a:r>
              <a:rPr lang="en-US" altLang="ko-KR" dirty="0"/>
              <a:t>HTML </a:t>
            </a:r>
            <a:r>
              <a:rPr lang="ko-KR" altLang="en-US" dirty="0"/>
              <a:t>코드의 혼용으로 인한 문제점 해결을 위한 </a:t>
            </a:r>
            <a:r>
              <a:rPr lang="en-US" altLang="ko-KR" dirty="0"/>
              <a:t>MVC </a:t>
            </a:r>
            <a:r>
              <a:rPr lang="ko-KR" altLang="en-US" dirty="0"/>
              <a:t>패턴 등장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개발 생산성과 </a:t>
            </a:r>
            <a:r>
              <a:rPr lang="ko-KR" altLang="en-US" dirty="0" err="1"/>
              <a:t>확장성</a:t>
            </a:r>
            <a:r>
              <a:rPr lang="ko-KR" altLang="en-US" dirty="0"/>
              <a:t> 등 개발 수준 향상을 위한 </a:t>
            </a:r>
            <a:r>
              <a:rPr lang="ko-KR" altLang="en-US" dirty="0" err="1"/>
              <a:t>오픈소스</a:t>
            </a:r>
            <a:r>
              <a:rPr lang="ko-KR" altLang="en-US" dirty="0"/>
              <a:t> 프레임워크 등장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새로운 웹 기술과 새로운 디바이스의 보급 확산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0">
              <a:buClr>
                <a:srgbClr val="4F81BD"/>
              </a:buClr>
              <a:buAutoNum type="arabicPeriod"/>
            </a:pPr>
            <a:endParaRPr lang="en-US" altLang="ko-KR" dirty="0">
              <a:solidFill>
                <a:prstClr val="black"/>
              </a:solidFill>
            </a:endParaRPr>
          </a:p>
          <a:p>
            <a:pPr marL="0" lvl="0" indent="0"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12" y="908720"/>
            <a:ext cx="4963956" cy="256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44" y="3459161"/>
            <a:ext cx="4963956" cy="338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9913" y="655343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3-4]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서블릿과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의 기술변천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5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JSP </a:t>
            </a:r>
            <a:r>
              <a:rPr lang="ko-KR" altLang="en-US" dirty="0"/>
              <a:t>프로그램 기술 변천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 JSP </a:t>
            </a:r>
            <a:r>
              <a:rPr lang="ko-KR" altLang="en-US" sz="1800" dirty="0" smtClean="0">
                <a:solidFill>
                  <a:prstClr val="black"/>
                </a:solidFill>
              </a:rPr>
              <a:t>프로그램 모델 유형 비교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 모델은 구조와 관련된 것으로 실행결과는 동일하나 프로그램 개발 및 유지보수에는 많은 차이가 있을 수 있음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유형</a:t>
            </a:r>
            <a:r>
              <a:rPr lang="en-US" altLang="ko-KR" dirty="0" smtClean="0"/>
              <a:t>-1 :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calc.jsp</a:t>
            </a:r>
            <a:r>
              <a:rPr lang="en-US" altLang="ko-KR" dirty="0" smtClean="0"/>
              <a:t>) –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교재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p.88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참고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빈즈</a:t>
            </a:r>
            <a:r>
              <a:rPr lang="ko-KR" altLang="en-US" dirty="0" smtClean="0"/>
              <a:t> 클래스를 사용하지 않고 </a:t>
            </a:r>
            <a:r>
              <a:rPr lang="ko-KR" altLang="en-US" dirty="0" err="1" smtClean="0"/>
              <a:t>스크립트릿만을</a:t>
            </a:r>
            <a:r>
              <a:rPr lang="ko-KR" altLang="en-US" dirty="0" smtClean="0"/>
              <a:t> 사용하는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유형</a:t>
            </a:r>
            <a:r>
              <a:rPr lang="en-US" altLang="ko-KR" dirty="0" smtClean="0"/>
              <a:t>-2 : </a:t>
            </a:r>
            <a:r>
              <a:rPr lang="ko-KR" altLang="en-US" dirty="0" smtClean="0"/>
              <a:t>계산기 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calc.jsp</a:t>
            </a:r>
            <a:r>
              <a:rPr lang="en-US" altLang="ko-KR" dirty="0" smtClean="0"/>
              <a:t>) –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교재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p.90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참고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빈즈</a:t>
            </a:r>
            <a:r>
              <a:rPr lang="ko-KR" altLang="en-US" dirty="0" smtClean="0"/>
              <a:t> 클래스와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액션을 적극적으로 사용하는 방법</a:t>
            </a: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9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JSP </a:t>
            </a:r>
            <a:r>
              <a:rPr lang="ko-KR" altLang="en-US" dirty="0"/>
              <a:t>프로그램 기술 변천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00600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ko-KR" altLang="en-US" dirty="0" err="1" smtClean="0"/>
              <a:t>빈즈를</a:t>
            </a:r>
            <a:r>
              <a:rPr lang="ko-KR" altLang="en-US" dirty="0" smtClean="0"/>
              <a:t> 이용한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처리 과정</a:t>
            </a: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9"/>
          <a:stretch/>
        </p:blipFill>
        <p:spPr bwMode="auto">
          <a:xfrm>
            <a:off x="611560" y="1484784"/>
            <a:ext cx="5688632" cy="254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4434304"/>
            <a:ext cx="6840759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➊ 웹 브라우저 요청에 대해서 웹 서버가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http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프로토콜에 따라 사용자 요청을 처리한다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➋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~ ➌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웹 서버는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과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인 경우를 구분해서 처리한다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➍ 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의 경우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useBean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액션을 이용해서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클래스와 연동한다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➎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필요한 경우 데이터베이스 관련 작업 등을 처리한다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➏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처리한 결과를 보여주는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를 호출한다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➐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필요한 경우 결과를 보여주는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에서도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빈즈를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사용할 수도 있다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0290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3-5]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빈즈를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사용한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JSP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처리 과정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88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]JSP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: Hello World 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7416824" cy="5112568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ko-KR" altLang="en-US" sz="1400" b="0" dirty="0" err="1" smtClean="0">
                <a:solidFill>
                  <a:prstClr val="black"/>
                </a:solidFill>
              </a:rPr>
              <a:t>이클립스를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 통한 </a:t>
            </a:r>
            <a:r>
              <a:rPr lang="en-US" altLang="ko-KR" sz="1400" b="0" dirty="0" err="1" smtClean="0">
                <a:solidFill>
                  <a:prstClr val="black"/>
                </a:solidFill>
              </a:rPr>
              <a:t>JSP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개발 과정과 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JSP </a:t>
            </a:r>
            <a:r>
              <a:rPr lang="ko-KR" altLang="en-US" sz="1400" b="0" dirty="0" smtClean="0">
                <a:solidFill>
                  <a:prstClr val="black"/>
                </a:solidFill>
              </a:rPr>
              <a:t>기본 구조를 간단한 프로그램 개발을 통해 알아본다</a:t>
            </a:r>
            <a:r>
              <a:rPr lang="en-US" altLang="ko-KR" sz="1400" b="0" dirty="0" smtClean="0">
                <a:solidFill>
                  <a:prstClr val="black"/>
                </a:solidFill>
              </a:rPr>
              <a:t>.</a:t>
            </a:r>
          </a:p>
          <a:p>
            <a:pPr marL="0" lvl="0" indent="0">
              <a:buClr>
                <a:srgbClr val="4F81BD"/>
              </a:buClr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이클립스</a:t>
            </a:r>
            <a:r>
              <a:rPr lang="ko-KR" altLang="en-US" sz="1800" dirty="0" smtClean="0">
                <a:solidFill>
                  <a:prstClr val="black"/>
                </a:solidFill>
              </a:rPr>
              <a:t> 프로젝트 생성</a:t>
            </a:r>
            <a:endParaRPr lang="en-US" altLang="ko-KR" sz="1800" dirty="0">
              <a:solidFill>
                <a:prstClr val="black"/>
              </a:solidFill>
            </a:endParaRPr>
          </a:p>
          <a:p>
            <a:pPr>
              <a:buClr>
                <a:schemeClr val="accent6"/>
              </a:buClr>
            </a:pPr>
            <a:r>
              <a:rPr lang="ko-KR" altLang="en-US" sz="1400" b="0" dirty="0" err="1"/>
              <a:t>이클립스를</a:t>
            </a:r>
            <a:r>
              <a:rPr lang="ko-KR" altLang="en-US" sz="1400" b="0" dirty="0"/>
              <a:t> 실행하고 </a:t>
            </a:r>
            <a:r>
              <a:rPr lang="en-US" altLang="ko-KR" sz="1400" b="0" dirty="0"/>
              <a:t>[File] → [New] → [Project]</a:t>
            </a:r>
            <a:r>
              <a:rPr lang="ko-KR" altLang="en-US" sz="1400" b="0" dirty="0"/>
              <a:t>를 선택하면 미리 정의된 특정 유형의 </a:t>
            </a:r>
            <a:r>
              <a:rPr lang="ko-KR" altLang="en-US" sz="1400" b="0" dirty="0" smtClean="0"/>
              <a:t>프로젝트 </a:t>
            </a:r>
            <a:r>
              <a:rPr lang="ko-KR" altLang="en-US" sz="1400" b="0" dirty="0"/>
              <a:t>템플릿을 이용하여 프로젝트를 생성할 수 있다</a:t>
            </a:r>
            <a:r>
              <a:rPr lang="en-US" altLang="ko-KR" sz="1400" b="0" dirty="0" smtClean="0"/>
              <a:t>.</a:t>
            </a:r>
          </a:p>
          <a:p>
            <a:pPr>
              <a:buClr>
                <a:schemeClr val="accent6"/>
              </a:buClr>
            </a:pPr>
            <a:r>
              <a:rPr lang="ko-KR" altLang="en-US" sz="1400" b="0" dirty="0" err="1" smtClean="0"/>
              <a:t>다이나믹</a:t>
            </a:r>
            <a:r>
              <a:rPr lang="ko-KR" altLang="en-US" sz="1400" b="0" dirty="0" smtClean="0"/>
              <a:t> 웹 프로젝트 생성하기</a:t>
            </a:r>
            <a:endParaRPr lang="en-US" altLang="ko-KR" sz="1400" b="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트리 </a:t>
            </a:r>
            <a:r>
              <a:rPr lang="ko-KR" altLang="en-US" dirty="0"/>
              <a:t>메뉴 중 </a:t>
            </a:r>
            <a:r>
              <a:rPr lang="en-US" altLang="ko-KR" dirty="0"/>
              <a:t>[Web]</a:t>
            </a:r>
            <a:r>
              <a:rPr lang="ko-KR" altLang="en-US" dirty="0"/>
              <a:t>을 선택하고 </a:t>
            </a:r>
            <a:r>
              <a:rPr lang="en-US" altLang="ko-KR" dirty="0"/>
              <a:t>[Dynamic Web Project]</a:t>
            </a:r>
            <a:r>
              <a:rPr lang="ko-KR" altLang="en-US" dirty="0"/>
              <a:t>를 선택하면 </a:t>
            </a:r>
            <a:r>
              <a:rPr lang="en-US" altLang="ko-KR" dirty="0"/>
              <a:t>JSP </a:t>
            </a:r>
            <a:r>
              <a:rPr lang="ko-KR" altLang="en-US" dirty="0"/>
              <a:t>개발을 위한 </a:t>
            </a:r>
            <a:r>
              <a:rPr lang="ko-KR" altLang="en-US" dirty="0" smtClean="0"/>
              <a:t>프로젝트가 </a:t>
            </a:r>
            <a:r>
              <a:rPr lang="ko-KR" altLang="en-US" dirty="0"/>
              <a:t>생성된다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66700" lvl="1" indent="0">
              <a:buClr>
                <a:srgbClr val="4F81BD"/>
              </a:buClr>
              <a:buNone/>
            </a:pPr>
            <a:endParaRPr lang="en-US" altLang="ko-KR" dirty="0"/>
          </a:p>
          <a:p>
            <a:pPr marL="266700" lvl="1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9599" y="65386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3-6]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다이나믹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웹 프로젝트 생성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3608" y="3933055"/>
            <a:ext cx="2721903" cy="2592289"/>
            <a:chOff x="1043608" y="3933055"/>
            <a:chExt cx="2721903" cy="2592289"/>
          </a:xfrm>
        </p:grpSpPr>
        <p:pic>
          <p:nvPicPr>
            <p:cNvPr id="1026" name="Picture 2" descr="C:\Users\orize\Downloads\이미지 파일\3장\3장\ch03_0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933055"/>
              <a:ext cx="2721903" cy="259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액자 6"/>
            <p:cNvSpPr/>
            <p:nvPr/>
          </p:nvSpPr>
          <p:spPr>
            <a:xfrm>
              <a:off x="1331640" y="5445224"/>
              <a:ext cx="792088" cy="144016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9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]JSP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: Hello World 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052736"/>
            <a:ext cx="7416824" cy="5112568"/>
          </a:xfrm>
        </p:spPr>
        <p:txBody>
          <a:bodyPr numCol="2" spcCol="180000"/>
          <a:lstStyle/>
          <a:p>
            <a:pPr>
              <a:buClr>
                <a:schemeClr val="accent6"/>
              </a:buClr>
            </a:pPr>
            <a:r>
              <a:rPr lang="ko-KR" altLang="en-US" dirty="0" smtClean="0"/>
              <a:t>기본 정보 설정하기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프로젝트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모듈 버전 등 프로젝트   기본 정보를 설정한다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/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/>
          </a:p>
          <a:p>
            <a:pPr>
              <a:buClr>
                <a:schemeClr val="accent6"/>
              </a:buClr>
            </a:pPr>
            <a:r>
              <a:rPr lang="ko-KR" altLang="en-US" dirty="0" smtClean="0"/>
              <a:t>소스 폴더 </a:t>
            </a:r>
            <a:r>
              <a:rPr lang="ko-KR" altLang="en-US" dirty="0"/>
              <a:t>설정하기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자바 클래스 소스 폴더를 지정한다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66700" lvl="1" indent="0">
              <a:buClr>
                <a:srgbClr val="4F81BD"/>
              </a:buClr>
              <a:buNone/>
            </a:pPr>
            <a:endParaRPr lang="en-US" altLang="ko-KR" dirty="0"/>
          </a:p>
          <a:p>
            <a:pPr marL="266700" lvl="1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</p:txBody>
      </p:sp>
      <p:pic>
        <p:nvPicPr>
          <p:cNvPr id="2051" name="Picture 3" descr="C:\Users\orize\Downloads\이미지 파일\3장\3장\ch03_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019" y="2235410"/>
            <a:ext cx="3017068" cy="409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9592" y="639903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3-7]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프로젝트 기본 정보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8019" y="64248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3-8]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소스 폴더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99592" y="2235410"/>
            <a:ext cx="3024336" cy="4107457"/>
            <a:chOff x="899592" y="2235410"/>
            <a:chExt cx="3024336" cy="4107457"/>
          </a:xfrm>
        </p:grpSpPr>
        <p:pic>
          <p:nvPicPr>
            <p:cNvPr id="2050" name="Picture 2" descr="C:\Users\orize\Downloads\이미지 파일\3장\3장\ch03_02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235410"/>
              <a:ext cx="3024336" cy="4107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액자 9"/>
            <p:cNvSpPr/>
            <p:nvPr/>
          </p:nvSpPr>
          <p:spPr>
            <a:xfrm>
              <a:off x="1458300" y="2852936"/>
              <a:ext cx="449404" cy="144016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5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]JSP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: Hello World 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7416824" cy="5112568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설정하기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Context Root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웹 애플리케이션의 메인 접속 경로를 말함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hlinkClick r:id="rId2"/>
              </a:rPr>
              <a:t>http://localhost:8080/jspbook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실행을 위한 기본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적용됨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Content Directory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JSP, HTML, </a:t>
            </a:r>
            <a:r>
              <a:rPr lang="ko-KR" altLang="en-US" dirty="0" smtClean="0"/>
              <a:t>이미지</a:t>
            </a:r>
            <a:r>
              <a:rPr lang="en-US" altLang="ko-KR" dirty="0"/>
              <a:t> </a:t>
            </a:r>
            <a:r>
              <a:rPr lang="ko-KR" altLang="en-US" dirty="0" smtClean="0"/>
              <a:t>등 기본 웹 </a:t>
            </a:r>
            <a:r>
              <a:rPr lang="ko-KR" altLang="en-US" dirty="0" err="1" smtClean="0"/>
              <a:t>컨텐츠가</a:t>
            </a:r>
            <a:r>
              <a:rPr lang="ko-KR" altLang="en-US" dirty="0" smtClean="0"/>
              <a:t> 위치하는 디렉터리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프로젝트 구조에서는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 </a:t>
            </a:r>
            <a:r>
              <a:rPr lang="ko-KR" altLang="en-US" dirty="0" smtClean="0"/>
              <a:t>폴더가 기본 값으로 사용됨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66700" lvl="1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</p:txBody>
      </p:sp>
      <p:pic>
        <p:nvPicPr>
          <p:cNvPr id="3074" name="Picture 2" descr="C:\Users\orize\Downloads\이미지 파일\3장\3장\ch03_0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789040"/>
            <a:ext cx="309089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7" y="651633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3-9]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웹 모듈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1115616" y="4859486"/>
            <a:ext cx="1512168" cy="144016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]JSP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: Hello World 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052736"/>
            <a:ext cx="7416824" cy="5112568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ko-KR" altLang="en-US" dirty="0" err="1" smtClean="0"/>
              <a:t>퍼스펙티브</a:t>
            </a:r>
            <a:r>
              <a:rPr lang="ko-KR" altLang="en-US" dirty="0" smtClean="0"/>
              <a:t> 변경하기</a:t>
            </a:r>
            <a:endParaRPr lang="en-US" altLang="ko-KR" dirty="0" smtClean="0"/>
          </a:p>
          <a:p>
            <a:pPr>
              <a:buClr>
                <a:schemeClr val="accent6"/>
              </a:buClr>
            </a:pPr>
            <a:endParaRPr lang="en-US" altLang="ko-KR" sz="1400" b="0" dirty="0"/>
          </a:p>
          <a:p>
            <a:pPr>
              <a:buClr>
                <a:schemeClr val="accent6"/>
              </a:buClr>
            </a:pPr>
            <a:endParaRPr lang="en-US" altLang="ko-KR" sz="1400" b="0" dirty="0" smtClean="0"/>
          </a:p>
          <a:p>
            <a:pPr>
              <a:buClr>
                <a:schemeClr val="accent6"/>
              </a:buClr>
            </a:pPr>
            <a:endParaRPr lang="en-US" altLang="ko-KR" sz="1400" b="0" dirty="0"/>
          </a:p>
          <a:p>
            <a:pPr>
              <a:buClr>
                <a:schemeClr val="accent6"/>
              </a:buClr>
            </a:pPr>
            <a:endParaRPr lang="en-US" altLang="ko-KR" sz="1200" b="0" dirty="0" smtClean="0"/>
          </a:p>
          <a:p>
            <a:pPr>
              <a:buClr>
                <a:schemeClr val="accent6"/>
              </a:buClr>
            </a:pPr>
            <a:endParaRPr lang="en-US" altLang="ko-KR" sz="1200" b="0" dirty="0" smtClean="0"/>
          </a:p>
          <a:p>
            <a:pPr>
              <a:buClr>
                <a:schemeClr val="accent6"/>
              </a:buClr>
            </a:pPr>
            <a:r>
              <a:rPr lang="ko-KR" altLang="en-US" dirty="0" smtClean="0"/>
              <a:t>생성된 프로젝트 확인</a:t>
            </a:r>
            <a:endParaRPr lang="en-US" altLang="ko-KR" dirty="0" smtClean="0"/>
          </a:p>
          <a:p>
            <a:pPr>
              <a:buClr>
                <a:schemeClr val="accent6"/>
              </a:buClr>
            </a:pPr>
            <a:endParaRPr lang="en-US" altLang="ko-KR" sz="1400" b="0" dirty="0" smtClean="0"/>
          </a:p>
          <a:p>
            <a:pPr marL="266700" lvl="1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</p:txBody>
      </p:sp>
      <p:pic>
        <p:nvPicPr>
          <p:cNvPr id="4099" name="Picture 3" descr="C:\Users\orize\Downloads\이미지 파일\3장\3장\ch03_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4" y="3429000"/>
            <a:ext cx="4518050" cy="338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55976" y="25649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3-10]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퍼스펙티브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변경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65253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3-11]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생성된 프로젝트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90054" y="1609725"/>
            <a:ext cx="3437930" cy="1243211"/>
            <a:chOff x="990054" y="1569333"/>
            <a:chExt cx="3057790" cy="955179"/>
          </a:xfrm>
        </p:grpSpPr>
        <p:pic>
          <p:nvPicPr>
            <p:cNvPr id="4098" name="Picture 2" descr="C:\Users\orize\Downloads\이미지 파일\3장\3장\ch03_05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054" y="1569333"/>
              <a:ext cx="3057790" cy="955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액자 9"/>
            <p:cNvSpPr/>
            <p:nvPr/>
          </p:nvSpPr>
          <p:spPr>
            <a:xfrm>
              <a:off x="2849305" y="2276872"/>
              <a:ext cx="543790" cy="144016"/>
            </a:xfrm>
            <a:prstGeom prst="frame">
              <a:avLst>
                <a:gd name="adj1" fmla="val 191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액자 10"/>
          <p:cNvSpPr/>
          <p:nvPr/>
        </p:nvSpPr>
        <p:spPr>
          <a:xfrm>
            <a:off x="990054" y="3930221"/>
            <a:ext cx="1201117" cy="1085036"/>
          </a:xfrm>
          <a:prstGeom prst="frame">
            <a:avLst>
              <a:gd name="adj1" fmla="val 40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03. JSP</a:t>
            </a:r>
            <a:r>
              <a:rPr lang="ko-KR" altLang="en-US" sz="2800" dirty="0" smtClean="0"/>
              <a:t>와의 첫 만남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]JSP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: Hello World 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7416824" cy="5112568"/>
          </a:xfrm>
        </p:spPr>
        <p:txBody>
          <a:bodyPr numCol="2" spcCol="180000"/>
          <a:lstStyle/>
          <a:p>
            <a:pPr>
              <a:buClr>
                <a:schemeClr val="accent6"/>
              </a:buClr>
            </a:pPr>
            <a:endParaRPr lang="en-US" altLang="ko-KR" b="0" dirty="0" smtClean="0"/>
          </a:p>
          <a:p>
            <a:pPr>
              <a:buClr>
                <a:schemeClr val="accent6"/>
              </a:buClr>
            </a:pP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>
              <a:buClr>
                <a:schemeClr val="accent6"/>
              </a:buClr>
            </a:pPr>
            <a:endParaRPr lang="en-US" altLang="ko-KR" dirty="0"/>
          </a:p>
          <a:p>
            <a:pPr>
              <a:buClr>
                <a:schemeClr val="accent6"/>
              </a:buClr>
            </a:pPr>
            <a:endParaRPr lang="en-US" altLang="ko-KR" dirty="0" smtClean="0"/>
          </a:p>
          <a:p>
            <a:pPr>
              <a:buClr>
                <a:schemeClr val="accent6"/>
              </a:buClr>
            </a:pPr>
            <a:endParaRPr lang="en-US" altLang="ko-KR" dirty="0"/>
          </a:p>
          <a:p>
            <a:pPr>
              <a:buClr>
                <a:schemeClr val="accent6"/>
              </a:buClr>
            </a:pPr>
            <a:endParaRPr lang="en-US" altLang="ko-KR" dirty="0" smtClean="0"/>
          </a:p>
          <a:p>
            <a:pPr>
              <a:buClr>
                <a:schemeClr val="accent6"/>
              </a:buClr>
            </a:pPr>
            <a:endParaRPr lang="en-US" altLang="ko-KR" dirty="0" smtClean="0"/>
          </a:p>
          <a:p>
            <a:pPr>
              <a:buClr>
                <a:schemeClr val="accent6"/>
              </a:buClr>
            </a:pPr>
            <a:endParaRPr lang="en-US" altLang="ko-KR" dirty="0"/>
          </a:p>
          <a:p>
            <a:pPr>
              <a:buClr>
                <a:schemeClr val="accent6"/>
              </a:buClr>
            </a:pPr>
            <a:endParaRPr lang="en-US" altLang="ko-KR" dirty="0" smtClean="0"/>
          </a:p>
          <a:p>
            <a:pPr>
              <a:buClr>
                <a:schemeClr val="accent6"/>
              </a:buClr>
            </a:pPr>
            <a:endParaRPr lang="en-US" altLang="ko-KR" dirty="0"/>
          </a:p>
          <a:p>
            <a:pPr>
              <a:buClr>
                <a:schemeClr val="accent6"/>
              </a:buClr>
            </a:pPr>
            <a:endParaRPr lang="en-US" altLang="ko-KR" dirty="0" smtClean="0"/>
          </a:p>
          <a:p>
            <a:pPr>
              <a:buClr>
                <a:schemeClr val="accent6"/>
              </a:buClr>
            </a:pPr>
            <a:endParaRPr lang="en-US" altLang="ko-KR" dirty="0"/>
          </a:p>
          <a:p>
            <a:pPr>
              <a:buClr>
                <a:schemeClr val="accent6"/>
              </a:buClr>
            </a:pPr>
            <a:endParaRPr lang="en-US" altLang="ko-KR" dirty="0"/>
          </a:p>
          <a:p>
            <a:pPr>
              <a:buClr>
                <a:schemeClr val="accent6"/>
              </a:buClr>
            </a:pPr>
            <a:endParaRPr lang="en-US" altLang="ko-KR" dirty="0" smtClean="0"/>
          </a:p>
          <a:p>
            <a:pPr>
              <a:buClr>
                <a:schemeClr val="accent6"/>
              </a:buClr>
            </a:pPr>
            <a:r>
              <a:rPr lang="en-US" altLang="ko-KR" dirty="0" smtClean="0"/>
              <a:t>JSP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447675" lvl="2" indent="0">
              <a:buClr>
                <a:srgbClr val="4F81BD"/>
              </a:buClr>
              <a:buNone/>
            </a:pPr>
            <a:r>
              <a:rPr lang="ko-KR" altLang="en-US" dirty="0" smtClean="0">
                <a:latin typeface="+mn-ea"/>
              </a:rPr>
              <a:t>➊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 이름 지정하기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3-12]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ch03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폴더 생성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99592" y="1971675"/>
            <a:ext cx="3277032" cy="3257525"/>
            <a:chOff x="899592" y="1971675"/>
            <a:chExt cx="3277032" cy="3257525"/>
          </a:xfrm>
        </p:grpSpPr>
        <p:pic>
          <p:nvPicPr>
            <p:cNvPr id="5122" name="Picture 2" descr="C:\Users\orize\Downloads\이미지 파일\3장\3장\ch03_07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971675"/>
              <a:ext cx="3277032" cy="3257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액자 5"/>
            <p:cNvSpPr/>
            <p:nvPr/>
          </p:nvSpPr>
          <p:spPr>
            <a:xfrm>
              <a:off x="1187624" y="3528429"/>
              <a:ext cx="720080" cy="144016"/>
            </a:xfrm>
            <a:prstGeom prst="frame">
              <a:avLst>
                <a:gd name="adj1" fmla="val 191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액자 6"/>
            <p:cNvSpPr/>
            <p:nvPr/>
          </p:nvSpPr>
          <p:spPr>
            <a:xfrm>
              <a:off x="927448" y="4132800"/>
              <a:ext cx="836240" cy="144016"/>
            </a:xfrm>
            <a:prstGeom prst="frame">
              <a:avLst>
                <a:gd name="adj1" fmla="val 191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123" name="Picture 3" descr="C:\Users\orize\Downloads\이미지 파일\3장\3장\ch03_0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89174"/>
            <a:ext cx="3456384" cy="373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액자 9"/>
          <p:cNvSpPr/>
          <p:nvPr/>
        </p:nvSpPr>
        <p:spPr>
          <a:xfrm>
            <a:off x="4788024" y="4797152"/>
            <a:ext cx="1080120" cy="216024"/>
          </a:xfrm>
          <a:prstGeom prst="frame">
            <a:avLst>
              <a:gd name="adj1" fmla="val 132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2200" y="603716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3-13]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JSP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파일 이름 지정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124744"/>
            <a:ext cx="4680520" cy="106182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2. Hello World </a:t>
            </a:r>
            <a:r>
              <a:rPr kumimoji="0" lang="ko-KR" altLang="en-US" b="1" dirty="0">
                <a:solidFill>
                  <a:prstClr val="black"/>
                </a:solidFill>
                <a:latin typeface="맑은 고딕"/>
                <a:ea typeface="맑은 고딕"/>
              </a:rPr>
              <a:t>프로그램 소스 작성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endParaRPr lang="ko-KR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799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[</a:t>
            </a:r>
            <a:r>
              <a:rPr lang="ko-KR" altLang="en-US" dirty="0"/>
              <a:t>기본실습</a:t>
            </a:r>
            <a:r>
              <a:rPr lang="en-US" altLang="ko-KR" dirty="0"/>
              <a:t>]JSP </a:t>
            </a:r>
            <a:r>
              <a:rPr lang="ko-KR" altLang="en-US" dirty="0"/>
              <a:t>프로그래밍</a:t>
            </a:r>
            <a:r>
              <a:rPr lang="en-US" altLang="ko-KR" dirty="0"/>
              <a:t>: Hello World 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None/>
            </a:pPr>
            <a:r>
              <a:rPr lang="en-US" altLang="ko-KR" dirty="0">
                <a:latin typeface="+mn-ea"/>
              </a:rPr>
              <a:t>➋</a:t>
            </a:r>
            <a:r>
              <a:rPr lang="ko-KR" altLang="en-US" dirty="0" smtClean="0">
                <a:latin typeface="+mn-ea"/>
              </a:rPr>
              <a:t> 템플릿 코드 지정하기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None/>
            </a:pPr>
            <a:r>
              <a:rPr lang="en-US" altLang="ko-KR" dirty="0">
                <a:latin typeface="+mn-ea"/>
              </a:rPr>
              <a:t>➌</a:t>
            </a:r>
            <a:r>
              <a:rPr lang="ko-KR" altLang="en-US" dirty="0" smtClean="0">
                <a:latin typeface="+mn-ea"/>
              </a:rPr>
              <a:t> 생성된 코드 확인하기</a:t>
            </a:r>
            <a:endParaRPr lang="ko-KR" altLang="en-US" dirty="0"/>
          </a:p>
        </p:txBody>
      </p:sp>
      <p:pic>
        <p:nvPicPr>
          <p:cNvPr id="6146" name="Picture 2" descr="C:\Users\orize\Downloads\이미지 파일\3장\3장\ch03_0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3672408" cy="39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567187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3-14]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템플릿 선택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액자 8"/>
          <p:cNvSpPr/>
          <p:nvPr/>
        </p:nvSpPr>
        <p:spPr>
          <a:xfrm>
            <a:off x="827584" y="3068960"/>
            <a:ext cx="3312368" cy="144016"/>
          </a:xfrm>
          <a:prstGeom prst="frame">
            <a:avLst>
              <a:gd name="adj1" fmla="val 191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47" name="Picture 3" descr="C:\Users\orize\Downloads\이미지 파일\3장\3장\ch03_1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700807"/>
            <a:ext cx="4320481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16015" y="494731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3-15]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생성된 기본 코드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6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5371570"/>
            <a:ext cx="7889120" cy="4336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3568" y="1988840"/>
            <a:ext cx="7889120" cy="4336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568" y="2852936"/>
            <a:ext cx="7889120" cy="18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[</a:t>
            </a:r>
            <a:r>
              <a:rPr lang="ko-KR" altLang="en-US" dirty="0" err="1"/>
              <a:t>기본실습</a:t>
            </a:r>
            <a:r>
              <a:rPr lang="en-US" altLang="ko-KR" dirty="0" smtClean="0"/>
              <a:t>]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/>
              <a:t>프로그래밍</a:t>
            </a:r>
            <a:r>
              <a:rPr lang="en-US" altLang="ko-KR" dirty="0"/>
              <a:t>: Hello World JSP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539552" y="1196752"/>
            <a:ext cx="7704856" cy="5400600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ko-KR" altLang="en-US" dirty="0" smtClean="0"/>
              <a:t>소스코드 작성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헬로월드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HelloWorld.jsp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 dirty="0">
                <a:solidFill>
                  <a:prstClr val="black"/>
                </a:solidFill>
              </a:rPr>
              <a:t>page </a:t>
            </a:r>
            <a:r>
              <a:rPr lang="ko-KR" altLang="en-US" b="1" dirty="0">
                <a:solidFill>
                  <a:prstClr val="black"/>
                </a:solidFill>
              </a:rPr>
              <a:t>지시어</a:t>
            </a:r>
            <a:r>
              <a:rPr lang="en-US" altLang="ko-KR" sz="1000" b="1" dirty="0">
                <a:solidFill>
                  <a:prstClr val="black"/>
                </a:solidFill>
              </a:rPr>
              <a:t> : </a:t>
            </a:r>
            <a:r>
              <a:rPr lang="ko-KR" altLang="en-US" sz="1000" b="1" dirty="0">
                <a:solidFill>
                  <a:prstClr val="black"/>
                </a:solidFill>
              </a:rPr>
              <a:t>모든 </a:t>
            </a:r>
            <a:r>
              <a:rPr lang="en-US" altLang="ko-KR" sz="1000" b="1" dirty="0" err="1">
                <a:solidFill>
                  <a:prstClr val="black"/>
                </a:solidFill>
              </a:rPr>
              <a:t>jsp</a:t>
            </a:r>
            <a:r>
              <a:rPr lang="en-US" altLang="ko-KR" sz="1000" b="1" dirty="0">
                <a:solidFill>
                  <a:prstClr val="black"/>
                </a:solidFill>
              </a:rPr>
              <a:t> </a:t>
            </a:r>
            <a:r>
              <a:rPr lang="ko-KR" altLang="en-US" sz="1000" b="1" dirty="0">
                <a:solidFill>
                  <a:prstClr val="black"/>
                </a:solidFill>
              </a:rPr>
              <a:t>파일에 기술되어야 하는 요소로 현재 </a:t>
            </a:r>
            <a:r>
              <a:rPr lang="en-US" altLang="ko-KR" sz="1000" b="1" dirty="0" err="1">
                <a:solidFill>
                  <a:prstClr val="black"/>
                </a:solidFill>
              </a:rPr>
              <a:t>jsp</a:t>
            </a:r>
            <a:r>
              <a:rPr lang="en-US" altLang="ko-KR" sz="1000" b="1" dirty="0">
                <a:solidFill>
                  <a:prstClr val="black"/>
                </a:solidFill>
              </a:rPr>
              <a:t> </a:t>
            </a:r>
            <a:r>
              <a:rPr lang="ko-KR" altLang="en-US" sz="1000" b="1" dirty="0">
                <a:solidFill>
                  <a:prstClr val="black"/>
                </a:solidFill>
              </a:rPr>
              <a:t>문서와 관련된 처리 정보를 기술함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b="1" dirty="0"/>
              <a:t>HTML </a:t>
            </a:r>
            <a:r>
              <a:rPr lang="ko-KR" altLang="en-US" sz="1000" b="1" dirty="0" err="1"/>
              <a:t>선언부</a:t>
            </a:r>
            <a:r>
              <a:rPr lang="ko-KR" altLang="en-US" sz="1000" b="1" dirty="0"/>
              <a:t> 및 기본 </a:t>
            </a:r>
            <a:r>
              <a:rPr lang="ko-KR" altLang="en-US" sz="1000" b="1" dirty="0" smtClean="0"/>
              <a:t>태그</a:t>
            </a: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b="1" dirty="0"/>
              <a:t>JSP </a:t>
            </a:r>
            <a:r>
              <a:rPr lang="ko-KR" altLang="en-US" sz="1000" b="1" dirty="0" err="1"/>
              <a:t>표현식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</a:t>
            </a:r>
            <a:r>
              <a:rPr lang="ko-KR" altLang="en-US" sz="1000" b="1" dirty="0"/>
              <a:t> 자바 코드를 이용해 간단한 출력을 위해 사용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여기서는 현재 날짜와 시간 정보가 출력됨</a:t>
            </a:r>
            <a:r>
              <a:rPr lang="en-US" altLang="ko-KR" sz="1000" b="1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>
              <a:buClr>
                <a:schemeClr val="accent6"/>
              </a:buClr>
            </a:pPr>
            <a:endParaRPr lang="ko-KR" alt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1003360" y="2001680"/>
            <a:ext cx="6840760" cy="64807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01 &lt;%@ page language="java" </a:t>
            </a:r>
            <a:r>
              <a:rPr lang="en-US" altLang="ko-KR" sz="1050" dirty="0" err="1">
                <a:latin typeface="+mn-ea"/>
                <a:ea typeface="+mn-ea"/>
              </a:rPr>
              <a:t>contentType</a:t>
            </a:r>
            <a:r>
              <a:rPr lang="en-US" altLang="ko-KR" sz="1050" dirty="0">
                <a:latin typeface="+mn-ea"/>
                <a:ea typeface="+mn-ea"/>
              </a:rPr>
              <a:t>="text/html; </a:t>
            </a:r>
            <a:r>
              <a:rPr lang="en-US" altLang="ko-KR" sz="1050" dirty="0" smtClean="0">
                <a:latin typeface="+mn-ea"/>
                <a:ea typeface="+mn-ea"/>
              </a:rPr>
              <a:t>charset=UTF-8“ </a:t>
            </a:r>
            <a:r>
              <a:rPr lang="en-US" altLang="ko-KR" sz="1050" dirty="0" err="1" smtClean="0">
                <a:latin typeface="+mn-ea"/>
                <a:ea typeface="+mn-ea"/>
              </a:rPr>
              <a:t>pageEncodeing</a:t>
            </a:r>
            <a:r>
              <a:rPr lang="en-US" altLang="ko-KR" sz="1050" dirty="0">
                <a:latin typeface="+mn-ea"/>
                <a:ea typeface="+mn-ea"/>
              </a:rPr>
              <a:t>="UTF-8"%&gt;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2852936"/>
            <a:ext cx="7646645" cy="178895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02 &lt;!DOCTYPE html PUBLIC "-//W3c//DTD HTML 4.01 Transitional//EN" "http://</a:t>
            </a:r>
            <a:r>
              <a:rPr lang="en-US" altLang="ko-KR" sz="1050" dirty="0" smtClean="0">
                <a:latin typeface="+mn-ea"/>
                <a:ea typeface="+mn-ea"/>
              </a:rPr>
              <a:t>www.w3.org/TR/html4/loose.dtd</a:t>
            </a:r>
            <a:r>
              <a:rPr lang="en-US" altLang="ko-KR" sz="1050" dirty="0">
                <a:latin typeface="+mn-ea"/>
                <a:ea typeface="+mn-ea"/>
              </a:rPr>
              <a:t>"&gt;</a:t>
            </a:r>
          </a:p>
          <a:p>
            <a:pPr lvl="1"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03 &lt;HTML&gt;</a:t>
            </a:r>
          </a:p>
          <a:p>
            <a:pPr lvl="1"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04 &lt;HEAD&gt;</a:t>
            </a:r>
          </a:p>
          <a:p>
            <a:pPr lvl="1"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05 &lt;meta http-</a:t>
            </a:r>
            <a:r>
              <a:rPr lang="en-US" altLang="ko-KR" sz="1050" dirty="0" err="1">
                <a:latin typeface="+mn-ea"/>
                <a:ea typeface="+mn-ea"/>
              </a:rPr>
              <a:t>equiv</a:t>
            </a:r>
            <a:r>
              <a:rPr lang="en-US" altLang="ko-KR" sz="1050" dirty="0">
                <a:latin typeface="+mn-ea"/>
                <a:ea typeface="+mn-ea"/>
              </a:rPr>
              <a:t>="Content-Type" content="text/html; charset=UTF-8"&gt;</a:t>
            </a:r>
          </a:p>
          <a:p>
            <a:pPr lvl="1"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06 &lt;TITLE&gt;</a:t>
            </a:r>
            <a:r>
              <a:rPr lang="en-US" altLang="ko-KR" sz="1050" dirty="0" err="1">
                <a:latin typeface="+mn-ea"/>
                <a:ea typeface="+mn-ea"/>
              </a:rPr>
              <a:t>HelloWorld</a:t>
            </a:r>
            <a:r>
              <a:rPr lang="en-US" altLang="ko-KR" sz="1050" dirty="0">
                <a:latin typeface="+mn-ea"/>
                <a:ea typeface="+mn-ea"/>
              </a:rPr>
              <a:t>&lt;/TITLE&gt;</a:t>
            </a:r>
          </a:p>
          <a:p>
            <a:pPr lvl="1"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07 &lt;/HEAD&gt;</a:t>
            </a:r>
          </a:p>
          <a:p>
            <a:pPr lvl="1"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08 &lt;BODY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3360" y="5384249"/>
            <a:ext cx="3392275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12 </a:t>
            </a:r>
            <a:r>
              <a:rPr lang="ko-KR" altLang="en-US" sz="1050" dirty="0">
                <a:latin typeface="+mn-ea"/>
                <a:ea typeface="+mn-ea"/>
              </a:rPr>
              <a:t>현재 날짜와 시간은 </a:t>
            </a:r>
            <a:r>
              <a:rPr lang="en-US" altLang="ko-KR" sz="1050" dirty="0">
                <a:latin typeface="+mn-ea"/>
                <a:ea typeface="+mn-ea"/>
              </a:rPr>
              <a:t>: &lt;%=new </a:t>
            </a:r>
            <a:r>
              <a:rPr lang="en-US" altLang="ko-KR" sz="1050" dirty="0" err="1">
                <a:latin typeface="+mn-ea"/>
                <a:ea typeface="+mn-ea"/>
              </a:rPr>
              <a:t>java.util.Date</a:t>
            </a:r>
            <a:r>
              <a:rPr lang="en-US" altLang="ko-KR" sz="1050" dirty="0">
                <a:latin typeface="+mn-ea"/>
                <a:ea typeface="+mn-ea"/>
              </a:rPr>
              <a:t>()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5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[</a:t>
            </a:r>
            <a:r>
              <a:rPr lang="ko-KR" altLang="en-US" dirty="0"/>
              <a:t>기본실습</a:t>
            </a:r>
            <a:r>
              <a:rPr lang="en-US" altLang="ko-KR" dirty="0"/>
              <a:t>]JSP </a:t>
            </a:r>
            <a:r>
              <a:rPr lang="ko-KR" altLang="en-US" dirty="0"/>
              <a:t>프로그래밍</a:t>
            </a:r>
            <a:r>
              <a:rPr lang="en-US" altLang="ko-KR" dirty="0"/>
              <a:t>: Hello World 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 numCol="2" spcCol="180000"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3. </a:t>
            </a:r>
            <a:r>
              <a:rPr lang="ko-KR" altLang="en-US" sz="1800" dirty="0" smtClean="0">
                <a:solidFill>
                  <a:prstClr val="black"/>
                </a:solidFill>
              </a:rPr>
              <a:t>서버 설정 및 실행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서버 설정하기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r>
              <a:rPr lang="ko-KR" altLang="en-US" dirty="0" err="1" smtClean="0">
                <a:solidFill>
                  <a:prstClr val="black"/>
                </a:solidFill>
              </a:rPr>
              <a:t>톰캣</a:t>
            </a:r>
            <a:r>
              <a:rPr lang="ko-KR" altLang="en-US" dirty="0" smtClean="0">
                <a:solidFill>
                  <a:prstClr val="black"/>
                </a:solidFill>
              </a:rPr>
              <a:t> 폴더 지정하기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392" y="63869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3-16]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서버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171" name="Picture 3" descr="C:\Users\orize\Downloads\이미지 파일\3장\3장\ch03_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60848"/>
            <a:ext cx="363242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60032" y="544817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3-17]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톰캣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폴더 지정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55576" y="2060848"/>
            <a:ext cx="3456384" cy="4326140"/>
            <a:chOff x="755576" y="2060848"/>
            <a:chExt cx="3456384" cy="4326140"/>
          </a:xfrm>
        </p:grpSpPr>
        <p:pic>
          <p:nvPicPr>
            <p:cNvPr id="7170" name="Picture 2" descr="C:\Users\orize\Downloads\이미지 파일\3장\3장\ch03_11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60848"/>
              <a:ext cx="3456384" cy="432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액자 8"/>
            <p:cNvSpPr/>
            <p:nvPr/>
          </p:nvSpPr>
          <p:spPr>
            <a:xfrm>
              <a:off x="1107257" y="4348800"/>
              <a:ext cx="872455" cy="144016"/>
            </a:xfrm>
            <a:prstGeom prst="frame">
              <a:avLst>
                <a:gd name="adj1" fmla="val 191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액자 10"/>
          <p:cNvSpPr/>
          <p:nvPr/>
        </p:nvSpPr>
        <p:spPr>
          <a:xfrm>
            <a:off x="4932040" y="3212976"/>
            <a:ext cx="2520280" cy="144016"/>
          </a:xfrm>
          <a:prstGeom prst="frame">
            <a:avLst>
              <a:gd name="adj1" fmla="val 191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[</a:t>
            </a:r>
            <a:r>
              <a:rPr lang="ko-KR" altLang="en-US" dirty="0"/>
              <a:t>기본실습</a:t>
            </a:r>
            <a:r>
              <a:rPr lang="en-US" altLang="ko-KR" dirty="0"/>
              <a:t>]JSP </a:t>
            </a:r>
            <a:r>
              <a:rPr lang="ko-KR" altLang="en-US" dirty="0"/>
              <a:t>프로그래밍</a:t>
            </a:r>
            <a:r>
              <a:rPr lang="en-US" altLang="ko-KR" dirty="0"/>
              <a:t>: Hello World 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 numCol="2" spcCol="180000"/>
          <a:lstStyle/>
          <a:p>
            <a:pPr lvl="0">
              <a:buClr>
                <a:srgbClr val="F79646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실행할 프로젝트 선택하기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보안 경고 해제하기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6013" y="486410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3-18]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프로젝트 선택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1835" y="382074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3-19]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윈도우 보안 경고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194" name="Picture 2" descr="C:\Users\orize\Downloads\이미지 파일\3장\3장\ch03_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60" y="1750715"/>
            <a:ext cx="3341584" cy="311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orize\Downloads\이미지 파일\3장\3장\ch03_1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835" y="1750714"/>
            <a:ext cx="3608597" cy="207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/>
          <p:cNvSpPr/>
          <p:nvPr/>
        </p:nvSpPr>
        <p:spPr>
          <a:xfrm>
            <a:off x="7020272" y="3573016"/>
            <a:ext cx="792088" cy="247862"/>
          </a:xfrm>
          <a:prstGeom prst="frame">
            <a:avLst>
              <a:gd name="adj1" fmla="val 191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[</a:t>
            </a:r>
            <a:r>
              <a:rPr lang="ko-KR" altLang="en-US" dirty="0"/>
              <a:t>기본실습</a:t>
            </a:r>
            <a:r>
              <a:rPr lang="en-US" altLang="ko-KR" dirty="0"/>
              <a:t>]JSP </a:t>
            </a:r>
            <a:r>
              <a:rPr lang="ko-KR" altLang="en-US" dirty="0"/>
              <a:t>프로그래밍</a:t>
            </a:r>
            <a:r>
              <a:rPr lang="en-US" altLang="ko-KR" dirty="0"/>
              <a:t>: Hello World 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 numCol="2" spcCol="180000"/>
          <a:lstStyle/>
          <a:p>
            <a:pPr lvl="0">
              <a:buClr>
                <a:srgbClr val="F79646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실행 결과 확인하기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796" y="482148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3-20]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7294" y="478720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3-22]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외부 브라우저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크롬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를 이용한 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218" name="Picture 2" descr="C:\Users\orize\Downloads\이미지 파일\3장\3장\ch03_15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5" y="1715292"/>
            <a:ext cx="4109148" cy="308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orize\Downloads\이미지 파일\3장\3장\ch03_17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94" y="1720997"/>
            <a:ext cx="4075874" cy="308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[</a:t>
            </a:r>
            <a:r>
              <a:rPr lang="ko-KR" altLang="en-US" dirty="0"/>
              <a:t>기본실습</a:t>
            </a:r>
            <a:r>
              <a:rPr lang="en-US" altLang="ko-KR" dirty="0"/>
              <a:t>]JSP </a:t>
            </a:r>
            <a:r>
              <a:rPr lang="ko-KR" altLang="en-US" dirty="0"/>
              <a:t>프로그래밍</a:t>
            </a:r>
            <a:r>
              <a:rPr lang="en-US" altLang="ko-KR" dirty="0"/>
              <a:t>: Hello World 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 numCol="1" spcCol="180000"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4</a:t>
            </a:r>
            <a:r>
              <a:rPr lang="en-US" altLang="ko-KR" sz="1800" dirty="0" smtClean="0">
                <a:solidFill>
                  <a:prstClr val="black"/>
                </a:solidFill>
              </a:rPr>
              <a:t>.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서블릿으로</a:t>
            </a:r>
            <a:r>
              <a:rPr lang="ko-KR" altLang="en-US" sz="1800" dirty="0" smtClean="0">
                <a:solidFill>
                  <a:prstClr val="black"/>
                </a:solidFill>
              </a:rPr>
              <a:t> 변환된 소스 확인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200" b="0" dirty="0" smtClean="0">
                <a:solidFill>
                  <a:prstClr val="black"/>
                </a:solidFill>
              </a:rPr>
              <a:t>[c:\dev\workspace\.metadata\.plugins\</a:t>
            </a:r>
            <a:r>
              <a:rPr lang="en-US" altLang="ko-KR" sz="1200" b="0" dirty="0" err="1" smtClean="0">
                <a:solidFill>
                  <a:prstClr val="black"/>
                </a:solidFill>
              </a:rPr>
              <a:t>org.eclipse.wst.server.core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\tmp0\work\Catalina\</a:t>
            </a:r>
            <a:r>
              <a:rPr lang="en-US" altLang="ko-KR" sz="1200" b="0" dirty="0" err="1" smtClean="0">
                <a:solidFill>
                  <a:prstClr val="black"/>
                </a:solidFill>
              </a:rPr>
              <a:t>localhost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\</a:t>
            </a:r>
            <a:r>
              <a:rPr lang="en-US" altLang="ko-KR" sz="1200" b="0" dirty="0" err="1" smtClean="0">
                <a:solidFill>
                  <a:prstClr val="black"/>
                </a:solidFill>
              </a:rPr>
              <a:t>jspbook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\org\apache\</a:t>
            </a:r>
            <a:r>
              <a:rPr lang="en-US" altLang="ko-KR" sz="1200" b="0" dirty="0" err="1" smtClean="0">
                <a:solidFill>
                  <a:prstClr val="black"/>
                </a:solidFill>
              </a:rPr>
              <a:t>jsp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\ch0] 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폴더에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위치</a:t>
            </a:r>
            <a:endParaRPr lang="en-US" altLang="ko-KR" sz="1200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  <a:p>
            <a:pPr lvl="0">
              <a:buClr>
                <a:srgbClr val="F79646"/>
              </a:buClr>
            </a:pPr>
            <a:endParaRPr lang="en-US" altLang="ko-KR" b="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22193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3-23]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JSP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가 변환된 자바 파일이 있는 폴더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42" name="Picture 2" descr="C:\Users\orize\Downloads\이미지 파일\3장\3장\ch03_1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4052"/>
            <a:ext cx="4464496" cy="287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8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en-US" altLang="ko-KR" sz="2000" b="1" dirty="0" smtClean="0"/>
              <a:t>JSP </a:t>
            </a:r>
            <a:r>
              <a:rPr lang="ko-KR" altLang="en-US" sz="2000" b="1" dirty="0" smtClean="0"/>
              <a:t>개요</a:t>
            </a:r>
            <a:endParaRPr lang="ko-KR" altLang="en-US" sz="2000" b="1" dirty="0"/>
          </a:p>
          <a:p>
            <a:r>
              <a:rPr lang="en-US" altLang="ko-KR" sz="2000" b="1" dirty="0" smtClean="0"/>
              <a:t>JSP </a:t>
            </a:r>
            <a:r>
              <a:rPr lang="ko-KR" altLang="en-US" sz="2000" b="1" dirty="0" smtClean="0"/>
              <a:t>처리 과정의 이해</a:t>
            </a:r>
            <a:endParaRPr lang="ko-KR" altLang="en-US" sz="2000" b="1" dirty="0"/>
          </a:p>
          <a:p>
            <a:r>
              <a:rPr lang="en-US" altLang="ko-KR" sz="2000" b="1" dirty="0" smtClean="0"/>
              <a:t>JSP </a:t>
            </a:r>
            <a:r>
              <a:rPr lang="ko-KR" altLang="en-US" sz="2000" b="1" dirty="0" smtClean="0"/>
              <a:t>프로그램 기술 변천</a:t>
            </a:r>
            <a:endParaRPr lang="en-US" altLang="ko-KR" sz="2000" b="1" dirty="0" smtClean="0"/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기본실습</a:t>
            </a:r>
            <a:r>
              <a:rPr lang="en-US" altLang="ko-KR" dirty="0" smtClean="0"/>
              <a:t>]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프로그래밍 </a:t>
            </a:r>
            <a:r>
              <a:rPr lang="en-US" altLang="ko-KR" dirty="0" smtClean="0"/>
              <a:t>: Hello World JSP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JSP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서블릿의</a:t>
            </a:r>
            <a:r>
              <a:rPr lang="ko-KR" altLang="en-US" sz="1600" dirty="0"/>
              <a:t> 관계를 이해하고</a:t>
            </a:r>
            <a:r>
              <a:rPr lang="en-US" altLang="ko-KR" sz="1600" dirty="0"/>
              <a:t>, JSP </a:t>
            </a:r>
            <a:r>
              <a:rPr lang="ko-KR" altLang="en-US" sz="1600" dirty="0"/>
              <a:t>프로그래밍과 관련된 기술을 알아본다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JSP </a:t>
            </a:r>
            <a:r>
              <a:rPr lang="ko-KR" altLang="en-US" sz="1600" dirty="0"/>
              <a:t>프로그램의 전체 처리 과정을 이해한다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JSP </a:t>
            </a:r>
            <a:r>
              <a:rPr lang="ko-KR" altLang="en-US" sz="1600" dirty="0"/>
              <a:t>프로그램 개발에 유리한 프로그래밍 모델을 알아본다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JSP </a:t>
            </a:r>
            <a:r>
              <a:rPr lang="ko-KR" altLang="en-US" sz="1600" dirty="0"/>
              <a:t>기술 변천 과정을 최근 소프트웨어 아키텍처 경향과 함께 살펴본다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간단한 </a:t>
            </a:r>
            <a:r>
              <a:rPr lang="en-US" altLang="ko-KR" sz="1600" dirty="0"/>
              <a:t>JSP </a:t>
            </a:r>
            <a:r>
              <a:rPr lang="ko-KR" altLang="en-US" sz="1600" dirty="0"/>
              <a:t>프로그램을 작성하고 실행하는 방법을 익힌다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51672" y="5057800"/>
            <a:ext cx="8340808" cy="16835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1672" y="2852936"/>
            <a:ext cx="8340808" cy="18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서블릿</a:t>
            </a:r>
            <a:r>
              <a:rPr lang="en-US" altLang="ko-KR" sz="1800" dirty="0" smtClean="0"/>
              <a:t>(Servlet)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JSP(Java Server Page)</a:t>
            </a:r>
            <a:endParaRPr lang="ko-KR" altLang="en-US" sz="1800" dirty="0"/>
          </a:p>
          <a:p>
            <a:pPr lvl="1"/>
            <a:r>
              <a:rPr lang="ko-KR" altLang="en-US" dirty="0" err="1" smtClean="0"/>
              <a:t>서블릿은</a:t>
            </a:r>
            <a:r>
              <a:rPr lang="ko-KR" altLang="en-US" dirty="0" smtClean="0"/>
              <a:t> 자바를 이용한 서버 프로그래밍 기술이다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초기 웹 프로그래밍 기술인 </a:t>
            </a:r>
            <a:r>
              <a:rPr lang="en-US" altLang="ko-KR" dirty="0" smtClean="0"/>
              <a:t>CGI(Common Gateway Interface)</a:t>
            </a:r>
            <a:r>
              <a:rPr lang="ko-KR" altLang="en-US" dirty="0" smtClean="0"/>
              <a:t>를 대체하기 위해 개발되었으나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느린 처리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많은 메모리 요구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불편한 화면 제어 등의 한계로 </a:t>
            </a:r>
            <a:r>
              <a:rPr lang="en-US" altLang="ko-KR" dirty="0" smtClean="0"/>
              <a:t>PHP, ASP </a:t>
            </a:r>
            <a:r>
              <a:rPr lang="ko-KR" altLang="en-US" dirty="0" smtClean="0"/>
              <a:t>등 서버 스크립트 언어 등장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와 유사한 형태로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중심으로 자바 프로그램과의 유기적인 연결을 지원</a:t>
            </a:r>
            <a:r>
              <a:rPr lang="en-US" altLang="ko-KR" dirty="0" smtClean="0"/>
              <a:t>.</a:t>
            </a:r>
          </a:p>
          <a:p>
            <a:pPr>
              <a:buClr>
                <a:schemeClr val="accent6"/>
              </a:buClr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구현코드 예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endParaRPr lang="en-US" altLang="ko-KR" sz="800" dirty="0" smtClean="0"/>
          </a:p>
          <a:p>
            <a:pPr>
              <a:buClr>
                <a:schemeClr val="accent6"/>
              </a:buClr>
            </a:pPr>
            <a:r>
              <a:rPr lang="en-US" altLang="ko-KR" dirty="0" smtClean="0"/>
              <a:t>JSP </a:t>
            </a:r>
            <a:r>
              <a:rPr lang="ko-KR" altLang="en-US" dirty="0"/>
              <a:t>구</a:t>
            </a:r>
            <a:r>
              <a:rPr lang="ko-KR" altLang="en-US" dirty="0" smtClean="0"/>
              <a:t>현코드 예</a:t>
            </a:r>
            <a:endParaRPr lang="en-US" altLang="ko-KR" dirty="0"/>
          </a:p>
          <a:p>
            <a:pPr lvl="3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1" y="2852936"/>
            <a:ext cx="8525009" cy="1440160"/>
          </a:xfrm>
          <a:prstGeom prst="rect">
            <a:avLst/>
          </a:prstGeom>
        </p:spPr>
        <p:txBody>
          <a:bodyPr vert="horz" wrap="none" lIns="91440" tIns="45720" rIns="91440" bIns="45720" numCol="2" spcCol="18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01 public 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class </a:t>
            </a:r>
            <a:r>
              <a:rPr lang="en-US" altLang="ko-KR" sz="1050" dirty="0" err="1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HelloWorldServlet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 extends </a:t>
            </a:r>
            <a:r>
              <a:rPr lang="en-US" altLang="ko-KR" sz="1050" dirty="0" err="1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HttpServlet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02   public 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void </a:t>
            </a:r>
            <a:r>
              <a:rPr lang="en-US" altLang="ko-KR" sz="1050" dirty="0" err="1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doGet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(</a:t>
            </a:r>
            <a:r>
              <a:rPr lang="en-US" altLang="ko-KR" sz="1050" dirty="0" err="1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HttpServletRequest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 request, </a:t>
            </a:r>
            <a:endParaRPr lang="en-US" altLang="ko-KR" sz="1050" dirty="0" smtClean="0">
              <a:latin typeface="+mn-lt"/>
              <a:ea typeface="Microsoft Yi Baiti" panose="03000500000000000000" pitchFamily="66" charset="0"/>
              <a:cs typeface="Vrind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03                           </a:t>
            </a:r>
            <a:r>
              <a:rPr lang="en-US" altLang="ko-KR" sz="1050" dirty="0" err="1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HttpServletResponse</a:t>
            </a: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 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response)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04   throws </a:t>
            </a:r>
            <a:r>
              <a:rPr lang="en-US" altLang="ko-KR" sz="1050" dirty="0" err="1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ServletException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, </a:t>
            </a:r>
            <a:r>
              <a:rPr lang="en-US" altLang="ko-KR" sz="1050" dirty="0" err="1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IOException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05     </a:t>
            </a:r>
            <a:r>
              <a:rPr lang="en-US" altLang="ko-KR" sz="1050" dirty="0" err="1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response.setContentType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("text/html; charset=EUC_KR");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06     </a:t>
            </a:r>
            <a:r>
              <a:rPr lang="en-US" altLang="ko-KR" sz="1050" dirty="0" err="1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PrintWrite</a:t>
            </a: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 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out = </a:t>
            </a:r>
            <a:r>
              <a:rPr lang="en-US" altLang="ko-KR" sz="1050" dirty="0" err="1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response.getWriter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07     </a:t>
            </a:r>
            <a:r>
              <a:rPr lang="en-US" altLang="ko-KR" sz="1050" dirty="0" err="1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out.println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("&lt;HTML&gt;&lt;HEAD&gt;&lt;TITLE</a:t>
            </a: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&gt;</a:t>
            </a:r>
            <a:r>
              <a:rPr lang="ko-KR" altLang="en-US" sz="1050" dirty="0" smtClean="0">
                <a:latin typeface="+mn-lt"/>
                <a:ea typeface="+mn-ea"/>
                <a:cs typeface="Vrinda" panose="020B0502040204020203" pitchFamily="34" charset="0"/>
              </a:rPr>
              <a:t>로그인                </a:t>
            </a:r>
            <a:endParaRPr lang="en-US" altLang="ko-KR" sz="1050" dirty="0" smtClean="0">
              <a:latin typeface="+mn-lt"/>
              <a:ea typeface="Microsoft Yi Baiti" panose="03000500000000000000" pitchFamily="66" charset="0"/>
              <a:cs typeface="Vrind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        &lt;/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TITLE&gt;&lt;/HEAD</a:t>
            </a: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&gt;");</a:t>
            </a:r>
            <a:endParaRPr lang="en-US" altLang="ko-KR" sz="1050" dirty="0">
              <a:latin typeface="+mn-lt"/>
              <a:ea typeface="Microsoft Yi Baiti" panose="03000500000000000000" pitchFamily="66" charset="0"/>
              <a:cs typeface="Vrind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08     </a:t>
            </a:r>
            <a:r>
              <a:rPr lang="en-US" altLang="ko-KR" sz="1050" dirty="0" err="1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out.println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("&lt;BODY&gt;&lt;H2&gt;Hello World : </a:t>
            </a:r>
            <a:r>
              <a:rPr lang="ko-KR" altLang="en-US" sz="1050" dirty="0" err="1">
                <a:latin typeface="+mn-lt"/>
                <a:ea typeface="+mn-ea"/>
                <a:cs typeface="Vrinda" panose="020B0502040204020203" pitchFamily="34" charset="0"/>
              </a:rPr>
              <a:t>헬로월드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&lt;/H2&gt;");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09     </a:t>
            </a:r>
            <a:r>
              <a:rPr lang="en-US" altLang="ko-KR" sz="1050" dirty="0" err="1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out.println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("</a:t>
            </a:r>
            <a:r>
              <a:rPr lang="ko-KR" altLang="en-US" sz="1050" dirty="0">
                <a:latin typeface="+mn-lt"/>
                <a:ea typeface="+mn-ea"/>
                <a:cs typeface="Vrinda" panose="020B0502040204020203" pitchFamily="34" charset="0"/>
              </a:rPr>
              <a:t>오늘의 날짜와 시간은 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: "+new </a:t>
            </a:r>
            <a:endParaRPr lang="en-US" altLang="ko-KR" sz="1050" dirty="0" smtClean="0">
              <a:latin typeface="+mn-lt"/>
              <a:ea typeface="Microsoft Yi Baiti" panose="03000500000000000000" pitchFamily="66" charset="0"/>
              <a:cs typeface="Vrind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10     </a:t>
            </a:r>
            <a:r>
              <a:rPr lang="en-US" altLang="ko-KR" sz="1050" dirty="0" err="1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java.util.Date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11     </a:t>
            </a:r>
            <a:r>
              <a:rPr lang="en-US" altLang="ko-KR" sz="1050" dirty="0" err="1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out.println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("&lt;/BODY&gt;&lt;/HTML&gt;");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12   </a:t>
            </a:r>
            <a:r>
              <a:rPr lang="en-US" altLang="ko-KR" sz="1050" dirty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lt"/>
                <a:ea typeface="Microsoft Yi Baiti" panose="03000500000000000000" pitchFamily="66" charset="0"/>
                <a:cs typeface="Vrinda" panose="020B0502040204020203" pitchFamily="34" charset="0"/>
              </a:rPr>
              <a:t>13 }</a:t>
            </a:r>
            <a:endParaRPr lang="ko-KR" altLang="en-US" sz="1050" dirty="0" smtClean="0">
              <a:latin typeface="+mn-lt"/>
              <a:ea typeface="+mn-ea"/>
              <a:cs typeface="Vrinda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672" y="5013176"/>
            <a:ext cx="8592328" cy="1440160"/>
          </a:xfrm>
          <a:prstGeom prst="rect">
            <a:avLst/>
          </a:prstGeom>
        </p:spPr>
        <p:txBody>
          <a:bodyPr vert="horz" wrap="none" lIns="91440" tIns="45720" rIns="91440" bIns="45720" numCol="1" spcCol="18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01 &lt;%@ </a:t>
            </a:r>
            <a:r>
              <a:rPr lang="en-US" altLang="ko-KR" sz="1050" dirty="0">
                <a:latin typeface="+mn-ea"/>
                <a:ea typeface="+mn-ea"/>
              </a:rPr>
              <a:t>page </a:t>
            </a:r>
            <a:r>
              <a:rPr lang="en-US" altLang="ko-KR" sz="1050" dirty="0" err="1">
                <a:latin typeface="+mn-ea"/>
                <a:ea typeface="+mn-ea"/>
              </a:rPr>
              <a:t>contentType</a:t>
            </a:r>
            <a:r>
              <a:rPr lang="en-US" altLang="ko-KR" sz="1050" dirty="0">
                <a:latin typeface="+mn-ea"/>
                <a:ea typeface="+mn-ea"/>
              </a:rPr>
              <a:t>="text/</a:t>
            </a:r>
            <a:r>
              <a:rPr lang="en-US" altLang="ko-KR" sz="1050" dirty="0" err="1">
                <a:latin typeface="+mn-ea"/>
                <a:ea typeface="+mn-ea"/>
              </a:rPr>
              <a:t>html;charset</a:t>
            </a:r>
            <a:r>
              <a:rPr lang="en-US" altLang="ko-KR" sz="1050" dirty="0">
                <a:latin typeface="+mn-ea"/>
                <a:ea typeface="+mn-ea"/>
              </a:rPr>
              <a:t>=utf-8" 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02   &lt;</a:t>
            </a:r>
            <a:r>
              <a:rPr lang="en-US" altLang="ko-KR" sz="1050" dirty="0">
                <a:latin typeface="+mn-ea"/>
                <a:ea typeface="+mn-ea"/>
              </a:rPr>
              <a:t>HTML&gt;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03   &lt;</a:t>
            </a:r>
            <a:r>
              <a:rPr lang="en-US" altLang="ko-KR" sz="1050" dirty="0">
                <a:latin typeface="+mn-ea"/>
                <a:ea typeface="+mn-ea"/>
              </a:rPr>
              <a:t>HEAD&gt;&lt;TITLE&gt;Hello World&lt;/TITLE&gt;&lt;/HEAD&gt;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04   &lt;</a:t>
            </a:r>
            <a:r>
              <a:rPr lang="en-US" altLang="ko-KR" sz="1050" dirty="0">
                <a:latin typeface="+mn-ea"/>
                <a:ea typeface="+mn-ea"/>
              </a:rPr>
              <a:t>BODY&gt;&lt;H2&gt;Hello World : </a:t>
            </a:r>
            <a:r>
              <a:rPr lang="ko-KR" altLang="en-US" sz="1050" dirty="0" err="1">
                <a:latin typeface="+mn-ea"/>
                <a:ea typeface="+mn-ea"/>
              </a:rPr>
              <a:t>헬로월드</a:t>
            </a:r>
            <a:r>
              <a:rPr lang="en-US" altLang="ko-KR" sz="1050" dirty="0">
                <a:latin typeface="+mn-ea"/>
                <a:ea typeface="+mn-ea"/>
              </a:rPr>
              <a:t>&lt;/H2&gt;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05   </a:t>
            </a:r>
            <a:r>
              <a:rPr lang="ko-KR" altLang="en-US" sz="1050" dirty="0" smtClean="0">
                <a:latin typeface="+mn-ea"/>
                <a:ea typeface="+mn-ea"/>
              </a:rPr>
              <a:t>오늘의 </a:t>
            </a:r>
            <a:r>
              <a:rPr lang="ko-KR" altLang="en-US" sz="1050" dirty="0">
                <a:latin typeface="+mn-ea"/>
                <a:ea typeface="+mn-ea"/>
              </a:rPr>
              <a:t>날짜와 시간은 </a:t>
            </a:r>
            <a:r>
              <a:rPr lang="en-US" altLang="ko-KR" sz="1050" dirty="0">
                <a:latin typeface="+mn-ea"/>
                <a:ea typeface="+mn-ea"/>
              </a:rPr>
              <a:t>: &lt;%= new </a:t>
            </a:r>
            <a:r>
              <a:rPr lang="en-US" altLang="ko-KR" sz="1050" dirty="0" err="1">
                <a:latin typeface="+mn-ea"/>
                <a:ea typeface="+mn-ea"/>
              </a:rPr>
              <a:t>java.util.Date</a:t>
            </a:r>
            <a:r>
              <a:rPr lang="en-US" altLang="ko-KR" sz="1050" dirty="0">
                <a:latin typeface="+mn-ea"/>
                <a:ea typeface="+mn-ea"/>
              </a:rPr>
              <a:t>() 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06   &lt;/</a:t>
            </a:r>
            <a:r>
              <a:rPr lang="en-US" altLang="ko-KR" sz="1050" dirty="0">
                <a:latin typeface="+mn-ea"/>
                <a:ea typeface="+mn-ea"/>
              </a:rPr>
              <a:t>BODY&gt;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07 &lt;/</a:t>
            </a:r>
            <a:r>
              <a:rPr lang="en-US" altLang="ko-KR" sz="1050" dirty="0">
                <a:latin typeface="+mn-ea"/>
                <a:ea typeface="+mn-ea"/>
              </a:rPr>
              <a:t>HTML&gt;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JSP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496944" cy="5400600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en-US" altLang="ko-KR" dirty="0" smtClean="0"/>
              <a:t>JSP</a:t>
            </a:r>
            <a:r>
              <a:rPr lang="ko-KR" altLang="en-US" dirty="0" smtClean="0"/>
              <a:t>의 특징</a:t>
            </a:r>
            <a:endParaRPr lang="ko-KR" altLang="en-US" dirty="0"/>
          </a:p>
          <a:p>
            <a:pPr marL="266700" lvl="1" indent="0">
              <a:buNone/>
            </a:pPr>
            <a:r>
              <a:rPr lang="ko-KR" altLang="en-US" dirty="0"/>
              <a:t>➊ 자바의 모든 기능을 사용할 수 있어 발전 가능성이 무한하다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➋ </a:t>
            </a:r>
            <a:r>
              <a:rPr lang="ko-KR" altLang="en-US" dirty="0" err="1"/>
              <a:t>서블릿으로</a:t>
            </a:r>
            <a:r>
              <a:rPr lang="ko-KR" altLang="en-US" dirty="0"/>
              <a:t> </a:t>
            </a:r>
            <a:r>
              <a:rPr lang="ko-KR" altLang="en-US" dirty="0" err="1"/>
              <a:t>컴파일된</a:t>
            </a:r>
            <a:r>
              <a:rPr lang="ko-KR" altLang="en-US" dirty="0"/>
              <a:t> 후 메모리에서 처리되기 때문에 많은 사용자의 접속도 </a:t>
            </a:r>
            <a:r>
              <a:rPr lang="ko-KR" altLang="en-US" dirty="0" smtClean="0"/>
              <a:t>원활하게 처리할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➌ JSP </a:t>
            </a:r>
            <a:r>
              <a:rPr lang="ko-KR" altLang="en-US" dirty="0" smtClean="0"/>
              <a:t>또는 다른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간의 데이터를 쉽게 공유 할 수 있다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➍ </a:t>
            </a:r>
            <a:r>
              <a:rPr lang="ko-KR" altLang="en-US" dirty="0" err="1"/>
              <a:t>빈즈</a:t>
            </a:r>
            <a:r>
              <a:rPr lang="en-US" altLang="ko-KR" dirty="0"/>
              <a:t>(Beans)</a:t>
            </a:r>
            <a:r>
              <a:rPr lang="ko-KR" altLang="en-US" dirty="0"/>
              <a:t>라고 하는 자바 컴포넌트를 사용할 수 있다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➎ </a:t>
            </a:r>
            <a:r>
              <a:rPr lang="ko-KR" altLang="en-US" dirty="0" err="1"/>
              <a:t>커스텀</a:t>
            </a:r>
            <a:r>
              <a:rPr lang="ko-KR" altLang="en-US" dirty="0"/>
              <a:t> 태그를 만들어 사용할 수 있으며</a:t>
            </a:r>
            <a:r>
              <a:rPr lang="en-US" altLang="ko-KR" dirty="0"/>
              <a:t>, </a:t>
            </a:r>
            <a:r>
              <a:rPr lang="en-US" altLang="ko-KR" dirty="0" smtClean="0"/>
              <a:t>JSTL(JSP </a:t>
            </a:r>
            <a:r>
              <a:rPr lang="en-US" altLang="ko-KR" dirty="0"/>
              <a:t>Standard Tag Library)</a:t>
            </a:r>
            <a:r>
              <a:rPr lang="ko-KR" altLang="en-US" dirty="0"/>
              <a:t>과 같은 </a:t>
            </a:r>
            <a:r>
              <a:rPr lang="ko-KR" altLang="en-US" dirty="0" smtClean="0"/>
              <a:t>태그 </a:t>
            </a:r>
            <a:r>
              <a:rPr lang="ko-KR" altLang="en-US" dirty="0"/>
              <a:t>라이브러리를 이용할 수 있다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➏ </a:t>
            </a:r>
            <a:r>
              <a:rPr lang="ko-KR" altLang="en-US" dirty="0" err="1"/>
              <a:t>스트러츠</a:t>
            </a:r>
            <a:r>
              <a:rPr lang="en-US" altLang="ko-KR" dirty="0"/>
              <a:t>, </a:t>
            </a:r>
            <a:r>
              <a:rPr lang="ko-KR" altLang="en-US" dirty="0"/>
              <a:t>스프링 </a:t>
            </a:r>
            <a:r>
              <a:rPr lang="en-US" altLang="ko-KR" dirty="0"/>
              <a:t>@MVC </a:t>
            </a:r>
            <a:r>
              <a:rPr lang="ko-KR" altLang="en-US" dirty="0"/>
              <a:t>등 다양한 프레임워크와 결합하여 개발할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2. JSP </a:t>
            </a:r>
            <a:r>
              <a:rPr lang="ko-KR" altLang="en-US" sz="1800" dirty="0" smtClean="0"/>
              <a:t>학습에 필요한 기술</a:t>
            </a:r>
            <a:endParaRPr lang="en-US" altLang="ko-KR" sz="1800" dirty="0" smtClean="0"/>
          </a:p>
          <a:p>
            <a:pPr lvl="1"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</a:rPr>
              <a:t>JSP</a:t>
            </a:r>
            <a:r>
              <a:rPr lang="ko-KR" altLang="en-US" dirty="0">
                <a:solidFill>
                  <a:prstClr val="black"/>
                </a:solidFill>
              </a:rPr>
              <a:t>는 </a:t>
            </a:r>
            <a:r>
              <a:rPr lang="ko-KR" altLang="en-US" dirty="0" smtClean="0">
                <a:solidFill>
                  <a:prstClr val="black"/>
                </a:solidFill>
              </a:rPr>
              <a:t>웹 프로그래밍 기술로 </a:t>
            </a:r>
            <a:r>
              <a:rPr lang="en-US" altLang="ko-KR" dirty="0" smtClean="0">
                <a:solidFill>
                  <a:prstClr val="black"/>
                </a:solidFill>
              </a:rPr>
              <a:t>HTML, </a:t>
            </a:r>
            <a:r>
              <a:rPr lang="ko-KR" altLang="en-US" dirty="0" smtClean="0">
                <a:solidFill>
                  <a:prstClr val="black"/>
                </a:solidFill>
              </a:rPr>
              <a:t>자바스크립트</a:t>
            </a:r>
            <a:r>
              <a:rPr lang="en-US" altLang="ko-KR" dirty="0" smtClean="0">
                <a:solidFill>
                  <a:prstClr val="black"/>
                </a:solidFill>
              </a:rPr>
              <a:t>, CSS</a:t>
            </a:r>
            <a:r>
              <a:rPr lang="ko-KR" altLang="en-US" dirty="0" smtClean="0">
                <a:solidFill>
                  <a:prstClr val="black"/>
                </a:solidFill>
              </a:rPr>
              <a:t>와 같은 기본 웹 프로그래밍 경험이 요구됨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 smtClean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5"/>
          <a:stretch/>
        </p:blipFill>
        <p:spPr bwMode="auto">
          <a:xfrm>
            <a:off x="899592" y="4447051"/>
            <a:ext cx="6324007" cy="207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419600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3-1]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웹 프로그래밍을 위한 기본 기술 경험의 요구 수준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9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JSP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JSP</a:t>
            </a:r>
            <a:r>
              <a:rPr lang="ko-KR" altLang="en-US" dirty="0">
                <a:solidFill>
                  <a:prstClr val="black"/>
                </a:solidFill>
              </a:rPr>
              <a:t>는 </a:t>
            </a:r>
            <a:r>
              <a:rPr lang="ko-KR" altLang="en-US" dirty="0" smtClean="0">
                <a:solidFill>
                  <a:prstClr val="black"/>
                </a:solidFill>
              </a:rPr>
              <a:t>자바언어 기반이며 개발 시 순수 자바 코드가 </a:t>
            </a:r>
            <a:r>
              <a:rPr lang="en-US" altLang="ko-KR" dirty="0" smtClean="0">
                <a:solidFill>
                  <a:prstClr val="black"/>
                </a:solidFill>
              </a:rPr>
              <a:t>50% </a:t>
            </a:r>
            <a:r>
              <a:rPr lang="ko-KR" altLang="en-US" dirty="0" smtClean="0">
                <a:solidFill>
                  <a:prstClr val="black"/>
                </a:solidFill>
              </a:rPr>
              <a:t>이상으로 탄탄한 자바 기본기가 요구됨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buClr>
                <a:prstClr val="white">
                  <a:lumMod val="50000"/>
                </a:prst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prstClr val="white">
                  <a:lumMod val="50000"/>
                </a:prst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buClr>
                <a:prstClr val="white">
                  <a:lumMod val="50000"/>
                </a:prstClr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8"/>
          <a:stretch/>
        </p:blipFill>
        <p:spPr bwMode="auto">
          <a:xfrm>
            <a:off x="899592" y="1872496"/>
            <a:ext cx="6489560" cy="278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16288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3-2]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자바 관련 기본 기술 경험의 요구 수준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1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JSP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이외 추가적으로 다음 기술들에 대한 경험이 있다면 고급 웹 프로그래밍 학습에 도움이 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447675" lvl="2" indent="0">
              <a:buClr>
                <a:srgbClr val="4F81BD"/>
              </a:buClr>
              <a:buNone/>
            </a:pPr>
            <a:endParaRPr lang="en-US" altLang="ko-KR" dirty="0" smtClean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pPr lvl="1">
              <a:buClr>
                <a:srgbClr val="4F81BD"/>
              </a:buClr>
            </a:pPr>
            <a:endParaRPr lang="en-US" altLang="ko-KR" dirty="0" smtClean="0"/>
          </a:p>
          <a:p>
            <a:pPr lvl="1">
              <a:buClr>
                <a:srgbClr val="4F81BD"/>
              </a:buClr>
            </a:pP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3"/>
          <a:stretch/>
        </p:blipFill>
        <p:spPr bwMode="auto">
          <a:xfrm>
            <a:off x="899592" y="1911752"/>
            <a:ext cx="6408712" cy="326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16288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3-3]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고급 웹 프로그래밍을 위한 주변 기술 경험의 요구 수준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3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JSP </a:t>
            </a:r>
            <a:r>
              <a:rPr lang="ko-KR" altLang="en-US" dirty="0" smtClean="0"/>
              <a:t>처리 과정의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2448272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/>
              <a:t>1. JSP </a:t>
            </a:r>
            <a:r>
              <a:rPr lang="ko-KR" altLang="en-US" sz="1800" dirty="0" smtClean="0"/>
              <a:t>전체 동작 과정</a:t>
            </a:r>
            <a:endParaRPr lang="en-US" altLang="ko-KR" sz="1800" dirty="0" smtClean="0"/>
          </a:p>
          <a:p>
            <a:pPr lvl="2">
              <a:lnSpc>
                <a:spcPts val="2300"/>
              </a:lnSpc>
              <a:spcBef>
                <a:spcPct val="0"/>
              </a:spcBef>
              <a:tabLst>
                <a:tab pos="804863" algn="l"/>
              </a:tabLst>
            </a:pPr>
            <a:r>
              <a:rPr lang="en-US" altLang="ko-KR" dirty="0" smtClean="0"/>
              <a:t>JSP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과 유사한 처리 과정을 거치나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이 단순 서버 파일을 브라우저로 보내주는 것에 비해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는 서버에서 프로그램이 실행된 결과를 웹 브라우저로 전달하는 차이가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lnSpc>
                <a:spcPts val="2300"/>
              </a:lnSpc>
              <a:spcBef>
                <a:spcPct val="0"/>
              </a:spcBef>
              <a:tabLst>
                <a:tab pos="804863" algn="l"/>
              </a:tabLst>
            </a:pPr>
            <a:endParaRPr lang="en-US" altLang="ko-KR" sz="1100" dirty="0"/>
          </a:p>
          <a:p>
            <a:pPr lvl="2">
              <a:buClr>
                <a:srgbClr val="4F81BD"/>
              </a:buClr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"/>
          <a:stretch/>
        </p:blipFill>
        <p:spPr bwMode="auto">
          <a:xfrm>
            <a:off x="330680" y="2492896"/>
            <a:ext cx="4464245" cy="32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55976" y="2858588"/>
            <a:ext cx="4760721" cy="2880320"/>
          </a:xfrm>
        </p:spPr>
        <p:txBody>
          <a:bodyPr/>
          <a:lstStyle/>
          <a:p>
            <a:pPr marL="447675" lvl="2" indent="0">
              <a:lnSpc>
                <a:spcPts val="2300"/>
              </a:lnSpc>
              <a:spcBef>
                <a:spcPct val="0"/>
              </a:spcBef>
              <a:buNone/>
              <a:tabLst>
                <a:tab pos="804863" algn="l"/>
              </a:tabLst>
            </a:pPr>
            <a:r>
              <a:rPr lang="ko-KR" altLang="en-US" dirty="0"/>
              <a:t>➊ 웹 브라우저에서 </a:t>
            </a:r>
            <a:r>
              <a:rPr lang="en-US" altLang="ko-KR" dirty="0"/>
              <a:t>URL</a:t>
            </a:r>
            <a:r>
              <a:rPr lang="ko-KR" altLang="en-US" dirty="0"/>
              <a:t>을 입력한다</a:t>
            </a:r>
            <a:r>
              <a:rPr lang="en-US" altLang="ko-KR" dirty="0" smtClean="0"/>
              <a:t>.</a:t>
            </a:r>
          </a:p>
          <a:p>
            <a:pPr marL="447675" lvl="2" indent="0">
              <a:lnSpc>
                <a:spcPts val="2300"/>
              </a:lnSpc>
              <a:spcBef>
                <a:spcPct val="0"/>
              </a:spcBef>
              <a:buNone/>
              <a:tabLst>
                <a:tab pos="804863" algn="l"/>
              </a:tabLst>
            </a:pPr>
            <a:r>
              <a:rPr lang="en-US" altLang="ko-KR" dirty="0" smtClean="0"/>
              <a:t>➋ </a:t>
            </a:r>
            <a:r>
              <a:rPr lang="en-US" altLang="ko-KR" dirty="0"/>
              <a:t>DNS </a:t>
            </a:r>
            <a:r>
              <a:rPr lang="ko-KR" altLang="en-US" dirty="0"/>
              <a:t>서버로부터 입력한 </a:t>
            </a:r>
            <a:r>
              <a:rPr lang="en-US" altLang="ko-KR" dirty="0"/>
              <a:t>URL</a:t>
            </a:r>
            <a:r>
              <a:rPr lang="ko-KR" altLang="en-US" dirty="0"/>
              <a:t>을 변환한 </a:t>
            </a:r>
            <a:r>
              <a:rPr lang="en-US" altLang="ko-KR" dirty="0"/>
              <a:t>IP </a:t>
            </a:r>
            <a:r>
              <a:rPr lang="ko-KR" altLang="en-US" dirty="0"/>
              <a:t>주소를 받는다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ts val="2300"/>
              </a:lnSpc>
              <a:spcBef>
                <a:spcPct val="0"/>
              </a:spcBef>
              <a:buNone/>
              <a:tabLst>
                <a:tab pos="804863" algn="l"/>
              </a:tabLst>
            </a:pPr>
            <a:r>
              <a:rPr lang="en-US" altLang="ko-KR" dirty="0"/>
              <a:t>➌ </a:t>
            </a:r>
            <a:r>
              <a:rPr lang="ko-KR" altLang="en-US" dirty="0"/>
              <a:t>받은 </a:t>
            </a:r>
            <a:r>
              <a:rPr lang="en-US" altLang="ko-KR" dirty="0"/>
              <a:t>IP </a:t>
            </a:r>
            <a:r>
              <a:rPr lang="ko-KR" altLang="en-US" dirty="0"/>
              <a:t>주소의 웹 서버 </a:t>
            </a:r>
            <a:r>
              <a:rPr lang="en-US" altLang="ko-KR" dirty="0"/>
              <a:t>8080</a:t>
            </a:r>
            <a:r>
              <a:rPr lang="ko-KR" altLang="en-US" dirty="0"/>
              <a:t>번 포트에 </a:t>
            </a:r>
            <a:r>
              <a:rPr lang="en-US" altLang="ko-KR" dirty="0"/>
              <a:t>JSP </a:t>
            </a:r>
            <a:r>
              <a:rPr lang="ko-KR" altLang="en-US" dirty="0"/>
              <a:t>페이지를 요청한다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ts val="2300"/>
              </a:lnSpc>
              <a:spcBef>
                <a:spcPct val="0"/>
              </a:spcBef>
              <a:buNone/>
              <a:tabLst>
                <a:tab pos="804863" algn="l"/>
              </a:tabLst>
            </a:pPr>
            <a:r>
              <a:rPr lang="en-US" altLang="ko-KR" dirty="0"/>
              <a:t>➍ </a:t>
            </a:r>
            <a:r>
              <a:rPr lang="ko-KR" altLang="en-US" dirty="0"/>
              <a:t>웹 서버가 요청 내용을 분석하고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컨테이너에 요청을 넘겨 처리한다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47675" lvl="2" indent="0">
              <a:lnSpc>
                <a:spcPts val="2300"/>
              </a:lnSpc>
              <a:spcBef>
                <a:spcPct val="0"/>
              </a:spcBef>
              <a:buNone/>
              <a:tabLst>
                <a:tab pos="804863" algn="l"/>
              </a:tabLst>
            </a:pPr>
            <a:r>
              <a:rPr lang="en-US" altLang="ko-KR" dirty="0" smtClean="0"/>
              <a:t>➎ </a:t>
            </a:r>
            <a:r>
              <a:rPr lang="ko-KR" altLang="en-US" dirty="0"/>
              <a:t>화면에 보일 내용을 </a:t>
            </a:r>
            <a:r>
              <a:rPr lang="en-US" altLang="ko-KR" dirty="0"/>
              <a:t>HTML </a:t>
            </a:r>
            <a:r>
              <a:rPr lang="ko-KR" altLang="en-US" dirty="0"/>
              <a:t>문서 형태로 웹 브라우저에 전송한다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7332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3-1]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JSP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전체 동작 과정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2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5536</TotalTime>
  <Words>1744</Words>
  <Application>Microsoft Office PowerPoint</Application>
  <PresentationFormat>화면 슬라이드 쇼(4:3)</PresentationFormat>
  <Paragraphs>327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Chapter 03. JSP와의 첫 만남</vt:lpstr>
      <vt:lpstr>PowerPoint 프레젠테이션</vt:lpstr>
      <vt:lpstr>PowerPoint 프레젠테이션</vt:lpstr>
      <vt:lpstr>01. JSP 개요</vt:lpstr>
      <vt:lpstr>01. JSP 개요</vt:lpstr>
      <vt:lpstr>01. JSP 개요</vt:lpstr>
      <vt:lpstr>01. JSP 개요</vt:lpstr>
      <vt:lpstr>02. JSP 처리 과정의 이해</vt:lpstr>
      <vt:lpstr>02. JSP 처리 과정의 이해</vt:lpstr>
      <vt:lpstr>02. JSP 처리 과정의 이해</vt:lpstr>
      <vt:lpstr>02. JSP 처리 과정의 이해</vt:lpstr>
      <vt:lpstr>03. JSP 프로그램 기술 변천</vt:lpstr>
      <vt:lpstr>03. JSP 프로그램 기술 변천</vt:lpstr>
      <vt:lpstr>03. JSP 프로그램 기술 변천</vt:lpstr>
      <vt:lpstr>04. [기본실습]JSP 프로그래밍: Hello World JSP</vt:lpstr>
      <vt:lpstr>04. [기본실습]JSP 프로그래밍: Hello World JSP</vt:lpstr>
      <vt:lpstr>04. [기본실습]JSP 프로그래밍: Hello World JSP</vt:lpstr>
      <vt:lpstr>04. [기본실습]JSP 프로그래밍: Hello World JSP</vt:lpstr>
      <vt:lpstr>04. [기본실습]JSP 프로그래밍: Hello World JSP</vt:lpstr>
      <vt:lpstr>04. [기본실습]JSP 프로그래밍: Hello World JSP</vt:lpstr>
      <vt:lpstr>04. [기본실습] JSP 프로그래밍: Hello World JSP</vt:lpstr>
      <vt:lpstr>04. [기본실습]JSP 프로그래밍: Hello World JSP</vt:lpstr>
      <vt:lpstr>04. [기본실습]JSP 프로그래밍: Hello World JSP</vt:lpstr>
      <vt:lpstr>04. [기본실습]JSP 프로그래밍: Hello World JSP</vt:lpstr>
      <vt:lpstr>04. [기본실습]JSP 프로그래밍: Hello World JSP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kosta</cp:lastModifiedBy>
  <cp:revision>608</cp:revision>
  <dcterms:created xsi:type="dcterms:W3CDTF">2012-07-11T10:23:22Z</dcterms:created>
  <dcterms:modified xsi:type="dcterms:W3CDTF">2020-10-26T09:59:07Z</dcterms:modified>
</cp:coreProperties>
</file>