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5" r:id="rId2"/>
    <p:sldId id="256" r:id="rId3"/>
    <p:sldId id="266" r:id="rId4"/>
    <p:sldId id="383" r:id="rId5"/>
    <p:sldId id="395" r:id="rId6"/>
    <p:sldId id="440" r:id="rId7"/>
    <p:sldId id="429" r:id="rId8"/>
    <p:sldId id="441" r:id="rId9"/>
    <p:sldId id="442" r:id="rId10"/>
    <p:sldId id="397" r:id="rId11"/>
    <p:sldId id="443" r:id="rId12"/>
    <p:sldId id="444" r:id="rId13"/>
    <p:sldId id="445" r:id="rId14"/>
    <p:sldId id="446" r:id="rId15"/>
    <p:sldId id="456" r:id="rId16"/>
    <p:sldId id="457" r:id="rId17"/>
    <p:sldId id="458" r:id="rId18"/>
    <p:sldId id="448" r:id="rId19"/>
    <p:sldId id="449" r:id="rId20"/>
    <p:sldId id="459" r:id="rId21"/>
    <p:sldId id="447" r:id="rId22"/>
    <p:sldId id="463" r:id="rId23"/>
    <p:sldId id="398" r:id="rId24"/>
    <p:sldId id="450" r:id="rId25"/>
    <p:sldId id="451" r:id="rId26"/>
    <p:sldId id="452" r:id="rId27"/>
    <p:sldId id="453" r:id="rId28"/>
    <p:sldId id="385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538" y="-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3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6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anb.co.kr/index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구조와 생명주기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611560" y="1052736"/>
            <a:ext cx="7776864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서블릿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구조와 </a:t>
            </a:r>
            <a:r>
              <a:rPr lang="en-US" altLang="ko-KR" sz="1800" dirty="0" smtClean="0"/>
              <a:t>API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와 달리 </a:t>
            </a:r>
            <a:r>
              <a:rPr lang="ko-KR" altLang="en-US" dirty="0" err="1"/>
              <a:t>서블릿은</a:t>
            </a:r>
            <a:r>
              <a:rPr lang="ko-KR" altLang="en-US" dirty="0"/>
              <a:t> 일반적인 자바 클래스 </a:t>
            </a:r>
            <a:r>
              <a:rPr lang="ko-KR" altLang="en-US" dirty="0" smtClean="0"/>
              <a:t>구조를 가진다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이는 </a:t>
            </a:r>
            <a:r>
              <a:rPr lang="ko-KR" altLang="en-US" dirty="0" err="1"/>
              <a:t>서블릿이</a:t>
            </a:r>
            <a:r>
              <a:rPr lang="ko-KR" altLang="en-US" dirty="0"/>
              <a:t> 일반 자바 소스의 구조라 는 </a:t>
            </a:r>
            <a:r>
              <a:rPr lang="ko-KR" altLang="en-US" dirty="0" smtClean="0"/>
              <a:t>의미로  컴파일 </a:t>
            </a:r>
            <a:r>
              <a:rPr lang="ko-KR" altLang="en-US" dirty="0"/>
              <a:t>과정이 </a:t>
            </a:r>
            <a:r>
              <a:rPr lang="ko-KR" altLang="en-US" dirty="0" smtClean="0"/>
              <a:t>필요함을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또한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컨테이너에 의해 실행되므로 개발자가 임의로 프로그램 하는 것이 아니라 특정 </a:t>
            </a:r>
            <a:r>
              <a:rPr lang="ko-KR" altLang="en-US" dirty="0"/>
              <a:t>클래스를 상속 </a:t>
            </a:r>
            <a:r>
              <a:rPr lang="ko-KR" altLang="en-US" dirty="0" smtClean="0"/>
              <a:t>받아야만 구현할 </a:t>
            </a:r>
            <a:r>
              <a:rPr lang="ko-KR" altLang="en-US" dirty="0"/>
              <a:t>수 있는 </a:t>
            </a:r>
            <a:r>
              <a:rPr lang="ko-KR" altLang="en-US" dirty="0" smtClean="0"/>
              <a:t>구조임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프로그램을 하려면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</a:t>
            </a:r>
            <a:r>
              <a:rPr lang="ko-KR" altLang="en-US" dirty="0" smtClean="0"/>
              <a:t>상관 관계나 </a:t>
            </a:r>
            <a:r>
              <a:rPr lang="en-US" altLang="ko-KR" dirty="0"/>
              <a:t>API</a:t>
            </a:r>
            <a:r>
              <a:rPr lang="ko-KR" altLang="en-US" dirty="0"/>
              <a:t>의 기본 구조를 </a:t>
            </a:r>
            <a:r>
              <a:rPr lang="ko-KR" altLang="en-US" dirty="0" smtClean="0"/>
              <a:t>이해해야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API(Application Programming Interface)</a:t>
            </a:r>
            <a:r>
              <a:rPr lang="ko-KR" altLang="en-US" dirty="0" smtClean="0"/>
              <a:t>는 특정 클래스를 다른 프로그램에서 사용하기 위해 필요한 정보를 규격화 해놓은 것을 말함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java.servlet.HttpServlet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상속해서 구현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2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구조와 생명주기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611560" y="1196752"/>
            <a:ext cx="7992888" cy="5400600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javax.servlet.http.HttpServlet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동작 구조</a:t>
            </a: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에 비해 </a:t>
            </a:r>
            <a:r>
              <a:rPr lang="en-US" altLang="ko-KR" dirty="0"/>
              <a:t>HTTP </a:t>
            </a:r>
            <a:r>
              <a:rPr lang="ko-KR" altLang="en-US" dirty="0"/>
              <a:t>프로토콜 지원이 포함되어 일반적인 웹 프로그램에 적합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HttpServlet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</a:t>
            </a:r>
            <a:r>
              <a:rPr lang="en-US" altLang="ko-KR" dirty="0" err="1" smtClean="0"/>
              <a:t>javax.servlet.GenericServlet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상속받고 있음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 요청에 따라 </a:t>
            </a:r>
            <a:r>
              <a:rPr lang="en-US" altLang="ko-KR" dirty="0" smtClean="0"/>
              <a:t>GET, POST </a:t>
            </a:r>
            <a:r>
              <a:rPr lang="ko-KR" altLang="en-US" dirty="0" smtClean="0"/>
              <a:t>방식으로 구별해 처리하지만 경우에 따라서는 </a:t>
            </a:r>
            <a:r>
              <a:rPr lang="ko-KR" altLang="en-US" dirty="0" err="1" smtClean="0"/>
              <a:t>구분없이</a:t>
            </a:r>
            <a:r>
              <a:rPr lang="ko-KR" altLang="en-US" dirty="0" smtClean="0"/>
              <a:t> 처리하기도 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http://www.hanb.co.kr/index.html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요청은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프로토콜에서는 </a:t>
            </a:r>
            <a:r>
              <a:rPr lang="en-US" altLang="ko-KR" dirty="0" smtClean="0"/>
              <a:t>GET /index.html </a:t>
            </a:r>
            <a:r>
              <a:rPr lang="ko-KR" altLang="en-US" dirty="0" smtClean="0"/>
              <a:t>과 같이 서버에 전달됨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프로토콜에는 </a:t>
            </a:r>
            <a:r>
              <a:rPr lang="en-US" altLang="ko-KR" dirty="0" smtClean="0"/>
              <a:t>GET, POST, PUT, HEAD, DELETE, OPTIONS, TRACE </a:t>
            </a:r>
            <a:r>
              <a:rPr lang="ko-KR" altLang="en-US" dirty="0" smtClean="0"/>
              <a:t>와 같은 요청이 정의되어 있으며 </a:t>
            </a:r>
            <a:r>
              <a:rPr lang="ko-KR" altLang="en-US" dirty="0" err="1" smtClean="0"/>
              <a:t>서블릿에도</a:t>
            </a:r>
            <a:r>
              <a:rPr lang="ko-KR" altLang="en-US" dirty="0" smtClean="0"/>
              <a:t> 각각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 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대응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존재함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"/>
          <a:stretch/>
        </p:blipFill>
        <p:spPr bwMode="auto">
          <a:xfrm>
            <a:off x="1043608" y="3933056"/>
            <a:ext cx="526793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javax.servlet.http.HttpServlet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을 상속받은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동작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구조와 생명주기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611560" y="1196752"/>
            <a:ext cx="7992888" cy="5400600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서버에 </a:t>
            </a:r>
            <a:r>
              <a:rPr lang="ko-KR" altLang="en-US" dirty="0"/>
              <a:t>있는 정보를 </a:t>
            </a:r>
            <a:r>
              <a:rPr lang="ko-KR" altLang="en-US" dirty="0" smtClean="0"/>
              <a:t>클라이언트로 가져오기 위한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HTML, </a:t>
            </a:r>
            <a:r>
              <a:rPr lang="ko-KR" altLang="en-US" dirty="0"/>
              <a:t>이미지 등을 웹 </a:t>
            </a:r>
            <a:r>
              <a:rPr lang="ko-KR" altLang="en-US" dirty="0" smtClean="0"/>
              <a:t>브라우저에서 보기 위한 요청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서버에는 </a:t>
            </a:r>
            <a:r>
              <a:rPr lang="ko-KR" altLang="en-US" dirty="0"/>
              <a:t>최대 </a:t>
            </a:r>
            <a:r>
              <a:rPr lang="en-US" altLang="ko-KR" dirty="0"/>
              <a:t>240Byte</a:t>
            </a:r>
            <a:r>
              <a:rPr lang="ko-KR" altLang="en-US" dirty="0"/>
              <a:t>까지 데이터를 전달할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QUERY_STRING </a:t>
            </a:r>
            <a:r>
              <a:rPr lang="ko-KR" altLang="en-US" dirty="0"/>
              <a:t>환경변수를 통해서 서버로 전달되는데</a:t>
            </a:r>
            <a:r>
              <a:rPr lang="en-US" altLang="ko-KR" dirty="0"/>
              <a:t>, </a:t>
            </a:r>
            <a:r>
              <a:rPr lang="ko-KR" altLang="en-US" dirty="0"/>
              <a:t>다음 형식을 </a:t>
            </a:r>
            <a:r>
              <a:rPr lang="ko-KR" altLang="en-US" dirty="0" smtClean="0"/>
              <a:t>따른다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http</a:t>
            </a:r>
            <a:r>
              <a:rPr lang="en-US" altLang="ko-KR" dirty="0"/>
              <a:t>://www.xxx.co.kr/servlet/login?id=hj&amp;name=hong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‘?’ </a:t>
            </a:r>
            <a:r>
              <a:rPr lang="ko-KR" altLang="en-US" dirty="0"/>
              <a:t>이후의 값들은 서버에서 </a:t>
            </a:r>
            <a:r>
              <a:rPr lang="en-US" altLang="ko-KR" dirty="0"/>
              <a:t>QUERY_STRING</a:t>
            </a:r>
            <a:r>
              <a:rPr lang="ko-KR" altLang="en-US" dirty="0"/>
              <a:t>을 통해 전달된다</a:t>
            </a:r>
            <a:r>
              <a:rPr lang="en-US" altLang="ko-KR" dirty="0"/>
              <a:t>. ‘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값’ 형태로 </a:t>
            </a:r>
            <a:r>
              <a:rPr lang="ko-KR" altLang="en-US" dirty="0" smtClean="0"/>
              <a:t>사용해야 </a:t>
            </a:r>
            <a:r>
              <a:rPr lang="ko-KR" altLang="en-US" dirty="0"/>
              <a:t>하며 ‘</a:t>
            </a:r>
            <a:r>
              <a:rPr lang="en-US" altLang="ko-KR" dirty="0"/>
              <a:t>&amp;’</a:t>
            </a:r>
            <a:r>
              <a:rPr lang="ko-KR" altLang="en-US" dirty="0"/>
              <a:t>는 여러 속성 값을 전달할 때 연결해주는 문자열이다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URL</a:t>
            </a:r>
            <a:r>
              <a:rPr lang="ko-KR" altLang="en-US" dirty="0"/>
              <a:t>이 노출되기 때문에 보안에 문제가 생길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000" dirty="0" smtClean="0"/>
          </a:p>
          <a:p>
            <a:r>
              <a:rPr lang="en-US" altLang="ko-KR" dirty="0" smtClean="0"/>
              <a:t>POST</a:t>
            </a:r>
            <a:r>
              <a:rPr lang="en-US" altLang="ko-KR" sz="1400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서버로 </a:t>
            </a:r>
            <a:r>
              <a:rPr lang="ko-KR" altLang="en-US" dirty="0"/>
              <a:t>정보를 </a:t>
            </a:r>
            <a:r>
              <a:rPr lang="ko-KR" altLang="en-US" dirty="0" smtClean="0"/>
              <a:t>올리기 위해 </a:t>
            </a:r>
            <a:r>
              <a:rPr lang="ko-KR" altLang="en-US" dirty="0"/>
              <a:t>설계된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HTML </a:t>
            </a:r>
            <a:r>
              <a:rPr lang="ko-KR" altLang="en-US" dirty="0"/>
              <a:t>폼에 입력한 내용을 서버에 </a:t>
            </a:r>
            <a:r>
              <a:rPr lang="ko-KR" altLang="en-US" dirty="0" smtClean="0"/>
              <a:t>전달하기 위한 요청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서버에 전달 할 수 있는 데이터 크기에는 제한이 없다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URL</a:t>
            </a:r>
            <a:r>
              <a:rPr lang="ko-KR" altLang="en-US" dirty="0"/>
              <a:t>에는 매개변수가 표시되지 않는다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22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구조와 생명주기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251520" y="1196752"/>
            <a:ext cx="4536504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서블릿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생명주기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호출되는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초기에 한 번만 실행된다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공통적으로 필요한 작업 등 수행</a:t>
            </a:r>
            <a:endParaRPr lang="en-US" altLang="ko-KR" dirty="0" smtClean="0"/>
          </a:p>
          <a:p>
            <a:r>
              <a:rPr lang="ko-KR" altLang="en-US" dirty="0" smtClean="0"/>
              <a:t>요청</a:t>
            </a:r>
            <a:r>
              <a:rPr lang="en-US" altLang="ko-KR" dirty="0"/>
              <a:t>/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: service()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 요청에 따라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실행되는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각각 </a:t>
            </a:r>
            <a:r>
              <a:rPr lang="en-US" altLang="ko-KR" dirty="0" smtClean="0"/>
              <a:t>service()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파라미터인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사용자 요청을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종료 </a:t>
            </a:r>
            <a:r>
              <a:rPr lang="en-US" altLang="ko-KR" dirty="0" smtClean="0"/>
              <a:t>: destroy()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컨테이너로부터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종료 요청이 있을 때 호출되는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마찬가지로 한 번만 실행되며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종료되면서 정리할 작업이 있다면 </a:t>
            </a:r>
            <a:r>
              <a:rPr lang="en-US" altLang="ko-KR" dirty="0" smtClean="0"/>
              <a:t>destroy()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오바라이딩해서</a:t>
            </a:r>
            <a:r>
              <a:rPr lang="ko-KR" altLang="en-US" dirty="0" smtClean="0"/>
              <a:t> 구현함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 bwMode="auto">
          <a:xfrm>
            <a:off x="4788024" y="2223570"/>
            <a:ext cx="4283968" cy="244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467115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4-5]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생명주기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328592"/>
          </a:xfrm>
          <a:prstGeom prst="rect">
            <a:avLst/>
          </a:prstGeom>
        </p:spPr>
        <p:txBody>
          <a:bodyPr wrap="square" numCol="2" spcCol="180000">
            <a:normAutofit/>
          </a:bodyPr>
          <a:lstStyle/>
          <a:p>
            <a:pPr lvl="0" eaLnBrk="0" hangingPunct="0"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생성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마법사 시작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WebContent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→ [ch04]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폴더를 만든다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마우스 오른쪽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클릭해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[New] → [Other] → [Web] → [Servlet]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 입력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패키지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jspbook.ch04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HelloWorldServlet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4-6]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3568" y="3027813"/>
            <a:ext cx="3672408" cy="3497531"/>
            <a:chOff x="634048" y="1861139"/>
            <a:chExt cx="3672408" cy="3497531"/>
          </a:xfrm>
        </p:grpSpPr>
        <p:pic>
          <p:nvPicPr>
            <p:cNvPr id="7" name="Picture 2" descr="C:\Users\orize\Downloads\이미지 파일\4장\4장\ch04_0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48" y="1861139"/>
              <a:ext cx="3672408" cy="349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액자 7"/>
            <p:cNvSpPr/>
            <p:nvPr/>
          </p:nvSpPr>
          <p:spPr>
            <a:xfrm>
              <a:off x="1012736" y="3933056"/>
              <a:ext cx="534928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16016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정보 입력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16016" y="3027813"/>
            <a:ext cx="3672408" cy="3497531"/>
            <a:chOff x="4505672" y="1861139"/>
            <a:chExt cx="3672408" cy="3497531"/>
          </a:xfrm>
        </p:grpSpPr>
        <p:pic>
          <p:nvPicPr>
            <p:cNvPr id="11" name="Picture 3" descr="C:\Users\orize\Downloads\이미지 파일\4장\4장\ch04_07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72" y="1861139"/>
              <a:ext cx="3672408" cy="349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4569934" y="2996952"/>
              <a:ext cx="3543884" cy="504056"/>
            </a:xfrm>
            <a:prstGeom prst="frame">
              <a:avLst>
                <a:gd name="adj1" fmla="val 87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1560" y="1196752"/>
            <a:ext cx="8208912" cy="5328592"/>
          </a:xfrm>
          <a:prstGeom prst="rect">
            <a:avLst/>
          </a:prstGeom>
        </p:spPr>
        <p:txBody>
          <a:bodyPr wrap="square" numCol="2" spcCol="0">
            <a:normAutofit/>
          </a:bodyPr>
          <a:lstStyle/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Web.xml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설정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 설정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  ➊ ‘Interfaces’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등록되어 있는 내용을 삭제한다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[Constructors from superclass]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항목은 체크하지 않는다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56009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web.xml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1916832"/>
            <a:ext cx="3672408" cy="3643262"/>
            <a:chOff x="611560" y="2089994"/>
            <a:chExt cx="3672408" cy="3643262"/>
          </a:xfrm>
        </p:grpSpPr>
        <p:pic>
          <p:nvPicPr>
            <p:cNvPr id="3074" name="Picture 2" descr="C:\Users\orize\Downloads\이미지 파일\4장\4장\ch04_08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089994"/>
              <a:ext cx="3672408" cy="364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745272" y="3068960"/>
              <a:ext cx="1306448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/>
            <p:cNvSpPr/>
            <p:nvPr/>
          </p:nvSpPr>
          <p:spPr>
            <a:xfrm>
              <a:off x="2078807" y="5373216"/>
              <a:ext cx="692993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9811" y="61795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클래스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16016" y="2564904"/>
            <a:ext cx="3600400" cy="3614687"/>
            <a:chOff x="4499992" y="2089993"/>
            <a:chExt cx="3600400" cy="3614687"/>
          </a:xfrm>
        </p:grpSpPr>
        <p:pic>
          <p:nvPicPr>
            <p:cNvPr id="3075" name="Picture 3" descr="C:\Users\orize\Downloads\이미지 파일\4장\4장\ch04_09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089993"/>
              <a:ext cx="3600400" cy="3614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액자 10"/>
            <p:cNvSpPr/>
            <p:nvPr/>
          </p:nvSpPr>
          <p:spPr>
            <a:xfrm>
              <a:off x="4572000" y="3000003"/>
              <a:ext cx="2952328" cy="717030"/>
            </a:xfrm>
            <a:prstGeom prst="frame">
              <a:avLst>
                <a:gd name="adj1" fmla="val 53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9" y="4428429"/>
            <a:ext cx="128587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1560" y="1196752"/>
            <a:ext cx="7704856" cy="5328592"/>
          </a:xfrm>
          <a:prstGeom prst="rect">
            <a:avLst/>
          </a:prstGeom>
        </p:spPr>
        <p:txBody>
          <a:bodyPr wrap="square" numCol="1" spcCol="0">
            <a:norm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&lt;Finish&gt;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눌러 생성된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코드를 확인한다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빨간색의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x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오류를 의미하고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노란색의 느낌표는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‘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경고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’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뜻한다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API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 자바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빌드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경로 내에 설정되어 있지 않기 때문에 오류가 발생한다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34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생성된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코드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4108" y="1981368"/>
            <a:ext cx="5942413" cy="4471968"/>
            <a:chOff x="683567" y="1909360"/>
            <a:chExt cx="5942413" cy="4471968"/>
          </a:xfrm>
        </p:grpSpPr>
        <p:pic>
          <p:nvPicPr>
            <p:cNvPr id="4098" name="Picture 2" descr="C:\Users\orize\Downloads\이미지 파일\4장\4장\ch04_09_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909360"/>
              <a:ext cx="5942413" cy="447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2051720" y="3140968"/>
              <a:ext cx="4320480" cy="1656184"/>
            </a:xfrm>
            <a:prstGeom prst="frame">
              <a:avLst>
                <a:gd name="adj1" fmla="val 30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161164" cy="5400600"/>
          </a:xfrm>
          <a:prstGeom prst="rect">
            <a:avLst/>
          </a:prstGeom>
        </p:spPr>
        <p:txBody>
          <a:bodyPr wrap="square" numCol="2" spcCol="180000">
            <a:norm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latin typeface="맑은 고딕"/>
                <a:ea typeface="맑은 고딕"/>
              </a:rPr>
              <a:t>➌ </a:t>
            </a:r>
            <a:r>
              <a:rPr kumimoji="0" lang="en-US" altLang="ko-KR" sz="1200" dirty="0" err="1" smtClean="0">
                <a:latin typeface="맑은 고딕"/>
                <a:ea typeface="맑은 고딕"/>
              </a:rPr>
              <a:t>jspbook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프로젝트를 선택하고 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&lt;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마우스 오른쪽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&gt; 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버튼을 클릭한 다음 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Properties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를 선택한다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. Add Library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를 선택하고 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Server Runtime</a:t>
            </a:r>
            <a:r>
              <a:rPr kumimoji="0" lang="ko-KR" altLang="en-US" sz="1200" dirty="0" smtClean="0">
                <a:latin typeface="맑은 고딕"/>
                <a:ea typeface="맑은 고딕"/>
              </a:rPr>
              <a:t>을 선택한다</a:t>
            </a:r>
            <a:r>
              <a:rPr kumimoji="0" lang="en-US" altLang="ko-KR" sz="1200" dirty="0" smtClean="0">
                <a:latin typeface="맑은 고딕"/>
                <a:ea typeface="맑은 고딕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➍ &lt;Next&gt;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누르면 나오는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Apache Tomcat v7.0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항목을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&lt;OK&gt;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눌러 워크스페이스로 되돌아가면 오류가 사라졌을 것이다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109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라이브러리 추가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2109" y="2222085"/>
            <a:ext cx="3427015" cy="3314820"/>
            <a:chOff x="611560" y="2248693"/>
            <a:chExt cx="3456384" cy="3343227"/>
          </a:xfrm>
        </p:grpSpPr>
        <p:pic>
          <p:nvPicPr>
            <p:cNvPr id="5122" name="Picture 2" descr="C:\Users\orize\Downloads\이미지 파일\4장\4장\ch04_10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48693"/>
              <a:ext cx="3456384" cy="3343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673264" y="3501008"/>
              <a:ext cx="3322672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8024" y="551327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추가된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Server Runtime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라이브러리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88024" y="2224537"/>
            <a:ext cx="4103991" cy="3290745"/>
            <a:chOff x="4211960" y="2244898"/>
            <a:chExt cx="4174176" cy="3347022"/>
          </a:xfrm>
        </p:grpSpPr>
        <p:pic>
          <p:nvPicPr>
            <p:cNvPr id="5123" name="Picture 3" descr="C:\Users\orize\Downloads\이미지 파일\4장\4장\ch04_1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244898"/>
              <a:ext cx="4174176" cy="334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9"/>
            <p:cNvSpPr/>
            <p:nvPr/>
          </p:nvSpPr>
          <p:spPr>
            <a:xfrm>
              <a:off x="5436095" y="2924944"/>
              <a:ext cx="1656185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/>
            <p:cNvSpPr/>
            <p:nvPr/>
          </p:nvSpPr>
          <p:spPr>
            <a:xfrm>
              <a:off x="7164288" y="5301208"/>
              <a:ext cx="613361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4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280920" cy="3161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소스코드 분석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패키지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import 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사용을 위해 필요한 기본 패키지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05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05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 선언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@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WebServlet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컨테이너에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서블릿임을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알리는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애너테이션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urlPatterns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={“/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HelloWorldServlet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”} 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실행을 위한 요청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javax.servlet.http.HttpServlet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클래스를 상속해서 필요한 라이프사이클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844824"/>
            <a:ext cx="7704856" cy="890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1876" y="1880573"/>
            <a:ext cx="1763624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import java.io.*;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import javax.servlet.*;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import javax.servlet.http.*;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410254"/>
            <a:ext cx="7704856" cy="11069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1876" y="4414621"/>
            <a:ext cx="5410455" cy="10306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@</a:t>
            </a:r>
            <a:r>
              <a:rPr lang="en-US" altLang="ko-KR" sz="1050" dirty="0" err="1">
                <a:latin typeface="+mn-ea"/>
                <a:ea typeface="+mn-ea"/>
              </a:rPr>
              <a:t>WebServlet</a:t>
            </a:r>
            <a:r>
              <a:rPr lang="en-US" altLang="ko-KR" sz="1050" dirty="0">
                <a:latin typeface="+mn-ea"/>
                <a:ea typeface="+mn-ea"/>
              </a:rPr>
              <a:t>(description = "</a:t>
            </a:r>
            <a:r>
              <a:rPr lang="ko-KR" altLang="en-US" sz="1050" dirty="0">
                <a:latin typeface="+mn-ea"/>
                <a:ea typeface="+mn-ea"/>
              </a:rPr>
              <a:t>처음 만드는 </a:t>
            </a:r>
            <a:r>
              <a:rPr lang="ko-KR" altLang="en-US" sz="1050" dirty="0" err="1">
                <a:latin typeface="+mn-ea"/>
                <a:ea typeface="+mn-ea"/>
              </a:rPr>
              <a:t>서블릿</a:t>
            </a:r>
            <a:r>
              <a:rPr lang="en-US" altLang="ko-KR" sz="1050" dirty="0">
                <a:latin typeface="+mn-ea"/>
                <a:ea typeface="+mn-ea"/>
              </a:rPr>
              <a:t>", </a:t>
            </a:r>
            <a:r>
              <a:rPr lang="en-US" altLang="ko-KR" sz="1050" dirty="0" err="1">
                <a:latin typeface="+mn-ea"/>
                <a:ea typeface="+mn-ea"/>
              </a:rPr>
              <a:t>urlPatterns</a:t>
            </a:r>
            <a:r>
              <a:rPr lang="en-US" altLang="ko-KR" sz="1050" dirty="0">
                <a:latin typeface="+mn-ea"/>
                <a:ea typeface="+mn-ea"/>
              </a:rPr>
              <a:t>={"/</a:t>
            </a:r>
            <a:r>
              <a:rPr lang="en-US" altLang="ko-KR" sz="1050" dirty="0" err="1">
                <a:latin typeface="+mn-ea"/>
                <a:ea typeface="+mn-ea"/>
              </a:rPr>
              <a:t>HelloWorldServlet</a:t>
            </a:r>
            <a:r>
              <a:rPr lang="en-US" altLang="ko-KR" sz="1050" dirty="0">
                <a:latin typeface="+mn-ea"/>
                <a:ea typeface="+mn-ea"/>
              </a:rPr>
              <a:t>"})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public class </a:t>
            </a:r>
            <a:r>
              <a:rPr lang="en-US" altLang="ko-KR" sz="1050" dirty="0" err="1">
                <a:latin typeface="+mn-ea"/>
                <a:ea typeface="+mn-ea"/>
              </a:rPr>
              <a:t>HelloWorldServlet</a:t>
            </a:r>
            <a:r>
              <a:rPr lang="en-US" altLang="ko-KR" sz="1050" dirty="0">
                <a:latin typeface="+mn-ea"/>
                <a:ea typeface="+mn-ea"/>
              </a:rPr>
              <a:t> extends </a:t>
            </a:r>
            <a:r>
              <a:rPr lang="en-US" altLang="ko-KR" sz="1050" dirty="0" err="1">
                <a:latin typeface="+mn-ea"/>
                <a:ea typeface="+mn-ea"/>
              </a:rPr>
              <a:t>HttpServlet</a:t>
            </a:r>
            <a:r>
              <a:rPr lang="en-US" altLang="ko-KR" sz="1050" dirty="0">
                <a:latin typeface="+mn-ea"/>
                <a:ea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private static final long </a:t>
            </a:r>
            <a:r>
              <a:rPr lang="en-US" altLang="ko-KR" sz="1050" dirty="0" err="1">
                <a:latin typeface="+mn-ea"/>
                <a:ea typeface="+mn-ea"/>
              </a:rPr>
              <a:t>serialVersionUID</a:t>
            </a:r>
            <a:r>
              <a:rPr lang="en-US" altLang="ko-KR" sz="1050" dirty="0">
                <a:latin typeface="+mn-ea"/>
                <a:ea typeface="+mn-ea"/>
              </a:rPr>
              <a:t> = 1L;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6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71113"/>
            <a:ext cx="799288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doGet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메서드와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doPost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메서드의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요청 방식에 따른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doPost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doGet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호출하도록 해서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GET, POST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모두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doGet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처리하는 것으로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851433"/>
            <a:ext cx="7272808" cy="15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구현부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doGet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클라이언트로 전달하게 될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컨텐츠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타입과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캐릭터셋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지정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브라우저 출력을 위한 출력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스트림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객체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java.io.PrintWriter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3882" y="2037803"/>
            <a:ext cx="7704856" cy="18136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3995" y="2049895"/>
            <a:ext cx="4099199" cy="17577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public </a:t>
            </a:r>
            <a:r>
              <a:rPr lang="en-US" altLang="ko-KR" sz="1050" dirty="0" err="1"/>
              <a:t>doGet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HttpServletRequest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req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HttpServletResponse</a:t>
            </a:r>
            <a:r>
              <a:rPr lang="en-US" altLang="ko-KR" sz="1050" dirty="0"/>
              <a:t> res)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throws </a:t>
            </a:r>
            <a:r>
              <a:rPr lang="en-US" altLang="ko-KR" sz="1050" dirty="0" err="1"/>
              <a:t>ServletException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IOException</a:t>
            </a:r>
            <a:r>
              <a:rPr lang="en-US" altLang="ko-KR" sz="105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public </a:t>
            </a:r>
            <a:r>
              <a:rPr lang="en-US" altLang="ko-KR" sz="1050" dirty="0" err="1"/>
              <a:t>doPost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HttpServletRequest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req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HttpServletResponse</a:t>
            </a:r>
            <a:r>
              <a:rPr lang="en-US" altLang="ko-KR" sz="1050" dirty="0"/>
              <a:t> res)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throws </a:t>
            </a:r>
            <a:r>
              <a:rPr lang="en-US" altLang="ko-KR" sz="1050" dirty="0" err="1"/>
              <a:t>ServletException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IOException</a:t>
            </a:r>
            <a:r>
              <a:rPr lang="en-US" altLang="ko-KR" sz="105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</a:t>
            </a:r>
            <a:r>
              <a:rPr lang="en-US" altLang="ko-KR" sz="1050" dirty="0" err="1"/>
              <a:t>doGet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req</a:t>
            </a:r>
            <a:r>
              <a:rPr lang="en-US" altLang="ko-KR" sz="1050" dirty="0"/>
              <a:t>, res);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}</a:t>
            </a:r>
            <a:endParaRPr lang="ko-KR" altLang="en-US" sz="105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73882" y="4616239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995" y="4604459"/>
            <a:ext cx="4635650" cy="3347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0" lang="en-US" altLang="ko-KR" sz="1050" dirty="0" err="1">
                <a:solidFill>
                  <a:prstClr val="black"/>
                </a:solidFill>
                <a:latin typeface="맑은 고딕"/>
                <a:ea typeface="맑은 고딕"/>
              </a:rPr>
              <a:t>res.setContentType</a:t>
            </a:r>
            <a:r>
              <a:rPr kumimoji="0" lang="en-US" altLang="ko-KR" sz="1050" dirty="0">
                <a:solidFill>
                  <a:prstClr val="black"/>
                </a:solidFill>
                <a:latin typeface="맑은 고딕"/>
                <a:ea typeface="맑은 고딕"/>
              </a:rPr>
              <a:t>(“text/</a:t>
            </a:r>
            <a:r>
              <a:rPr kumimoji="0" lang="en-US" altLang="ko-KR" sz="1050" dirty="0" err="1">
                <a:solidFill>
                  <a:prstClr val="black"/>
                </a:solidFill>
                <a:latin typeface="맑은 고딕"/>
                <a:ea typeface="맑은 고딕"/>
              </a:rPr>
              <a:t>html;charset</a:t>
            </a:r>
            <a:r>
              <a:rPr kumimoji="0" lang="en-US" altLang="ko-KR" sz="1050" dirty="0">
                <a:solidFill>
                  <a:prstClr val="black"/>
                </a:solidFill>
                <a:latin typeface="맑은 고딕"/>
                <a:ea typeface="맑은 고딕"/>
              </a:rPr>
              <a:t>=UTF-8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”);</a:t>
            </a:r>
            <a:endParaRPr kumimoji="0" lang="en-US" altLang="ko-KR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882" y="5291593"/>
            <a:ext cx="7704856" cy="1305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3995" y="5281977"/>
            <a:ext cx="3966150" cy="13042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PrintWrite</a:t>
            </a:r>
            <a:r>
              <a:rPr lang="en-US" altLang="ko-KR" sz="1050" dirty="0">
                <a:latin typeface="+mn-ea"/>
                <a:ea typeface="+mn-ea"/>
              </a:rPr>
              <a:t> out = </a:t>
            </a:r>
            <a:r>
              <a:rPr lang="en-US" altLang="ko-KR" sz="1050" dirty="0" err="1">
                <a:latin typeface="+mn-ea"/>
                <a:ea typeface="+mn-ea"/>
              </a:rPr>
              <a:t>response.getWriter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out.println</a:t>
            </a:r>
            <a:r>
              <a:rPr lang="en-US" altLang="ko-KR" sz="1050" dirty="0">
                <a:latin typeface="+mn-ea"/>
                <a:ea typeface="+mn-ea"/>
              </a:rPr>
              <a:t>("&lt;HTML&gt;");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out.println</a:t>
            </a:r>
            <a:r>
              <a:rPr lang="en-US" altLang="ko-KR" sz="1050" dirty="0">
                <a:latin typeface="+mn-ea"/>
                <a:ea typeface="+mn-ea"/>
              </a:rPr>
              <a:t>("&lt;HEAD&gt;&lt;TITLE&gt;Hello World&lt;/TITLE&gt;&lt;/HEAD&gt;");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out.println</a:t>
            </a:r>
            <a:r>
              <a:rPr lang="en-US" altLang="ko-KR" sz="1050" dirty="0">
                <a:latin typeface="+mn-ea"/>
                <a:ea typeface="+mn-ea"/>
              </a:rPr>
              <a:t>("&lt;BODY&gt;&lt;H2&gt;Hello World : </a:t>
            </a:r>
            <a:r>
              <a:rPr lang="ko-KR" altLang="en-US" sz="1050" dirty="0" err="1">
                <a:latin typeface="+mn-ea"/>
                <a:ea typeface="+mn-ea"/>
              </a:rPr>
              <a:t>헬로월드</a:t>
            </a:r>
            <a:r>
              <a:rPr lang="en-US" altLang="ko-KR" sz="1050" dirty="0">
                <a:latin typeface="+mn-ea"/>
                <a:ea typeface="+mn-ea"/>
              </a:rPr>
              <a:t>&lt;/H2&gt;");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out.println</a:t>
            </a:r>
            <a:r>
              <a:rPr lang="en-US" altLang="ko-KR" sz="1050" dirty="0">
                <a:latin typeface="+mn-ea"/>
                <a:ea typeface="+mn-ea"/>
              </a:rPr>
              <a:t>("&lt;/BODY&gt;&lt;/HTML&gt;");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1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04.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이해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10532"/>
            <a:ext cx="7992888" cy="141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실행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HelloWorld.java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소스를 선택하고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마우스 오른쪽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클릭해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[Run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→ [Run on Server]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별도의 브라우저를 통해 접속할 경우에는 다음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실행한다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http://localhost:8080/jspbook/HelloWorldServlet</a:t>
            </a:r>
            <a:endParaRPr kumimoji="0"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146" name="Picture 2" descr="C:\Users\orize\Downloads\이미지 파일\4장\4장\ch04_1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t="13704" r="19082" b="20395"/>
          <a:stretch/>
        </p:blipFill>
        <p:spPr bwMode="auto">
          <a:xfrm>
            <a:off x="899592" y="3824252"/>
            <a:ext cx="2736304" cy="24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서블릿을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이용한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헬로월드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프로그램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(HelloWorldServlet.java)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</a:pPr>
            <a:r>
              <a:rPr kumimoji="0" lang="en-US" altLang="ko-KR" sz="1200" dirty="0" smtClean="0">
                <a:latin typeface="맑은 고딕"/>
                <a:ea typeface="맑은 고딕"/>
              </a:rPr>
              <a:t>-</a:t>
            </a:r>
            <a:r>
              <a:rPr kumimoji="0"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p.132 </a:t>
            </a:r>
            <a:r>
              <a:rPr kumimoji="0" lang="en-US" altLang="ko-KR" sz="120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~ </a:t>
            </a:r>
            <a:r>
              <a:rPr kumimoji="0"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134 </a:t>
            </a:r>
            <a:r>
              <a:rPr kumimoji="0"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868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4-14] </a:t>
            </a:r>
            <a:r>
              <a:rPr lang="en-US" altLang="ko-KR" sz="1000" b="1" dirty="0" err="1">
                <a:latin typeface="돋움" pitchFamily="50" charset="-127"/>
                <a:ea typeface="돋움" pitchFamily="50" charset="-127"/>
              </a:rPr>
              <a:t>web.xml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내용 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52" y="4538241"/>
            <a:ext cx="3590924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04. [</a:t>
            </a:r>
            <a:r>
              <a:rPr lang="ko-KR" altLang="en-US" sz="2000" dirty="0" smtClean="0"/>
              <a:t>응용실습</a:t>
            </a:r>
            <a:r>
              <a:rPr lang="en-US" altLang="ko-KR" sz="2000" dirty="0" smtClean="0"/>
              <a:t>]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프로그래밍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계산기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136904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HttpServlet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개요</a:t>
            </a:r>
            <a:endParaRPr lang="ko-KR" altLang="en-US" sz="1800" dirty="0"/>
          </a:p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doGet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doPost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매개변수는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클라이언트 사이를 연결해주는 중요한 객체들로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특징이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26851" y="2643572"/>
            <a:ext cx="7992889" cy="6414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2675738"/>
            <a:ext cx="7992889" cy="5770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public void </a:t>
            </a:r>
            <a:r>
              <a:rPr lang="en-US" altLang="ko-KR" sz="1050" dirty="0" err="1">
                <a:latin typeface="+mn-ea"/>
                <a:ea typeface="+mn-ea"/>
              </a:rPr>
              <a:t>doGet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en-US" altLang="ko-KR" sz="1050" dirty="0" err="1">
                <a:latin typeface="+mn-ea"/>
                <a:ea typeface="+mn-ea"/>
              </a:rPr>
              <a:t>HttpServletRequest</a:t>
            </a:r>
            <a:r>
              <a:rPr lang="en-US" altLang="ko-KR" sz="1050" dirty="0">
                <a:latin typeface="+mn-ea"/>
                <a:ea typeface="+mn-ea"/>
              </a:rPr>
              <a:t> request, </a:t>
            </a:r>
            <a:r>
              <a:rPr lang="en-US" altLang="ko-KR" sz="1050" dirty="0" err="1">
                <a:latin typeface="+mn-ea"/>
                <a:ea typeface="+mn-ea"/>
              </a:rPr>
              <a:t>HttpServletResponse</a:t>
            </a:r>
            <a:r>
              <a:rPr lang="en-US" altLang="ko-KR" sz="1050" dirty="0">
                <a:latin typeface="+mn-ea"/>
                <a:ea typeface="+mn-ea"/>
              </a:rPr>
              <a:t> response</a:t>
            </a: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public void </a:t>
            </a:r>
            <a:r>
              <a:rPr lang="en-US" altLang="ko-KR" sz="1050" dirty="0" err="1">
                <a:latin typeface="+mn-ea"/>
                <a:ea typeface="+mn-ea"/>
              </a:rPr>
              <a:t>doPost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en-US" altLang="ko-KR" sz="1050" dirty="0" err="1">
                <a:latin typeface="+mn-ea"/>
                <a:ea typeface="+mn-ea"/>
              </a:rPr>
              <a:t>HttpServletRequest</a:t>
            </a:r>
            <a:r>
              <a:rPr lang="en-US" altLang="ko-KR" sz="1050" dirty="0">
                <a:latin typeface="+mn-ea"/>
                <a:ea typeface="+mn-ea"/>
              </a:rPr>
              <a:t> request, </a:t>
            </a:r>
            <a:r>
              <a:rPr lang="en-US" altLang="ko-KR" sz="1050" dirty="0" err="1">
                <a:latin typeface="+mn-ea"/>
                <a:ea typeface="+mn-ea"/>
              </a:rPr>
              <a:t>HttpServletResponse</a:t>
            </a:r>
            <a:r>
              <a:rPr lang="en-US" altLang="ko-KR" sz="1050" dirty="0">
                <a:latin typeface="+mn-ea"/>
                <a:ea typeface="+mn-ea"/>
              </a:rPr>
              <a:t> response)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3861048"/>
            <a:ext cx="8208912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HttpServlet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이용하여 프로그래밍하기</a:t>
            </a:r>
            <a:endParaRPr lang="ko-KR" altLang="en-US" sz="1800" dirty="0"/>
          </a:p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프로그램 개요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/>
              <a:t>CalcServlet.java :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계산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화면 처리를 하는 버전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/>
              <a:t>CalcServlet2.java : </a:t>
            </a:r>
            <a:r>
              <a:rPr lang="ko-KR" altLang="en-US" dirty="0" smtClean="0"/>
              <a:t>클래스를 통해서 계산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처리하면서 화면 처리에 중점을 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9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04. [</a:t>
            </a:r>
            <a:r>
              <a:rPr lang="ko-KR" altLang="en-US" sz="2000" dirty="0" smtClean="0"/>
              <a:t>응용실습</a:t>
            </a:r>
            <a:r>
              <a:rPr lang="en-US" altLang="ko-KR" sz="2000" dirty="0" smtClean="0"/>
              <a:t>]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프로그래밍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계산기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사용자 인터페이스의 구현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/>
              <a:t>계산기 사용자 인터페이스</a:t>
            </a:r>
            <a:r>
              <a:rPr lang="en-US" altLang="ko-KR" dirty="0" smtClean="0"/>
              <a:t>(calc.html) -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p.139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Clr>
                <a:srgbClr val="F79646"/>
              </a:buClr>
            </a:pPr>
            <a:r>
              <a:rPr lang="ko-KR" altLang="en-US" dirty="0">
                <a:solidFill>
                  <a:prstClr val="black"/>
                </a:solidFill>
              </a:rPr>
              <a:t>계산기 </a:t>
            </a:r>
            <a:r>
              <a:rPr lang="ko-KR" altLang="en-US" dirty="0" err="1">
                <a:solidFill>
                  <a:prstClr val="black"/>
                </a:solidFill>
              </a:rPr>
              <a:t>서블릿의</a:t>
            </a:r>
            <a:r>
              <a:rPr lang="ko-KR" altLang="en-US" dirty="0">
                <a:solidFill>
                  <a:prstClr val="black"/>
                </a:solidFill>
              </a:rPr>
              <a:t> 구현 ➊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/>
              <a:t>계산 기능이 통합된 </a:t>
            </a:r>
            <a:r>
              <a:rPr lang="ko-KR" altLang="en-US" dirty="0" err="1"/>
              <a:t>서블릿</a:t>
            </a:r>
            <a:r>
              <a:rPr lang="en-US" altLang="ko-KR" dirty="0"/>
              <a:t>(CalcServlet.java)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p.140~142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Clr>
                <a:srgbClr val="F79646"/>
              </a:buClr>
            </a:pPr>
            <a:r>
              <a:rPr lang="ko-KR" altLang="en-US" dirty="0">
                <a:solidFill>
                  <a:prstClr val="black"/>
                </a:solidFill>
              </a:rPr>
              <a:t>계산기 </a:t>
            </a:r>
            <a:r>
              <a:rPr lang="ko-KR" altLang="en-US" dirty="0" err="1">
                <a:solidFill>
                  <a:prstClr val="black"/>
                </a:solidFill>
              </a:rPr>
              <a:t>서블릿의</a:t>
            </a:r>
            <a:r>
              <a:rPr lang="ko-KR" altLang="en-US" dirty="0">
                <a:solidFill>
                  <a:prstClr val="black"/>
                </a:solidFill>
              </a:rPr>
              <a:t> 구현 ➋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계산 기능이 별도로 분리된 클래스</a:t>
            </a:r>
            <a:r>
              <a:rPr lang="en-US" altLang="ko-KR" dirty="0">
                <a:solidFill>
                  <a:prstClr val="black"/>
                </a:solidFill>
              </a:rPr>
              <a:t>(CalcServlet2.java)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srgbClr val="F79646">
                    <a:lumMod val="75000"/>
                  </a:srgbClr>
                </a:solidFill>
              </a:rPr>
              <a:t>교재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</a:rPr>
              <a:t>p.144~145 </a:t>
            </a:r>
            <a:r>
              <a:rPr lang="ko-KR" altLang="en-US" dirty="0">
                <a:solidFill>
                  <a:srgbClr val="F79646">
                    <a:lumMod val="75000"/>
                  </a:srgbClr>
                </a:solidFill>
              </a:rPr>
              <a:t>참고</a:t>
            </a:r>
            <a:endParaRPr lang="en-US" altLang="ko-KR" dirty="0">
              <a:solidFill>
                <a:srgbClr val="F79646">
                  <a:lumMod val="75000"/>
                </a:srgbClr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계산기 </a:t>
            </a:r>
            <a:r>
              <a:rPr lang="ko-KR" altLang="en-US" dirty="0" err="1">
                <a:solidFill>
                  <a:prstClr val="black"/>
                </a:solidFill>
              </a:rPr>
              <a:t>서블릿</a:t>
            </a:r>
            <a:r>
              <a:rPr lang="ko-KR" altLang="en-US" dirty="0">
                <a:solidFill>
                  <a:prstClr val="black"/>
                </a:solidFill>
              </a:rPr>
              <a:t> 소스에서 계산에 필요한 </a:t>
            </a:r>
            <a:r>
              <a:rPr lang="ko-KR" altLang="en-US" dirty="0" err="1">
                <a:solidFill>
                  <a:prstClr val="black"/>
                </a:solidFill>
              </a:rPr>
              <a:t>메서드를</a:t>
            </a:r>
            <a:r>
              <a:rPr lang="ko-KR" altLang="en-US" dirty="0">
                <a:solidFill>
                  <a:prstClr val="black"/>
                </a:solidFill>
              </a:rPr>
              <a:t> 별도의 클래스로 분리하는 방법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sz="1050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sz="6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독립된 계산 기능 구현 클래스</a:t>
            </a:r>
            <a:r>
              <a:rPr lang="en-US" altLang="ko-KR" dirty="0">
                <a:solidFill>
                  <a:prstClr val="black"/>
                </a:solidFill>
              </a:rPr>
              <a:t>(Calc.java)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srgbClr val="F79646">
                    <a:lumMod val="75000"/>
                  </a:srgbClr>
                </a:solidFill>
              </a:rPr>
              <a:t>교재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</a:rPr>
              <a:t>p.146 </a:t>
            </a:r>
            <a:r>
              <a:rPr lang="ko-KR" altLang="en-US" dirty="0">
                <a:solidFill>
                  <a:srgbClr val="F79646">
                    <a:lumMod val="75000"/>
                  </a:srgbClr>
                </a:solidFill>
              </a:rPr>
              <a:t>참고</a:t>
            </a:r>
            <a:endParaRPr lang="en-US" altLang="ko-KR" dirty="0">
              <a:solidFill>
                <a:srgbClr val="F79646">
                  <a:lumMod val="75000"/>
                </a:srgbClr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기존 </a:t>
            </a:r>
            <a:r>
              <a:rPr lang="en-US" altLang="ko-KR" dirty="0" err="1">
                <a:solidFill>
                  <a:prstClr val="black"/>
                </a:solidFill>
              </a:rPr>
              <a:t>calc</a:t>
            </a:r>
            <a:r>
              <a:rPr lang="en-US" altLang="ko-KR" dirty="0">
                <a:solidFill>
                  <a:prstClr val="black"/>
                </a:solidFill>
              </a:rPr>
              <a:t>() </a:t>
            </a:r>
            <a:r>
              <a:rPr lang="ko-KR" altLang="en-US" dirty="0" err="1">
                <a:solidFill>
                  <a:prstClr val="black"/>
                </a:solidFill>
              </a:rPr>
              <a:t>메서드</a:t>
            </a:r>
            <a:r>
              <a:rPr lang="ko-KR" altLang="en-US" dirty="0">
                <a:solidFill>
                  <a:prstClr val="black"/>
                </a:solidFill>
              </a:rPr>
              <a:t> 내용을 별도 클래스로 구성한다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src</a:t>
            </a:r>
            <a:r>
              <a:rPr lang="en-US" altLang="ko-KR" dirty="0">
                <a:solidFill>
                  <a:prstClr val="black"/>
                </a:solidFill>
              </a:rPr>
              <a:t>] → [jspbook.ch04] </a:t>
            </a:r>
            <a:r>
              <a:rPr lang="ko-KR" altLang="en-US" dirty="0">
                <a:solidFill>
                  <a:prstClr val="black"/>
                </a:solidFill>
              </a:rPr>
              <a:t>패키지를 선택한 상태에서 </a:t>
            </a:r>
            <a:r>
              <a:rPr lang="en-US" altLang="ko-KR" dirty="0">
                <a:solidFill>
                  <a:prstClr val="black"/>
                </a:solidFill>
              </a:rPr>
              <a:t>[New] → [Class]</a:t>
            </a:r>
            <a:r>
              <a:rPr lang="ko-KR" altLang="en-US" dirty="0">
                <a:solidFill>
                  <a:prstClr val="black"/>
                </a:solidFill>
              </a:rPr>
              <a:t>를 실행하고 </a:t>
            </a:r>
            <a:r>
              <a:rPr lang="en-US" altLang="ko-KR" dirty="0" err="1">
                <a:solidFill>
                  <a:prstClr val="black"/>
                </a:solidFill>
              </a:rPr>
              <a:t>Calc</a:t>
            </a:r>
            <a:r>
              <a:rPr lang="ko-KR" altLang="en-US" dirty="0">
                <a:solidFill>
                  <a:prstClr val="black"/>
                </a:solidFill>
              </a:rPr>
              <a:t>라는 클래스를 생성한다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645023"/>
            <a:ext cx="7704856" cy="13681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3608" y="3636965"/>
            <a:ext cx="5404043" cy="13042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41 result = </a:t>
            </a:r>
            <a:r>
              <a:rPr lang="en-US" altLang="ko-KR" sz="1050" dirty="0" err="1">
                <a:latin typeface="+mn-ea"/>
                <a:ea typeface="+mn-ea"/>
              </a:rPr>
              <a:t>calc</a:t>
            </a:r>
            <a:r>
              <a:rPr lang="en-US" altLang="ko-KR" sz="1050" dirty="0">
                <a:latin typeface="+mn-ea"/>
                <a:ea typeface="+mn-ea"/>
              </a:rPr>
              <a:t>(num1, num2, op);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	</a:t>
            </a:r>
            <a:r>
              <a:rPr lang="en-US" altLang="ko-KR" sz="1050" b="1" dirty="0" smtClean="0">
                <a:latin typeface="+mn-ea"/>
                <a:ea typeface="+mn-ea"/>
              </a:rPr>
              <a:t>↓</a:t>
            </a:r>
            <a:endParaRPr lang="en-US" altLang="ko-KR" sz="105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44 // </a:t>
            </a:r>
            <a:r>
              <a:rPr lang="en-US" altLang="ko-KR" sz="1050" dirty="0" err="1">
                <a:latin typeface="+mn-ea"/>
                <a:ea typeface="+mn-ea"/>
              </a:rPr>
              <a:t>Calc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  <a:ea typeface="+mn-ea"/>
              </a:rPr>
              <a:t>클래스의 </a:t>
            </a:r>
            <a:r>
              <a:rPr lang="ko-KR" altLang="en-US" sz="1050" dirty="0" err="1">
                <a:latin typeface="+mn-ea"/>
                <a:ea typeface="+mn-ea"/>
              </a:rPr>
              <a:t>인스턴스를</a:t>
            </a:r>
            <a:r>
              <a:rPr lang="ko-KR" altLang="en-US" sz="1050" dirty="0">
                <a:latin typeface="+mn-ea"/>
                <a:ea typeface="+mn-ea"/>
              </a:rPr>
              <a:t> 생성한 후 </a:t>
            </a:r>
            <a:r>
              <a:rPr lang="en-US" altLang="ko-KR" sz="1050" dirty="0" err="1">
                <a:latin typeface="+mn-ea"/>
                <a:ea typeface="+mn-ea"/>
              </a:rPr>
              <a:t>getResult</a:t>
            </a:r>
            <a:r>
              <a:rPr lang="en-US" altLang="ko-KR" sz="1050" dirty="0">
                <a:latin typeface="+mn-ea"/>
                <a:ea typeface="+mn-ea"/>
              </a:rPr>
              <a:t>() </a:t>
            </a:r>
            <a:r>
              <a:rPr lang="ko-KR" altLang="en-US" sz="1050" dirty="0" err="1">
                <a:latin typeface="+mn-ea"/>
                <a:ea typeface="+mn-ea"/>
              </a:rPr>
              <a:t>메서드를</a:t>
            </a:r>
            <a:r>
              <a:rPr lang="ko-KR" altLang="en-US" sz="1050" dirty="0">
                <a:latin typeface="+mn-ea"/>
                <a:ea typeface="+mn-ea"/>
              </a:rPr>
              <a:t> 통해 결과를 받아온다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45 </a:t>
            </a:r>
            <a:r>
              <a:rPr lang="en-US" altLang="ko-KR" sz="1050" dirty="0" err="1">
                <a:latin typeface="+mn-ea"/>
                <a:ea typeface="+mn-ea"/>
              </a:rPr>
              <a:t>Calc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err="1">
                <a:latin typeface="+mn-ea"/>
                <a:ea typeface="+mn-ea"/>
              </a:rPr>
              <a:t>calc</a:t>
            </a:r>
            <a:r>
              <a:rPr lang="en-US" altLang="ko-KR" sz="1050" dirty="0">
                <a:latin typeface="+mn-ea"/>
                <a:ea typeface="+mn-ea"/>
              </a:rPr>
              <a:t> = new </a:t>
            </a:r>
            <a:r>
              <a:rPr lang="en-US" altLang="ko-KR" sz="1050" dirty="0" err="1">
                <a:latin typeface="+mn-ea"/>
                <a:ea typeface="+mn-ea"/>
              </a:rPr>
              <a:t>Calc</a:t>
            </a:r>
            <a:r>
              <a:rPr lang="en-US" altLang="ko-KR" sz="1050" dirty="0">
                <a:latin typeface="+mn-ea"/>
                <a:ea typeface="+mn-ea"/>
              </a:rPr>
              <a:t>(num1, num2, op);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46 result = </a:t>
            </a:r>
            <a:r>
              <a:rPr lang="en-US" altLang="ko-KR" sz="1050" dirty="0" err="1">
                <a:latin typeface="+mn-ea"/>
                <a:ea typeface="+mn-ea"/>
              </a:rPr>
              <a:t>calc.getResult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3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파일의 </a:t>
            </a:r>
            <a:r>
              <a:rPr lang="ko-KR" altLang="en-US" dirty="0" err="1" smtClean="0">
                <a:solidFill>
                  <a:prstClr val="black"/>
                </a:solidFill>
              </a:rPr>
              <a:t>서블릿</a:t>
            </a:r>
            <a:r>
              <a:rPr lang="ko-KR" altLang="en-US" dirty="0" smtClean="0">
                <a:solidFill>
                  <a:prstClr val="black"/>
                </a:solidFill>
              </a:rPr>
              <a:t> 변환 처리 과정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http://localhost:8080/jspbook/ch03/HelloWorld.jsp </a:t>
            </a:r>
            <a:r>
              <a:rPr lang="ko-KR" altLang="en-US" dirty="0" smtClean="0">
                <a:latin typeface="+mn-ea"/>
              </a:rPr>
              <a:t>가 요청될 경우 컨테이너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톰캣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은 해당 </a:t>
            </a:r>
            <a:r>
              <a:rPr lang="en-US" altLang="ko-KR" dirty="0" smtClean="0">
                <a:latin typeface="+mn-ea"/>
              </a:rPr>
              <a:t>JSP </a:t>
            </a:r>
            <a:r>
              <a:rPr lang="ko-KR" altLang="en-US" dirty="0" smtClean="0">
                <a:latin typeface="+mn-ea"/>
              </a:rPr>
              <a:t>파일에 대한 </a:t>
            </a:r>
            <a:r>
              <a:rPr lang="ko-KR" altLang="en-US" dirty="0" err="1" smtClean="0">
                <a:latin typeface="+mn-ea"/>
              </a:rPr>
              <a:t>서블릿이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있는지 확인하고 없다면 </a:t>
            </a:r>
            <a:r>
              <a:rPr lang="en-US" altLang="ko-KR" dirty="0" smtClean="0">
                <a:latin typeface="+mn-ea"/>
              </a:rPr>
              <a:t>HelloWorld_jsp.java </a:t>
            </a:r>
            <a:r>
              <a:rPr lang="ko-KR" altLang="en-US" dirty="0" smtClean="0">
                <a:latin typeface="+mn-ea"/>
              </a:rPr>
              <a:t>파일을 생성함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HelloWorld_jsp.java</a:t>
            </a:r>
            <a:r>
              <a:rPr lang="ko-KR" altLang="en-US" dirty="0" smtClean="0">
                <a:latin typeface="+mn-ea"/>
              </a:rPr>
              <a:t>는 다시 </a:t>
            </a:r>
            <a:r>
              <a:rPr lang="en-US" altLang="ko-KR" dirty="0" err="1" smtClean="0">
                <a:latin typeface="+mn-ea"/>
              </a:rPr>
              <a:t>HelloWorld_jsp.class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ko-KR" altLang="en-US" dirty="0" err="1" smtClean="0">
                <a:latin typeface="+mn-ea"/>
              </a:rPr>
              <a:t>컴파일되어</a:t>
            </a:r>
            <a:r>
              <a:rPr lang="ko-KR" altLang="en-US" dirty="0" smtClean="0">
                <a:latin typeface="+mn-ea"/>
              </a:rPr>
              <a:t> 실행되고 </a:t>
            </a:r>
            <a:r>
              <a:rPr lang="ko-KR" altLang="en-US" dirty="0" err="1" smtClean="0">
                <a:latin typeface="+mn-ea"/>
              </a:rPr>
              <a:t>톰캣에</a:t>
            </a:r>
            <a:r>
              <a:rPr lang="ko-KR" altLang="en-US" dirty="0" smtClean="0">
                <a:latin typeface="+mn-ea"/>
              </a:rPr>
              <a:t> 의해 관리됨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JSP</a:t>
            </a:r>
            <a:r>
              <a:rPr lang="ko-KR" altLang="en-US" dirty="0" smtClean="0">
                <a:latin typeface="+mn-ea"/>
              </a:rPr>
              <a:t>에서의 사용자 구현 코드는 </a:t>
            </a:r>
            <a:r>
              <a:rPr lang="en-US" altLang="ko-KR" dirty="0" smtClean="0">
                <a:latin typeface="+mn-ea"/>
              </a:rPr>
              <a:t>_</a:t>
            </a:r>
            <a:r>
              <a:rPr lang="en-US" altLang="ko-KR" dirty="0" err="1" smtClean="0">
                <a:latin typeface="+mn-ea"/>
              </a:rPr>
              <a:t>jspService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에 위치하며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jsp</a:t>
            </a: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 err="1" smtClean="0">
                <a:latin typeface="+mn-ea"/>
              </a:rPr>
              <a:t>요청시</a:t>
            </a:r>
            <a:r>
              <a:rPr lang="ko-KR" altLang="en-US" dirty="0" smtClean="0">
                <a:latin typeface="+mn-ea"/>
              </a:rPr>
              <a:t> 실행되게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"/>
          <a:stretch/>
        </p:blipFill>
        <p:spPr bwMode="auto">
          <a:xfrm>
            <a:off x="899592" y="2903917"/>
            <a:ext cx="4176464" cy="370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2968" y="65664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컴파일과 처리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변환된 </a:t>
            </a:r>
            <a:r>
              <a:rPr lang="en-US" altLang="ko-KR" dirty="0" smtClean="0">
                <a:solidFill>
                  <a:prstClr val="black"/>
                </a:solidFill>
              </a:rPr>
              <a:t>HelloWorld_jsp.java </a:t>
            </a:r>
            <a:r>
              <a:rPr lang="ko-KR" altLang="en-US" dirty="0" smtClean="0">
                <a:solidFill>
                  <a:prstClr val="black"/>
                </a:solidFill>
              </a:rPr>
              <a:t>소스 분석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변환된 파일 위치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c:\dev\workspace\.metadata\.</a:t>
            </a:r>
            <a:r>
              <a:rPr lang="en-US" altLang="ko-KR" dirty="0" smtClean="0"/>
              <a:t>plugins\org.eclipse.wst.server.core\tmp0\work\Catalina\localhost\jspbook\org\apache\jsp\ch03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폴더내</a:t>
            </a:r>
            <a:r>
              <a:rPr lang="ko-KR" altLang="en-US" dirty="0" smtClean="0"/>
              <a:t> 파일을 삭제한 후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실행하면 다시 파일이 생성되는 것을 볼 수 있음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b="1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1026" name="Picture 2" descr="C:\Users\orize\Downloads\이미지 파일\4장\4장\ch04_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31196" cy="32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3090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컨테이너에 의해 자바 소스로 변환된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44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패키지 및 클래스 선언 </a:t>
            </a:r>
            <a:r>
              <a:rPr lang="ko-KR" altLang="en-US" dirty="0" smtClean="0">
                <a:solidFill>
                  <a:prstClr val="black"/>
                </a:solidFill>
              </a:rPr>
              <a:t>부분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관련 클래스 </a:t>
            </a:r>
            <a:r>
              <a:rPr lang="en-US" altLang="ko-KR" dirty="0" smtClean="0"/>
              <a:t>import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b="1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2"/>
          <a:stretch/>
        </p:blipFill>
        <p:spPr bwMode="auto">
          <a:xfrm>
            <a:off x="671080" y="1988840"/>
            <a:ext cx="4155209" cy="399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080" y="59806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4-19]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HttpJspBase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클래스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4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7704856" cy="5400600"/>
          </a:xfrm>
        </p:spPr>
        <p:txBody>
          <a:bodyPr/>
          <a:lstStyle/>
          <a:p>
            <a:pPr lvl="0"/>
            <a:r>
              <a:rPr lang="en-US" altLang="ko-KR" dirty="0" err="1" smtClean="0">
                <a:solidFill>
                  <a:prstClr val="black"/>
                </a:solidFill>
              </a:rPr>
              <a:t>jspService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dirty="0" smtClean="0">
                <a:solidFill>
                  <a:prstClr val="black"/>
                </a:solidFill>
              </a:rPr>
              <a:t> 선언 부분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sz="1050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request, response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받고 있다</a:t>
            </a:r>
            <a:r>
              <a:rPr lang="en-US" altLang="ko-KR" dirty="0" smtClean="0"/>
              <a:t>. request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response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 </a:t>
            </a:r>
            <a:r>
              <a:rPr lang="ko-KR" altLang="en-US" dirty="0" err="1" smtClean="0"/>
              <a:t>객체중</a:t>
            </a:r>
            <a:r>
              <a:rPr lang="ko-KR" altLang="en-US" dirty="0" smtClean="0"/>
              <a:t> 하나로 사용자 요청을 처리하는데 필요한 기본적인 요소들이다</a:t>
            </a:r>
            <a:r>
              <a:rPr lang="en-US" altLang="ko-KR" dirty="0" smtClean="0"/>
              <a:t>. 6</a:t>
            </a:r>
            <a:r>
              <a:rPr lang="ko-KR" altLang="en-US" dirty="0" smtClean="0"/>
              <a:t>장에서 자세히 살펴본다</a:t>
            </a:r>
            <a:r>
              <a:rPr lang="en-US" altLang="ko-KR" dirty="0" smtClean="0"/>
              <a:t>.</a:t>
            </a:r>
          </a:p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내장객체 선언 및 초기화 부분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jspServ</a:t>
            </a:r>
            <a:r>
              <a:rPr lang="ko-KR" altLang="en-US" dirty="0" smtClean="0"/>
              <a:t>이 외에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, application,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, session, out </a:t>
            </a:r>
            <a:r>
              <a:rPr lang="ko-KR" altLang="en-US" dirty="0" smtClean="0"/>
              <a:t>도 모두 내장객체가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내장객체는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별도의 선언 없이 접근 가능한 객체들로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스크립트릿</a:t>
            </a:r>
            <a:r>
              <a:rPr lang="ko-KR" altLang="en-US" dirty="0" smtClean="0"/>
              <a:t> 등을 이용해 바로 사용할 수 있는 객체들을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객체들의 고유 기능은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제공된다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b="1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1484784"/>
            <a:ext cx="7704856" cy="5966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4213013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public void _</a:t>
            </a:r>
            <a:r>
              <a:rPr lang="en-US" altLang="ko-KR" sz="1050" dirty="0" err="1"/>
              <a:t>jspService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HttpServletRequest</a:t>
            </a:r>
            <a:r>
              <a:rPr lang="en-US" altLang="ko-KR" sz="1050" dirty="0"/>
              <a:t> request, </a:t>
            </a:r>
            <a:r>
              <a:rPr lang="en-US" altLang="ko-KR" sz="1050" dirty="0" err="1"/>
              <a:t>HttpServlet</a:t>
            </a:r>
            <a:r>
              <a:rPr lang="en-US" altLang="ko-KR" sz="1050" dirty="0"/>
              <a:t>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Response </a:t>
            </a:r>
            <a:r>
              <a:rPr lang="en-US" altLang="ko-KR" sz="1050" dirty="0"/>
              <a:t>response) throws </a:t>
            </a:r>
            <a:r>
              <a:rPr lang="en-US" altLang="ko-KR" sz="1050" dirty="0" err="1"/>
              <a:t>java.io.IOException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ServletException</a:t>
            </a:r>
            <a:r>
              <a:rPr lang="en-US" altLang="ko-KR" sz="1050" dirty="0"/>
              <a:t> {</a:t>
            </a:r>
            <a:endParaRPr lang="ko-KR" altLang="en-US" sz="105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5576" y="3920095"/>
            <a:ext cx="7704856" cy="289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3861048"/>
            <a:ext cx="7488832" cy="2996952"/>
          </a:xfrm>
          <a:prstGeom prst="rect">
            <a:avLst/>
          </a:prstGeom>
        </p:spPr>
        <p:txBody>
          <a:bodyPr vert="horz" wrap="square" lIns="91440" tIns="45720" rIns="91440" bIns="45720" numCol="2" spcCol="180000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try</a:t>
            </a:r>
            <a:r>
              <a:rPr lang="en-US" altLang="ko-KR" sz="1050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_</a:t>
            </a:r>
            <a:r>
              <a:rPr lang="en-US" altLang="ko-KR" sz="1050" dirty="0" err="1">
                <a:latin typeface="+mn-ea"/>
                <a:ea typeface="+mn-ea"/>
              </a:rPr>
              <a:t>jspxFactory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JspFactory.getDefaultFactory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response.setContentType</a:t>
            </a:r>
            <a:r>
              <a:rPr lang="en-US" altLang="ko-KR" sz="1050" dirty="0">
                <a:latin typeface="+mn-ea"/>
                <a:ea typeface="+mn-ea"/>
              </a:rPr>
              <a:t>("text/</a:t>
            </a:r>
            <a:r>
              <a:rPr lang="en-US" altLang="ko-KR" sz="1050" dirty="0" err="1">
                <a:latin typeface="+mn-ea"/>
                <a:ea typeface="+mn-ea"/>
              </a:rPr>
              <a:t>html;charset</a:t>
            </a:r>
            <a:r>
              <a:rPr lang="en-US" altLang="ko-KR" sz="1050" dirty="0">
                <a:latin typeface="+mn-ea"/>
                <a:ea typeface="+mn-ea"/>
              </a:rPr>
              <a:t>=</a:t>
            </a:r>
            <a:r>
              <a:rPr lang="en-US" altLang="ko-KR" sz="1050" dirty="0" err="1">
                <a:latin typeface="+mn-ea"/>
                <a:ea typeface="+mn-ea"/>
              </a:rPr>
              <a:t>euc-kr</a:t>
            </a:r>
            <a:r>
              <a:rPr lang="en-US" altLang="ko-KR" sz="1050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pageContext</a:t>
            </a:r>
            <a:r>
              <a:rPr lang="en-US" altLang="ko-KR" sz="1050" dirty="0">
                <a:latin typeface="+mn-ea"/>
                <a:ea typeface="+mn-ea"/>
              </a:rPr>
              <a:t> = _</a:t>
            </a:r>
            <a:r>
              <a:rPr lang="en-US" altLang="ko-KR" sz="1050" dirty="0" err="1">
                <a:latin typeface="+mn-ea"/>
                <a:ea typeface="+mn-ea"/>
              </a:rPr>
              <a:t>jspxFactory.getPageContext</a:t>
            </a:r>
            <a:r>
              <a:rPr lang="en-US" altLang="ko-KR" sz="1050" dirty="0">
                <a:latin typeface="+mn-ea"/>
                <a:ea typeface="+mn-ea"/>
              </a:rPr>
              <a:t>(this, request,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response, null, true, 8192, true);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application = </a:t>
            </a:r>
            <a:r>
              <a:rPr lang="en-US" altLang="ko-KR" sz="1050" dirty="0" err="1">
                <a:latin typeface="+mn-ea"/>
                <a:ea typeface="+mn-ea"/>
              </a:rPr>
              <a:t>pageContext.getServletContext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config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pageContext.getServletConfig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session = </a:t>
            </a:r>
            <a:r>
              <a:rPr lang="en-US" altLang="ko-KR" sz="1050" dirty="0" err="1">
                <a:latin typeface="+mn-ea"/>
                <a:ea typeface="+mn-ea"/>
              </a:rPr>
              <a:t>pageContext.getSession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out = </a:t>
            </a:r>
            <a:r>
              <a:rPr lang="en-US" altLang="ko-KR" sz="1050" dirty="0" err="1">
                <a:latin typeface="+mn-ea"/>
                <a:ea typeface="+mn-ea"/>
              </a:rPr>
              <a:t>pageContext.getOut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_</a:t>
            </a:r>
            <a:r>
              <a:rPr lang="en-US" altLang="ko-KR" sz="1050" dirty="0" err="1">
                <a:latin typeface="+mn-ea"/>
                <a:ea typeface="+mn-ea"/>
              </a:rPr>
              <a:t>jspx_out</a:t>
            </a:r>
            <a:r>
              <a:rPr lang="en-US" altLang="ko-KR" sz="1050" dirty="0">
                <a:latin typeface="+mn-ea"/>
                <a:ea typeface="+mn-ea"/>
              </a:rPr>
              <a:t> = out;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...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4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개발자가 작성한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코드 부분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파일에서 개발자가 작성한 코드는 모두 </a:t>
            </a:r>
            <a:r>
              <a:rPr lang="en-US" altLang="ko-KR" dirty="0" err="1" smtClean="0"/>
              <a:t>out.write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형태로 처리된다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이러한 코드 구조를 알아두면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기술에 기반한다는 것을 명확하게 알 수 있으며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의 구조나 동작 원리 등을 이해하는데 도움이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또한 디버깅이나 오류 추적에도 유용하게 활용할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797725"/>
            <a:ext cx="7704856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797725"/>
            <a:ext cx="3114955" cy="20313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 smtClean="0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("&lt;BODY&gt;");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("&lt;H2&gt;Hello World : </a:t>
            </a:r>
            <a:r>
              <a:rPr lang="ko-KR" altLang="en-US" sz="1050" dirty="0" err="1">
                <a:latin typeface="+mn-ea"/>
                <a:ea typeface="+mn-ea"/>
              </a:rPr>
              <a:t>헬로월드</a:t>
            </a:r>
            <a:r>
              <a:rPr lang="en-US" altLang="ko-KR" sz="1050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("&lt;/</a:t>
            </a:r>
            <a:r>
              <a:rPr lang="en-US" altLang="ko-KR" sz="1050" dirty="0" smtClean="0">
                <a:latin typeface="+mn-ea"/>
                <a:ea typeface="+mn-ea"/>
              </a:rPr>
              <a:t>H2&gt;</a:t>
            </a:r>
            <a:r>
              <a:rPr lang="en-US" altLang="ko-KR" sz="1050" dirty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r</a:t>
            </a:r>
            <a:r>
              <a:rPr lang="en-US" altLang="ko-KR" sz="1050" dirty="0" smtClean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n</a:t>
            </a:r>
            <a:r>
              <a:rPr lang="ko-KR" altLang="en-US" sz="1050" dirty="0">
                <a:latin typeface="+mn-ea"/>
                <a:ea typeface="+mn-ea"/>
              </a:rPr>
              <a:t>오늘의 날짜와 시간은 </a:t>
            </a:r>
            <a:r>
              <a:rPr lang="en-US" altLang="ko-KR" sz="1050" dirty="0">
                <a:latin typeface="+mn-ea"/>
                <a:ea typeface="+mn-ea"/>
              </a:rPr>
              <a:t>: 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(new </a:t>
            </a:r>
            <a:r>
              <a:rPr lang="en-US" altLang="ko-KR" sz="1050" dirty="0" err="1">
                <a:latin typeface="+mn-ea"/>
                <a:ea typeface="+mn-ea"/>
              </a:rPr>
              <a:t>java.util.Date</a:t>
            </a:r>
            <a:r>
              <a:rPr lang="en-US" altLang="ko-KR" sz="1050" dirty="0">
                <a:latin typeface="+mn-ea"/>
                <a:ea typeface="+mn-ea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 smtClean="0">
                <a:latin typeface="+mn-ea"/>
                <a:ea typeface="+mn-ea"/>
              </a:rPr>
              <a:t>("</a:t>
            </a:r>
            <a:r>
              <a:rPr lang="en-US" altLang="ko-KR" sz="1050" dirty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r</a:t>
            </a:r>
            <a:r>
              <a:rPr lang="en-US" altLang="ko-KR" sz="1050" dirty="0" smtClean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n</a:t>
            </a:r>
            <a:r>
              <a:rPr lang="en-US" altLang="ko-KR" sz="1050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("&lt;/</a:t>
            </a:r>
            <a:r>
              <a:rPr lang="en-US" altLang="ko-KR" sz="1050" dirty="0" smtClean="0">
                <a:latin typeface="+mn-ea"/>
                <a:ea typeface="+mn-ea"/>
              </a:rPr>
              <a:t>BODY&gt;</a:t>
            </a:r>
            <a:r>
              <a:rPr lang="en-US" altLang="ko-KR" sz="1050" dirty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r</a:t>
            </a:r>
            <a:r>
              <a:rPr lang="en-US" altLang="ko-KR" sz="1050" dirty="0" smtClean="0">
                <a:latin typeface="+mn-ea"/>
                <a:ea typeface="+mn-ea"/>
                <a:cs typeface="Consolas" panose="020B0609020204030204" pitchFamily="49" charset="0"/>
              </a:rPr>
              <a:t>\</a:t>
            </a:r>
            <a:r>
              <a:rPr lang="en-US" altLang="ko-KR" sz="1050" dirty="0" smtClean="0">
                <a:latin typeface="+mn-ea"/>
                <a:ea typeface="+mn-ea"/>
              </a:rPr>
              <a:t>n</a:t>
            </a:r>
            <a:r>
              <a:rPr lang="en-US" altLang="ko-KR" sz="1050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out.write</a:t>
            </a:r>
            <a:r>
              <a:rPr lang="en-US" altLang="ko-KR" sz="1050" dirty="0">
                <a:latin typeface="+mn-ea"/>
                <a:ea typeface="+mn-ea"/>
              </a:rPr>
              <a:t>("&lt;/HTML&gt;");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...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7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개요</a:t>
            </a:r>
            <a:endParaRPr lang="ko-KR" altLang="en-US" sz="2000" b="1" dirty="0"/>
          </a:p>
          <a:p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구조와 생명주기</a:t>
            </a:r>
            <a:endParaRPr lang="ko-KR" altLang="en-US" sz="2000" b="1" dirty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프로그래밍 </a:t>
            </a:r>
            <a:r>
              <a:rPr lang="en-US" altLang="ko-KR" sz="2000" b="1" dirty="0" smtClean="0"/>
              <a:t>: Hello World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응용실습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계산기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sz="2000" b="1" dirty="0" smtClean="0"/>
              <a:t>JSP</a:t>
            </a:r>
            <a:r>
              <a:rPr lang="ko-KR" altLang="en-US" sz="2000" b="1" dirty="0" smtClean="0"/>
              <a:t>와 </a:t>
            </a:r>
            <a:r>
              <a:rPr lang="ko-KR" altLang="en-US" sz="2000" b="1" dirty="0" err="1" smtClean="0"/>
              <a:t>서블릿의</a:t>
            </a:r>
            <a:r>
              <a:rPr lang="ko-KR" altLang="en-US" sz="2000" b="1" dirty="0" smtClean="0"/>
              <a:t> 관계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를 실행할 때 컨테이너 내부에서 일어나는 과정을 이해한다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의 기반이 되는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구조를 이해한다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소스코드를 이해하고 간단한 프로그램을 개발해본다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서블릿의</a:t>
            </a:r>
            <a:r>
              <a:rPr lang="ko-KR" altLang="en-US" sz="1600" dirty="0"/>
              <a:t> 관계를 이해한다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서블릿</a:t>
            </a:r>
            <a:r>
              <a:rPr lang="en-US" altLang="ko-KR" sz="1800" dirty="0" smtClean="0"/>
              <a:t>(Servlet)</a:t>
            </a:r>
            <a:r>
              <a:rPr lang="ko-KR" altLang="en-US" sz="1800" dirty="0" smtClean="0"/>
              <a:t>이란</a:t>
            </a:r>
            <a:r>
              <a:rPr lang="en-US" altLang="ko-KR" sz="1800" dirty="0" smtClean="0"/>
              <a:t>?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서블릿은</a:t>
            </a:r>
            <a:r>
              <a:rPr lang="ko-KR" altLang="en-US" dirty="0" smtClean="0"/>
              <a:t> 자바 플랫폼에서 컴포넌트를 기반으로 하는 웹 애플리케이션 개발의 핵심 기술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기반의 웹 프로그래밍 기술로 내부적으로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 되어 실행됨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보다 잘 이해하고 고급 웹 프로그래밍 개발을 위해서는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대한 이해가 필요함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장점</a:t>
            </a: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sz="1200" dirty="0"/>
              <a:t>➊ 자바를 기반으로 하므로 자바 </a:t>
            </a:r>
            <a:r>
              <a:rPr lang="en-US" altLang="ko-KR" sz="1200" dirty="0"/>
              <a:t>API</a:t>
            </a:r>
            <a:r>
              <a:rPr lang="ko-KR" altLang="en-US" sz="1200" dirty="0"/>
              <a:t>를 모두 사용할 수 있다</a:t>
            </a:r>
            <a:r>
              <a:rPr lang="en-US" altLang="ko-KR" sz="1200" dirty="0"/>
              <a:t>.</a:t>
            </a:r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/>
              <a:t>➋ </a:t>
            </a:r>
            <a:r>
              <a:rPr lang="ko-KR" altLang="en-US" sz="1200" dirty="0"/>
              <a:t>운영체제나 하드웨어에 영향을 받지 않으므로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한 번 개발된 애플리케이션은 다양한 </a:t>
            </a:r>
            <a:r>
              <a:rPr lang="ko-KR" altLang="en-US" sz="1200" dirty="0" smtClean="0"/>
              <a:t>서버 </a:t>
            </a:r>
            <a:r>
              <a:rPr lang="ko-KR" altLang="en-US" sz="1200" dirty="0"/>
              <a:t>환경에서도 </a:t>
            </a:r>
            <a:endParaRPr lang="en-US" altLang="ko-KR" sz="1200" dirty="0" smtClean="0"/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실행할 </a:t>
            </a:r>
            <a:r>
              <a:rPr lang="ko-KR" altLang="en-US" sz="1200" dirty="0"/>
              <a:t>수 있다</a:t>
            </a:r>
            <a:r>
              <a:rPr lang="en-US" altLang="ko-KR" sz="1200" dirty="0"/>
              <a:t>.</a:t>
            </a:r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/>
              <a:t>➌ </a:t>
            </a:r>
            <a:r>
              <a:rPr lang="ko-KR" altLang="en-US" sz="1200" dirty="0"/>
              <a:t>웹 애플리케이션에서 효율적인 자료 공유 방법을 제공한다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 smtClean="0"/>
              <a:t>➍ </a:t>
            </a:r>
            <a:r>
              <a:rPr lang="ko-KR" altLang="en-US" sz="1200" dirty="0"/>
              <a:t>다양한 </a:t>
            </a:r>
            <a:r>
              <a:rPr lang="ko-KR" altLang="en-US" sz="1200" dirty="0" err="1"/>
              <a:t>오픈소스</a:t>
            </a:r>
            <a:r>
              <a:rPr lang="ko-KR" altLang="en-US" sz="1200" dirty="0"/>
              <a:t> 라이브러리와 개발도구를 활용할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lvl="1">
              <a:buClr>
                <a:srgbClr val="4F81BD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웹 애플리케이션 개발에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사용 시 이점</a:t>
            </a:r>
            <a:endParaRPr lang="en-US" altLang="ko-KR" dirty="0" smtClean="0"/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sz="1200" dirty="0" smtClean="0"/>
              <a:t>➊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패턴을 쉽게 적용할 수 있고 컨테이너와 밀접한 서버 프로그램을 구현할 수 있다</a:t>
            </a:r>
            <a:r>
              <a:rPr lang="en-US" altLang="ko-KR" sz="1200" dirty="0" smtClean="0"/>
              <a:t>.</a:t>
            </a:r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 smtClean="0"/>
              <a:t>➋ </a:t>
            </a:r>
            <a:r>
              <a:rPr lang="en-US" altLang="ko-KR" sz="1200" dirty="0"/>
              <a:t>MVC </a:t>
            </a:r>
            <a:r>
              <a:rPr lang="ko-KR" altLang="en-US" sz="1200" dirty="0"/>
              <a:t>패턴을 적용할 때 </a:t>
            </a:r>
            <a:r>
              <a:rPr lang="ko-KR" altLang="en-US" sz="1200" dirty="0" err="1"/>
              <a:t>콘텐츠와</a:t>
            </a:r>
            <a:r>
              <a:rPr lang="ko-KR" altLang="en-US" sz="1200" dirty="0"/>
              <a:t> 비즈니스 </a:t>
            </a:r>
            <a:r>
              <a:rPr lang="ko-KR" altLang="en-US" sz="1200" dirty="0" err="1"/>
              <a:t>로직을</a:t>
            </a:r>
            <a:r>
              <a:rPr lang="ko-KR" altLang="en-US" sz="1200" dirty="0"/>
              <a:t> 분리할 수 있으며 컨트롤러와 </a:t>
            </a:r>
            <a:r>
              <a:rPr lang="ko-KR" altLang="en-US" sz="1200" dirty="0" err="1"/>
              <a:t>뷰가</a:t>
            </a:r>
            <a:r>
              <a:rPr lang="ko-KR" altLang="en-US" sz="1200" dirty="0"/>
              <a:t> 역할을 </a:t>
            </a:r>
            <a:endParaRPr lang="en-US" altLang="ko-KR" sz="1200" dirty="0" smtClean="0"/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분담함으로써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웹 디자이너와 개발자 간에 작업을 원활하게 할 수 있다</a:t>
            </a:r>
            <a:r>
              <a:rPr lang="en-US" altLang="ko-KR" sz="1200" dirty="0"/>
              <a:t>.</a:t>
            </a:r>
          </a:p>
          <a:p>
            <a:pPr marL="628650" lvl="3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sz="1200" dirty="0"/>
              <a:t>➌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및 필터 </a:t>
            </a:r>
            <a:r>
              <a:rPr lang="ko-KR" altLang="en-US" sz="1200" dirty="0" err="1"/>
              <a:t>서블릿</a:t>
            </a:r>
            <a:r>
              <a:rPr lang="ko-KR" altLang="en-US" sz="1200" dirty="0"/>
              <a:t> 등 고급 프로그래밍 기법을 통해 더욱 효과적인 </a:t>
            </a:r>
            <a:r>
              <a:rPr lang="ko-KR" altLang="en-US" sz="1200" dirty="0" smtClean="0"/>
              <a:t>웹 애플리케이션을 설계할 수 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4725144"/>
            <a:ext cx="6912768" cy="1224136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최근에는 스프링이나 </a:t>
            </a:r>
            <a:r>
              <a:rPr lang="ko-KR" altLang="en-US" sz="1400" dirty="0" err="1"/>
              <a:t>스트러츠</a:t>
            </a:r>
            <a:r>
              <a:rPr lang="ko-KR" altLang="en-US" sz="1400" dirty="0"/>
              <a:t> 같은 </a:t>
            </a:r>
            <a:r>
              <a:rPr lang="ko-KR" altLang="en-US" sz="1400" dirty="0" err="1"/>
              <a:t>오픈소스</a:t>
            </a:r>
            <a:r>
              <a:rPr lang="ko-KR" altLang="en-US" sz="1400" dirty="0"/>
              <a:t> 프레임워크가 </a:t>
            </a:r>
            <a:r>
              <a:rPr lang="ko-KR" altLang="en-US" sz="1400" dirty="0" err="1"/>
              <a:t>주목받고</a:t>
            </a:r>
            <a:r>
              <a:rPr lang="ko-KR" altLang="en-US" sz="1400" dirty="0"/>
              <a:t>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이들 </a:t>
            </a:r>
            <a:r>
              <a:rPr lang="ko-KR" altLang="en-US" sz="1400" dirty="0" smtClean="0"/>
              <a:t>프레임워크의 </a:t>
            </a:r>
            <a:r>
              <a:rPr lang="ko-KR" altLang="en-US" sz="1400" dirty="0"/>
              <a:t>많은 부분이 내부적으로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기술을 이용하고 있으므로 프레임워크 기반의 웹 </a:t>
            </a:r>
            <a:r>
              <a:rPr lang="ko-KR" altLang="en-US" sz="1400" dirty="0" smtClean="0"/>
              <a:t>애플리케이션을 </a:t>
            </a:r>
            <a:r>
              <a:rPr lang="ko-KR" altLang="en-US" sz="1400" dirty="0"/>
              <a:t>개발하려면 </a:t>
            </a:r>
            <a:r>
              <a:rPr lang="ko-KR" altLang="en-US" sz="1400" dirty="0" err="1"/>
              <a:t>서블릿을</a:t>
            </a:r>
            <a:r>
              <a:rPr lang="ko-KR" altLang="en-US" sz="1400" dirty="0"/>
              <a:t> 잘 배워두는 것이 좋다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89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서블릿과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컨테이너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실행하기 위한 서버 소프트웨어를 말하는 것으로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만들어진 웹 프로그램을 개발하고 실행하기 위한 환경임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아파치 </a:t>
            </a:r>
            <a:r>
              <a:rPr lang="ko-KR" altLang="en-US" dirty="0" err="1" smtClean="0"/>
              <a:t>톰캣이</a:t>
            </a:r>
            <a:r>
              <a:rPr lang="ko-KR" altLang="en-US" dirty="0" smtClean="0"/>
              <a:t> 대표적임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 bwMode="auto">
          <a:xfrm>
            <a:off x="899592" y="3037840"/>
            <a:ext cx="6805439" cy="357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4728" y="27527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서버와 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컨테이너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동작 과정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서블릿은</a:t>
            </a:r>
            <a:r>
              <a:rPr lang="ko-KR" altLang="en-US" dirty="0"/>
              <a:t> 개발자가 소스 작성 후 컴파일 과정을 거쳐 컨테이너에 배치</a:t>
            </a:r>
            <a:r>
              <a:rPr lang="en-US" altLang="ko-KR" dirty="0"/>
              <a:t>(deploy)</a:t>
            </a:r>
            <a:r>
              <a:rPr lang="ko-KR" altLang="en-US" dirty="0"/>
              <a:t>하게 되면 </a:t>
            </a:r>
            <a:r>
              <a:rPr lang="ko-KR" altLang="en-US" dirty="0" smtClean="0"/>
              <a:t>컨테이너에 </a:t>
            </a:r>
            <a:r>
              <a:rPr lang="ko-KR" altLang="en-US" dirty="0"/>
              <a:t>의해 실행되어 관리된다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이후 </a:t>
            </a:r>
            <a:r>
              <a:rPr lang="ko-KR" altLang="en-US" dirty="0"/>
              <a:t>사용자 요청에 따라 </a:t>
            </a:r>
            <a:r>
              <a:rPr lang="ko-KR" altLang="en-US" dirty="0" err="1"/>
              <a:t>스레드</a:t>
            </a:r>
            <a:r>
              <a:rPr lang="ko-KR" altLang="en-US" dirty="0"/>
              <a:t> 단위로 실행되면서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연동 등 필요한 작업을 수행하고 처리 결과를 사용자에게 </a:t>
            </a:r>
            <a:r>
              <a:rPr lang="en-US" altLang="ko-KR" dirty="0"/>
              <a:t>HTML </a:t>
            </a:r>
            <a:r>
              <a:rPr lang="ko-KR" altLang="en-US" dirty="0"/>
              <a:t>형식으로 </a:t>
            </a:r>
            <a:r>
              <a:rPr lang="ko-KR" altLang="en-US" dirty="0" smtClean="0"/>
              <a:t>전달하는 구조로 동작한다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9"/>
          <a:stretch/>
        </p:blipFill>
        <p:spPr bwMode="auto">
          <a:xfrm>
            <a:off x="827584" y="3092460"/>
            <a:ext cx="5119878" cy="326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680" y="63624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개발과 실행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7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서블릿은</a:t>
            </a:r>
            <a:r>
              <a:rPr lang="ko-KR" altLang="en-US" dirty="0" smtClean="0"/>
              <a:t> 일반적인 애플리케이션처럼 버튼을 누르면 시작되고 처리를 마치면 종료되는 구조가 아님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서버에서 컨테이너에 의해 실행 되면서 생명주기를 가지며 특정 이벤트와 상태가 존재하는 구조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개발은 해당 생명주기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오버라이딩하거나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사용자 요청 처리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구현하는 것임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한번만 실행되는 </a:t>
            </a:r>
            <a:r>
              <a:rPr lang="ko-KR" altLang="en-US" dirty="0" err="1" smtClean="0"/>
              <a:t>메서드이고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service()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사용자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매번 호출되는 </a:t>
            </a:r>
            <a:r>
              <a:rPr lang="ko-KR" altLang="en-US" dirty="0" err="1" smtClean="0"/>
              <a:t>메서드이다</a:t>
            </a:r>
            <a:r>
              <a:rPr lang="en-US" altLang="ko-KR" dirty="0" smtClean="0"/>
              <a:t>. destroy()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종료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실행되는 </a:t>
            </a:r>
            <a:r>
              <a:rPr lang="ko-KR" altLang="en-US" dirty="0" err="1" smtClean="0"/>
              <a:t>메서드이다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8"/>
          <a:stretch/>
        </p:blipFill>
        <p:spPr bwMode="auto">
          <a:xfrm>
            <a:off x="899592" y="3140968"/>
            <a:ext cx="6733952" cy="304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619471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4-2]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서블릿의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동작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6135</TotalTime>
  <Words>2033</Words>
  <Application>Microsoft Office PowerPoint</Application>
  <PresentationFormat>화면 슬라이드 쇼(4:3)</PresentationFormat>
  <Paragraphs>346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Chapter 04. 서블릿의 이해</vt:lpstr>
      <vt:lpstr>PowerPoint 프레젠테이션</vt:lpstr>
      <vt:lpstr>PowerPoint 프레젠테이션</vt:lpstr>
      <vt:lpstr>01. 서블릿 개요</vt:lpstr>
      <vt:lpstr>01. 서블릿 개요</vt:lpstr>
      <vt:lpstr>01. 서블릿 개요</vt:lpstr>
      <vt:lpstr>01. 서블릿 개요</vt:lpstr>
      <vt:lpstr>01. 서블릿 개요</vt:lpstr>
      <vt:lpstr>02. 서블릿 구조와 생명주기</vt:lpstr>
      <vt:lpstr>02. 서블릿 구조와 생명주기</vt:lpstr>
      <vt:lpstr>02. 서블릿 구조와 생명주기</vt:lpstr>
      <vt:lpstr>02. 서블릿 구조와 생명주기</vt:lpstr>
      <vt:lpstr>03. [기본실습] 서블릿 프로그래밍 : Hello World</vt:lpstr>
      <vt:lpstr>03. [기본실습] 서블릿 프로그래밍 : Hello World</vt:lpstr>
      <vt:lpstr>03. [기본실습] 서블릿 프로그래밍 : Hello World</vt:lpstr>
      <vt:lpstr>03. [기본실습] 서블릿 프로그래밍 : Hello World</vt:lpstr>
      <vt:lpstr>03. [기본실습] 서블릿 프로그래밍 : Hello World</vt:lpstr>
      <vt:lpstr>03. [기본실습] 서블릿 프로그래밍 : Hello World</vt:lpstr>
      <vt:lpstr>03. [기본실습] 서블릿 프로그래밍 : Hello World</vt:lpstr>
      <vt:lpstr>04. [응용실습] 서블릿 프로그래밍 : 계산기 서블릿 구현</vt:lpstr>
      <vt:lpstr>04. [응용실습] 서블릿 프로그래밍 : 계산기 서블릿 구현</vt:lpstr>
      <vt:lpstr>05. JSP와 서블릿 관계</vt:lpstr>
      <vt:lpstr>05. JSP와 서블릿 관계</vt:lpstr>
      <vt:lpstr>05. JSP와 서블릿 관계</vt:lpstr>
      <vt:lpstr>05. JSP와 서블릿 관계</vt:lpstr>
      <vt:lpstr>05. JSP와 서블릿 관계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kosta</cp:lastModifiedBy>
  <cp:revision>613</cp:revision>
  <dcterms:created xsi:type="dcterms:W3CDTF">2012-07-11T10:23:22Z</dcterms:created>
  <dcterms:modified xsi:type="dcterms:W3CDTF">2020-10-26T09:18:27Z</dcterms:modified>
</cp:coreProperties>
</file>