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5" r:id="rId2"/>
    <p:sldId id="256" r:id="rId3"/>
    <p:sldId id="266" r:id="rId4"/>
    <p:sldId id="383" r:id="rId5"/>
    <p:sldId id="395" r:id="rId6"/>
    <p:sldId id="454" r:id="rId7"/>
    <p:sldId id="478" r:id="rId8"/>
    <p:sldId id="480" r:id="rId9"/>
    <p:sldId id="477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40" r:id="rId25"/>
    <p:sldId id="469" r:id="rId26"/>
    <p:sldId id="470" r:id="rId27"/>
    <p:sldId id="481" r:id="rId28"/>
    <p:sldId id="471" r:id="rId29"/>
    <p:sldId id="482" r:id="rId30"/>
    <p:sldId id="472" r:id="rId31"/>
    <p:sldId id="473" r:id="rId32"/>
    <p:sldId id="474" r:id="rId33"/>
    <p:sldId id="475" r:id="rId34"/>
    <p:sldId id="476" r:id="rId35"/>
    <p:sldId id="385" r:id="rId3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898" autoAdjust="0"/>
  </p:normalViewPr>
  <p:slideViewPr>
    <p:cSldViewPr>
      <p:cViewPr>
        <p:scale>
          <a:sx n="100" d="100"/>
          <a:sy n="100" d="100"/>
        </p:scale>
        <p:origin x="-2112" y="-41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2014-02-17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6" y="6489437"/>
            <a:ext cx="1702710" cy="251931"/>
          </a:xfrm>
          <a:prstGeom prst="rect">
            <a:avLst/>
          </a:prstGeom>
        </p:spPr>
      </p:pic>
      <p:pic>
        <p:nvPicPr>
          <p:cNvPr id="10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4147697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8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4581128"/>
            <a:ext cx="4681447" cy="1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2014-02-17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416824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지시어</a:t>
            </a:r>
            <a:r>
              <a:rPr lang="en-US" altLang="ko-KR" dirty="0" smtClean="0">
                <a:solidFill>
                  <a:prstClr val="black"/>
                </a:solidFill>
              </a:rPr>
              <a:t>(Directives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란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지시어</a:t>
            </a:r>
            <a:r>
              <a:rPr lang="en-US" altLang="ko-KR" dirty="0"/>
              <a:t>(Directives)</a:t>
            </a:r>
            <a:r>
              <a:rPr lang="ko-KR" altLang="en-US" dirty="0"/>
              <a:t>는 </a:t>
            </a:r>
            <a:r>
              <a:rPr lang="en-US" altLang="ko-KR" dirty="0" smtClean="0"/>
              <a:t>JSP </a:t>
            </a:r>
            <a:r>
              <a:rPr lang="ko-KR" altLang="en-US" dirty="0"/>
              <a:t>파일의 속성을 </a:t>
            </a:r>
            <a:r>
              <a:rPr lang="ko-KR" altLang="en-US" dirty="0" smtClean="0"/>
              <a:t>기술하는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/>
              <a:t>컨테이너에게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페이지를 어떻게 처리해야 하는지 전달하기 위한 내용을 담고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지시어는 </a:t>
            </a:r>
            <a:r>
              <a:rPr lang="ko-KR" altLang="en-US" dirty="0"/>
              <a:t>크게 </a:t>
            </a:r>
            <a:r>
              <a:rPr lang="en-US" altLang="ko-KR" dirty="0"/>
              <a:t>page, include, </a:t>
            </a:r>
            <a:r>
              <a:rPr lang="en-US" altLang="ko-KR" dirty="0" err="1"/>
              <a:t>taglib</a:t>
            </a:r>
            <a:r>
              <a:rPr lang="ko-KR" altLang="en-US" dirty="0"/>
              <a:t>으로 나눌 수 있으며</a:t>
            </a:r>
            <a:r>
              <a:rPr lang="en-US" altLang="ko-KR" dirty="0"/>
              <a:t>, </a:t>
            </a:r>
            <a:r>
              <a:rPr lang="ko-KR" altLang="en-US" dirty="0" smtClean="0"/>
              <a:t>각각에서 다루는 </a:t>
            </a:r>
            <a:r>
              <a:rPr lang="ko-KR" altLang="en-US" dirty="0"/>
              <a:t>속성이 다르다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buClrTx/>
              <a:buFont typeface="+mj-lt"/>
              <a:buAutoNum type="arabicPeriod"/>
            </a:pPr>
            <a:r>
              <a:rPr lang="en-US" altLang="ko-KR" sz="1800" dirty="0" smtClean="0"/>
              <a:t>page </a:t>
            </a:r>
            <a:r>
              <a:rPr lang="ko-KR" altLang="en-US" sz="1800" dirty="0" smtClean="0"/>
              <a:t>지시어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page </a:t>
            </a:r>
            <a:r>
              <a:rPr lang="ko-KR" altLang="en-US" dirty="0" smtClean="0"/>
              <a:t>지시어는 현재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컨테이너에서 처리하는 데 필요한 각종 속성을 기술하는 부분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보통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맨 앞에 위치함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줄에 나누어 작성할 수도 있음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6076" y="4221088"/>
            <a:ext cx="7694356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6076" y="4246024"/>
            <a:ext cx="3414717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page </a:t>
            </a:r>
            <a:r>
              <a:rPr lang="ko-KR" altLang="en-US" sz="1050" dirty="0">
                <a:latin typeface="+mn-ea"/>
                <a:ea typeface="+mn-ea"/>
              </a:rPr>
              <a:t>속성</a:t>
            </a:r>
            <a:r>
              <a:rPr lang="en-US" altLang="ko-KR" sz="1050" dirty="0">
                <a:latin typeface="+mn-ea"/>
                <a:ea typeface="+mn-ea"/>
              </a:rPr>
              <a:t>1="</a:t>
            </a:r>
            <a:r>
              <a:rPr lang="ko-KR" altLang="en-US" sz="1050" dirty="0">
                <a:latin typeface="+mn-ea"/>
                <a:ea typeface="+mn-ea"/>
              </a:rPr>
              <a:t>속성값</a:t>
            </a:r>
            <a:r>
              <a:rPr lang="en-US" altLang="ko-KR" sz="1050" dirty="0">
                <a:latin typeface="+mn-ea"/>
                <a:ea typeface="+mn-ea"/>
              </a:rPr>
              <a:t>1" </a:t>
            </a:r>
            <a:r>
              <a:rPr lang="ko-KR" altLang="en-US" sz="1050" dirty="0">
                <a:latin typeface="+mn-ea"/>
                <a:ea typeface="+mn-ea"/>
              </a:rPr>
              <a:t>속성</a:t>
            </a:r>
            <a:r>
              <a:rPr lang="en-US" altLang="ko-KR" sz="1050" dirty="0">
                <a:latin typeface="+mn-ea"/>
                <a:ea typeface="+mn-ea"/>
              </a:rPr>
              <a:t>2="</a:t>
            </a:r>
            <a:r>
              <a:rPr lang="ko-KR" altLang="en-US" sz="1050" dirty="0">
                <a:latin typeface="+mn-ea"/>
                <a:ea typeface="+mn-ea"/>
              </a:rPr>
              <a:t>속성값</a:t>
            </a:r>
            <a:r>
              <a:rPr lang="en-US" altLang="ko-KR" sz="1050" dirty="0" smtClean="0">
                <a:latin typeface="+mn-ea"/>
                <a:ea typeface="+mn-ea"/>
              </a:rPr>
              <a:t>2“ … </a:t>
            </a:r>
            <a:r>
              <a:rPr lang="en-US" altLang="ko-KR" sz="1050" dirty="0">
                <a:latin typeface="+mn-ea"/>
                <a:ea typeface="+mn-ea"/>
              </a:rPr>
              <a:t>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6076" y="5229200"/>
            <a:ext cx="7694356" cy="8967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766" y="5229200"/>
            <a:ext cx="3751348" cy="7882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page </a:t>
            </a:r>
            <a:r>
              <a:rPr lang="en-US" altLang="ko-KR" sz="1050" dirty="0" err="1">
                <a:latin typeface="+mn-ea"/>
                <a:ea typeface="+mn-ea"/>
              </a:rPr>
              <a:t>contentType</a:t>
            </a:r>
            <a:r>
              <a:rPr lang="en-US" altLang="ko-KR" sz="1050" dirty="0">
                <a:latin typeface="+mn-ea"/>
                <a:ea typeface="+mn-ea"/>
              </a:rPr>
              <a:t>="text/</a:t>
            </a:r>
            <a:r>
              <a:rPr lang="en-US" altLang="ko-KR" sz="1050" dirty="0" err="1">
                <a:latin typeface="+mn-ea"/>
                <a:ea typeface="+mn-ea"/>
              </a:rPr>
              <a:t>html;charset</a:t>
            </a:r>
            <a:r>
              <a:rPr lang="en-US" altLang="ko-KR" sz="1050" dirty="0">
                <a:latin typeface="+mn-ea"/>
                <a:ea typeface="+mn-ea"/>
              </a:rPr>
              <a:t>=UTF-8"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import="</a:t>
            </a:r>
            <a:r>
              <a:rPr lang="en-US" altLang="ko-KR" sz="1050" dirty="0" err="1">
                <a:latin typeface="+mn-ea"/>
                <a:ea typeface="+mn-ea"/>
              </a:rPr>
              <a:t>javax.sql</a:t>
            </a:r>
            <a:r>
              <a:rPr lang="en-US" altLang="ko-KR" sz="1050" dirty="0">
                <a:latin typeface="+mn-ea"/>
                <a:ea typeface="+mn-ea"/>
              </a:rPr>
              <a:t>.*, </a:t>
            </a:r>
            <a:r>
              <a:rPr lang="en-US" altLang="ko-KR" sz="1050" dirty="0" err="1">
                <a:latin typeface="+mn-ea"/>
                <a:ea typeface="+mn-ea"/>
              </a:rPr>
              <a:t>java.util</a:t>
            </a:r>
            <a:r>
              <a:rPr lang="en-US" altLang="ko-KR" sz="1050" dirty="0">
                <a:latin typeface="+mn-ea"/>
                <a:ea typeface="+mn-ea"/>
              </a:rPr>
              <a:t>.*" </a:t>
            </a:r>
            <a:r>
              <a:rPr lang="en-US" altLang="ko-KR" sz="1050" dirty="0" err="1">
                <a:latin typeface="+mn-ea"/>
                <a:ea typeface="+mn-ea"/>
              </a:rPr>
              <a:t>errorPage</a:t>
            </a:r>
            <a:r>
              <a:rPr lang="en-US" altLang="ko-KR" sz="1050" dirty="0">
                <a:latin typeface="+mn-ea"/>
                <a:ea typeface="+mn-ea"/>
              </a:rPr>
              <a:t>="</a:t>
            </a:r>
            <a:r>
              <a:rPr lang="en-US" altLang="ko-KR" sz="1050" dirty="0" err="1">
                <a:latin typeface="+mn-ea"/>
                <a:ea typeface="+mn-ea"/>
              </a:rPr>
              <a:t>error.jsp</a:t>
            </a:r>
            <a:r>
              <a:rPr lang="en-US" altLang="ko-KR" sz="1050" dirty="0">
                <a:latin typeface="+mn-ea"/>
                <a:ea typeface="+mn-ea"/>
              </a:rPr>
              <a:t>"%&gt;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page import="</a:t>
            </a:r>
            <a:r>
              <a:rPr lang="en-US" altLang="ko-KR" sz="1050" dirty="0" err="1">
                <a:latin typeface="+mn-ea"/>
                <a:ea typeface="+mn-ea"/>
              </a:rPr>
              <a:t>java.util</a:t>
            </a:r>
            <a:r>
              <a:rPr lang="en-US" altLang="ko-KR" sz="1050" dirty="0">
                <a:latin typeface="+mn-ea"/>
                <a:ea typeface="+mn-ea"/>
              </a:rPr>
              <a:t>.*"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32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712968" cy="5544616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err="1" smtClean="0">
                <a:solidFill>
                  <a:prstClr val="black"/>
                </a:solidFill>
              </a:rPr>
              <a:t>이클립스</a:t>
            </a:r>
            <a:r>
              <a:rPr lang="ko-KR" altLang="en-US" dirty="0" smtClean="0">
                <a:solidFill>
                  <a:prstClr val="black"/>
                </a:solidFill>
              </a:rPr>
              <a:t> 개발 도구를 이용해 </a:t>
            </a:r>
            <a:r>
              <a:rPr lang="en-US" altLang="ko-KR" dirty="0" err="1" smtClean="0">
                <a:solidFill>
                  <a:prstClr val="black"/>
                </a:solidFill>
              </a:rPr>
              <a:t>jsp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파일을 생성하는 경우 기본적인 </a:t>
            </a:r>
            <a:r>
              <a:rPr lang="en-US" altLang="ko-KR" dirty="0" smtClean="0">
                <a:solidFill>
                  <a:prstClr val="black"/>
                </a:solidFill>
              </a:rPr>
              <a:t>page </a:t>
            </a:r>
            <a:r>
              <a:rPr lang="ko-KR" altLang="en-US" dirty="0" smtClean="0">
                <a:solidFill>
                  <a:prstClr val="black"/>
                </a:solidFill>
              </a:rPr>
              <a:t>지시어는 자동 생성됨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필요에 따라 속성을 추가해 사용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buAutoNum type="arabicPeriod"/>
            </a:pP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0" b="6130"/>
          <a:stretch/>
        </p:blipFill>
        <p:spPr bwMode="auto">
          <a:xfrm>
            <a:off x="682080" y="2047860"/>
            <a:ext cx="5317315" cy="479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177049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page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지시어 속성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59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200800" cy="5400600"/>
          </a:xfrm>
        </p:spPr>
        <p:txBody>
          <a:bodyPr/>
          <a:lstStyle/>
          <a:p>
            <a:pPr lvl="0">
              <a:buClr>
                <a:srgbClr val="F79646"/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Page </a:t>
            </a:r>
            <a:r>
              <a:rPr lang="ko-KR" altLang="en-US" dirty="0" smtClean="0">
                <a:solidFill>
                  <a:prstClr val="black"/>
                </a:solidFill>
              </a:rPr>
              <a:t>지시어와 </a:t>
            </a: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의 한글 처리</a:t>
            </a:r>
            <a:endParaRPr lang="en-US" altLang="ko-KR" sz="1600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page </a:t>
            </a:r>
            <a:r>
              <a:rPr lang="ko-KR" altLang="en-US" dirty="0" smtClean="0"/>
              <a:t>지시어에서 중요한 부분 중 하나는 한글 처리 부분임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 smtClean="0"/>
              <a:t>에서는 다음과 같이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단계로 </a:t>
            </a:r>
            <a:r>
              <a:rPr lang="ko-KR" altLang="en-US" dirty="0" err="1" smtClean="0"/>
              <a:t>캐릿터셋을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설정함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위 설정에서 </a:t>
            </a:r>
            <a:r>
              <a:rPr lang="ko-KR" altLang="en-US" dirty="0" err="1" smtClean="0"/>
              <a:t>캐릭터셋</a:t>
            </a:r>
            <a:r>
              <a:rPr lang="ko-KR" altLang="en-US" dirty="0" smtClean="0"/>
              <a:t> 설정을 찾지 못할 경우 </a:t>
            </a:r>
            <a:r>
              <a:rPr lang="en-US" altLang="ko-KR" dirty="0" smtClean="0"/>
              <a:t>ISO8859-1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적용한다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페이지 지시어에 다음과 같이 한글 속성 설정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pageEncoding</a:t>
            </a:r>
            <a:r>
              <a:rPr lang="en-US" altLang="ko-KR" dirty="0"/>
              <a:t>="UTF-8", </a:t>
            </a:r>
            <a:r>
              <a:rPr lang="en-US" altLang="ko-KR" dirty="0" err="1"/>
              <a:t>contentType</a:t>
            </a:r>
            <a:r>
              <a:rPr lang="en-US" altLang="ko-KR" dirty="0"/>
              <a:t>="text/</a:t>
            </a:r>
            <a:r>
              <a:rPr lang="en-US" altLang="ko-KR" dirty="0" err="1"/>
              <a:t>html;chatsert</a:t>
            </a:r>
            <a:r>
              <a:rPr lang="en-US" altLang="ko-KR" dirty="0"/>
              <a:t>=UTF-8"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2"/>
          <a:stretch/>
        </p:blipFill>
        <p:spPr bwMode="auto">
          <a:xfrm>
            <a:off x="755576" y="2593851"/>
            <a:ext cx="641051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23488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에서의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캐릭터셋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관련 설정 항목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4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pPr lvl="0">
              <a:buClr>
                <a:srgbClr val="F79646"/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import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import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스크립트 부분에서 자바 클래스를 사용하는 경우 해당 클래스의 패키지에 대한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설정으로 기본적으로 자바에서와 동일하다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다만 패키지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구분을</a:t>
            </a:r>
            <a:r>
              <a:rPr lang="en-US" altLang="ko-KR" dirty="0" smtClean="0"/>
              <a:t>”,” </a:t>
            </a:r>
            <a:r>
              <a:rPr lang="ko-KR" altLang="en-US" dirty="0" smtClean="0"/>
              <a:t>을 이용하거나 라인 단위로 작성해야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지시어에서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속성의 다양한 사용 예이다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18476" y="3016619"/>
            <a:ext cx="7757980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8476" y="3501008"/>
            <a:ext cx="7757980" cy="6240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8476" y="4221088"/>
            <a:ext cx="7757980" cy="1080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3027509"/>
            <a:ext cx="2892138" cy="22736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page import="</a:t>
            </a:r>
            <a:r>
              <a:rPr lang="en-US" altLang="ko-KR" sz="1050" dirty="0" err="1">
                <a:latin typeface="+mn-ea"/>
                <a:ea typeface="+mn-ea"/>
              </a:rPr>
              <a:t>java.sql</a:t>
            </a:r>
            <a:r>
              <a:rPr lang="en-US" altLang="ko-KR" sz="1050" dirty="0">
                <a:latin typeface="+mn-ea"/>
                <a:ea typeface="+mn-ea"/>
              </a:rPr>
              <a:t>.*,</a:t>
            </a:r>
            <a:r>
              <a:rPr lang="en-US" altLang="ko-KR" sz="1050" dirty="0" err="1">
                <a:latin typeface="+mn-ea"/>
                <a:ea typeface="+mn-ea"/>
              </a:rPr>
              <a:t>java.util</a:t>
            </a:r>
            <a:r>
              <a:rPr lang="en-US" altLang="ko-KR" sz="1050" dirty="0">
                <a:latin typeface="+mn-ea"/>
                <a:ea typeface="+mn-ea"/>
              </a:rPr>
              <a:t>.*" </a:t>
            </a:r>
            <a:r>
              <a:rPr lang="en-US" altLang="ko-KR" sz="1050" dirty="0" smtClean="0">
                <a:latin typeface="+mn-ea"/>
                <a:ea typeface="+mn-ea"/>
              </a:rPr>
              <a:t>%&gt;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page import="</a:t>
            </a:r>
            <a:r>
              <a:rPr lang="en-US" altLang="ko-KR" sz="1050" dirty="0" err="1">
                <a:latin typeface="+mn-ea"/>
                <a:ea typeface="+mn-ea"/>
              </a:rPr>
              <a:t>java.sql</a:t>
            </a:r>
            <a:r>
              <a:rPr lang="en-US" altLang="ko-KR" sz="1050" dirty="0">
                <a:latin typeface="+mn-ea"/>
                <a:ea typeface="+mn-ea"/>
              </a:rPr>
              <a:t>.*"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page import="</a:t>
            </a:r>
            <a:r>
              <a:rPr lang="en-US" altLang="ko-KR" sz="1050" dirty="0" err="1">
                <a:latin typeface="+mn-ea"/>
                <a:ea typeface="+mn-ea"/>
              </a:rPr>
              <a:t>java.util</a:t>
            </a:r>
            <a:r>
              <a:rPr lang="en-US" altLang="ko-KR" sz="1050" dirty="0">
                <a:latin typeface="+mn-ea"/>
                <a:ea typeface="+mn-ea"/>
              </a:rPr>
              <a:t>.*" </a:t>
            </a:r>
            <a:r>
              <a:rPr lang="en-US" altLang="ko-KR" sz="1050" dirty="0" smtClean="0">
                <a:latin typeface="+mn-ea"/>
                <a:ea typeface="+mn-ea"/>
              </a:rPr>
              <a:t>%&gt;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page </a:t>
            </a:r>
            <a:endParaRPr lang="en-US" altLang="ko-KR" sz="105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 import</a:t>
            </a:r>
            <a:r>
              <a:rPr lang="en-US" altLang="ko-KR" sz="1050" dirty="0">
                <a:latin typeface="+mn-ea"/>
                <a:ea typeface="+mn-ea"/>
              </a:rPr>
              <a:t>="</a:t>
            </a:r>
            <a:r>
              <a:rPr lang="en-US" altLang="ko-KR" sz="1050" dirty="0" err="1">
                <a:latin typeface="+mn-ea"/>
                <a:ea typeface="+mn-ea"/>
              </a:rPr>
              <a:t>java.sql</a:t>
            </a:r>
            <a:r>
              <a:rPr lang="en-US" altLang="ko-KR" sz="1050" dirty="0" smtClean="0">
                <a:latin typeface="+mn-ea"/>
                <a:ea typeface="+mn-ea"/>
              </a:rPr>
              <a:t>.*,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 </a:t>
            </a:r>
            <a:r>
              <a:rPr lang="en-US" altLang="ko-KR" sz="1050" dirty="0" err="1" smtClean="0">
                <a:latin typeface="+mn-ea"/>
                <a:ea typeface="+mn-ea"/>
              </a:rPr>
              <a:t>java.util</a:t>
            </a:r>
            <a:r>
              <a:rPr lang="en-US" altLang="ko-KR" sz="1050" dirty="0">
                <a:latin typeface="+mn-ea"/>
                <a:ea typeface="+mn-ea"/>
              </a:rPr>
              <a:t>.*" </a:t>
            </a:r>
            <a:endParaRPr lang="en-US" altLang="ko-KR" sz="105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80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pPr lvl="0">
              <a:buClr>
                <a:srgbClr val="F79646"/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session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세션은 </a:t>
            </a:r>
            <a:r>
              <a:rPr lang="ko-KR" altLang="en-US" dirty="0"/>
              <a:t>웹 브라우저와 웹 서버가 </a:t>
            </a:r>
            <a:r>
              <a:rPr lang="ko-KR" altLang="en-US" dirty="0" smtClean="0"/>
              <a:t>지속적인 클라이언트 인식을 위해 </a:t>
            </a:r>
            <a:r>
              <a:rPr lang="ko-KR" altLang="en-US" dirty="0"/>
              <a:t>필요한 정보를 </a:t>
            </a:r>
            <a:r>
              <a:rPr lang="ko-KR" altLang="en-US" dirty="0" smtClean="0"/>
              <a:t>임시로 </a:t>
            </a:r>
            <a:r>
              <a:rPr lang="ko-KR" altLang="en-US" dirty="0"/>
              <a:t>저장해두는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주로</a:t>
            </a:r>
            <a:r>
              <a:rPr lang="en-US" altLang="ko-KR" dirty="0" smtClean="0"/>
              <a:t> </a:t>
            </a:r>
            <a:r>
              <a:rPr lang="ko-KR" altLang="en-US" dirty="0"/>
              <a:t>웹 사이트에 로그인하거나 쇼핑몰에서 장바구니 등을 구현할 때 사용된다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</a:t>
            </a:r>
            <a:r>
              <a:rPr lang="ko-KR" altLang="en-US" dirty="0"/>
              <a:t>값이 </a:t>
            </a:r>
            <a:r>
              <a:rPr lang="en-US" altLang="ko-KR" dirty="0"/>
              <a:t>true(</a:t>
            </a:r>
            <a:r>
              <a:rPr lang="ko-KR" altLang="en-US" dirty="0"/>
              <a:t>세션을 사용한다</a:t>
            </a:r>
            <a:r>
              <a:rPr lang="en-US" altLang="ko-KR" dirty="0"/>
              <a:t>)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일부러 사용을 제한할 목적이 아니라면 별도로 설정하지 </a:t>
            </a:r>
            <a:r>
              <a:rPr lang="ko-KR" altLang="en-US" dirty="0" smtClean="0"/>
              <a:t>않아도 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세션과 관련한 자세한 내용은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장에서 </a:t>
            </a:r>
            <a:r>
              <a:rPr lang="ko-KR" altLang="en-US" dirty="0" smtClean="0"/>
              <a:t>다룸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sz="1000" dirty="0" smtClean="0"/>
          </a:p>
          <a:p>
            <a:pPr lvl="2">
              <a:lnSpc>
                <a:spcPct val="150000"/>
              </a:lnSpc>
            </a:pPr>
            <a:endParaRPr lang="en-US" altLang="ko-KR" sz="1000" dirty="0"/>
          </a:p>
          <a:p>
            <a:pPr lvl="0">
              <a:buClr>
                <a:srgbClr val="F79646"/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buffer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 데이터를 출력하기 위한 </a:t>
            </a:r>
            <a:r>
              <a:rPr lang="en-US" altLang="ko-KR" dirty="0" err="1" smtClean="0"/>
              <a:t>JspWriter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내장객체의 버퍼 크기를 지정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기본값은 </a:t>
            </a:r>
            <a:r>
              <a:rPr lang="en-US" altLang="ko-KR" dirty="0" smtClean="0"/>
              <a:t>8KB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 동적으로 많은 내용이 포함될 경우 버퍼 크기 조정이 필요할 수도 있으나 일반적으로는 변경하지 않아도 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21552" y="3108294"/>
            <a:ext cx="7757980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8049" y="3125519"/>
            <a:ext cx="2061783" cy="3034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page session="true"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82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pPr lvl="0">
              <a:buClr>
                <a:srgbClr val="F79646"/>
              </a:buClr>
            </a:pPr>
            <a:r>
              <a:rPr lang="en-US" altLang="ko-KR" dirty="0" err="1" smtClean="0">
                <a:solidFill>
                  <a:prstClr val="black"/>
                </a:solidFill>
              </a:rPr>
              <a:t>autoFlush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autoFlush</a:t>
            </a:r>
            <a:r>
              <a:rPr lang="ko-KR" altLang="en-US" dirty="0"/>
              <a:t>는 버퍼를 자동으로 비울 것인지를 지정하는 속성으로</a:t>
            </a:r>
            <a:r>
              <a:rPr lang="en-US" altLang="ko-KR" dirty="0"/>
              <a:t>, </a:t>
            </a:r>
            <a:r>
              <a:rPr lang="ko-KR" altLang="en-US" dirty="0"/>
              <a:t>기본 값은 </a:t>
            </a:r>
            <a:r>
              <a:rPr lang="en-US" altLang="ko-KR" dirty="0"/>
              <a:t>true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버퍼 </a:t>
            </a:r>
            <a:r>
              <a:rPr lang="ko-KR" altLang="en-US" dirty="0"/>
              <a:t>속성에 지정되어 있는 크기만큼 버퍼를 유지하고 있다가 버퍼가 다 차면 자동으로 전송한다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0">
              <a:buClr>
                <a:srgbClr val="F79646"/>
              </a:buClr>
            </a:pPr>
            <a:r>
              <a:rPr lang="en-US" altLang="ko-KR" dirty="0" err="1" smtClean="0">
                <a:solidFill>
                  <a:prstClr val="black"/>
                </a:solidFill>
              </a:rPr>
              <a:t>isThreadSafe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기본적으로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동작하기 때문에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인한 동기화 문제를 해결하기 위한 옵션임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기본값은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설정하는 경우는 거의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0">
              <a:buClr>
                <a:srgbClr val="F79646"/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info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 대한 간단한 설명으로 저작권이나 작성일 등 간단한 정보 기술에 사용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55576" y="2319876"/>
            <a:ext cx="7757980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3226" y="2348880"/>
            <a:ext cx="2215671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page </a:t>
            </a:r>
            <a:r>
              <a:rPr lang="en-US" altLang="ko-KR" sz="1050" dirty="0" err="1" smtClean="0">
                <a:latin typeface="+mn-ea"/>
                <a:ea typeface="+mn-ea"/>
              </a:rPr>
              <a:t>autoFlush</a:t>
            </a:r>
            <a:r>
              <a:rPr lang="en-US" altLang="ko-KR" sz="1050" dirty="0" smtClean="0">
                <a:latin typeface="+mn-ea"/>
                <a:ea typeface="+mn-ea"/>
              </a:rPr>
              <a:t>="</a:t>
            </a:r>
            <a:r>
              <a:rPr lang="en-US" altLang="ko-KR" sz="1050" dirty="0">
                <a:latin typeface="+mn-ea"/>
                <a:ea typeface="+mn-ea"/>
              </a:rPr>
              <a:t>true"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4077072"/>
            <a:ext cx="7757980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7209" y="4106075"/>
            <a:ext cx="2383986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page </a:t>
            </a:r>
            <a:r>
              <a:rPr lang="en-US" altLang="ko-KR" sz="1050" dirty="0" err="1" smtClean="0">
                <a:latin typeface="+mn-ea"/>
                <a:ea typeface="+mn-ea"/>
              </a:rPr>
              <a:t>ifThreadSafe</a:t>
            </a:r>
            <a:r>
              <a:rPr lang="en-US" altLang="ko-KR" sz="1050" dirty="0" smtClean="0">
                <a:latin typeface="+mn-ea"/>
                <a:ea typeface="+mn-ea"/>
              </a:rPr>
              <a:t>="</a:t>
            </a:r>
            <a:r>
              <a:rPr lang="en-US" altLang="ko-KR" sz="1050" dirty="0">
                <a:latin typeface="+mn-ea"/>
                <a:ea typeface="+mn-ea"/>
              </a:rPr>
              <a:t>true"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5505740"/>
            <a:ext cx="7757980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3226" y="5542565"/>
            <a:ext cx="2366353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page </a:t>
            </a:r>
            <a:r>
              <a:rPr lang="en-US" altLang="ko-KR" sz="1050" dirty="0" smtClean="0">
                <a:latin typeface="+mn-ea"/>
                <a:ea typeface="+mn-ea"/>
              </a:rPr>
              <a:t>info=“JSP Example" </a:t>
            </a:r>
            <a:r>
              <a:rPr lang="en-US" altLang="ko-KR" sz="1050" dirty="0">
                <a:latin typeface="+mn-ea"/>
                <a:ea typeface="+mn-ea"/>
              </a:rPr>
              <a:t>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57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pPr lvl="0">
              <a:buClr>
                <a:srgbClr val="F79646"/>
              </a:buClr>
            </a:pPr>
            <a:r>
              <a:rPr lang="en-US" altLang="ko-KR" dirty="0" err="1" smtClean="0">
                <a:solidFill>
                  <a:prstClr val="black"/>
                </a:solidFill>
              </a:rPr>
              <a:t>errorPage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en-US" altLang="ko-KR" dirty="0" err="1" smtClean="0">
                <a:solidFill>
                  <a:prstClr val="black"/>
                </a:solidFill>
              </a:rPr>
              <a:t>isErrorPage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두 속성은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파일의 오류 처리를 위한 것으로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errorPage</a:t>
            </a:r>
            <a:r>
              <a:rPr lang="ko-KR" altLang="en-US" dirty="0" smtClean="0"/>
              <a:t>는 현재 페이지에 오류 발생시 호출할 페이지를 지정하는 속성이고 </a:t>
            </a:r>
            <a:r>
              <a:rPr lang="en-US" altLang="ko-KR" dirty="0" err="1" smtClean="0"/>
              <a:t>isErrorPage</a:t>
            </a:r>
            <a:r>
              <a:rPr lang="ko-KR" altLang="en-US" dirty="0" smtClean="0"/>
              <a:t>는 오류 처리를 위한 전용 페이지임을 알리는 속성이다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errorPage</a:t>
            </a:r>
            <a:r>
              <a:rPr lang="ko-KR" altLang="en-US" dirty="0" smtClean="0"/>
              <a:t>지정을 통해 보다 효과적으로 페이지 오류를 관리할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errorPage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일반적인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파일에 사용</a:t>
            </a:r>
            <a:endParaRPr lang="en-US" altLang="ko-KR" dirty="0" smtClean="0"/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isErrorPage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오류 처리 파일에만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90484" y="3356992"/>
            <a:ext cx="7757980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8134" y="3385996"/>
            <a:ext cx="3097323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</a:t>
            </a:r>
            <a:r>
              <a:rPr lang="en-US" altLang="ko-KR" sz="1050" dirty="0" smtClean="0">
                <a:latin typeface="+mn-ea"/>
                <a:ea typeface="+mn-ea"/>
              </a:rPr>
              <a:t>page </a:t>
            </a:r>
            <a:r>
              <a:rPr lang="en-US" altLang="ko-KR" sz="1050" dirty="0" err="1" smtClean="0">
                <a:latin typeface="+mn-ea"/>
                <a:ea typeface="+mn-ea"/>
              </a:rPr>
              <a:t>errorPage</a:t>
            </a:r>
            <a:r>
              <a:rPr lang="en-US" altLang="ko-KR" sz="1050" dirty="0" smtClean="0">
                <a:latin typeface="+mn-ea"/>
                <a:ea typeface="+mn-ea"/>
              </a:rPr>
              <a:t>=“</a:t>
            </a:r>
            <a:r>
              <a:rPr lang="ko-KR" altLang="en-US" sz="1050" dirty="0" smtClean="0">
                <a:latin typeface="+mn-ea"/>
                <a:ea typeface="+mn-ea"/>
              </a:rPr>
              <a:t>오류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처리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파일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r>
              <a:rPr lang="en-US" altLang="ko-KR" sz="1050" dirty="0" err="1" smtClean="0">
                <a:latin typeface="+mn-ea"/>
                <a:ea typeface="+mn-ea"/>
              </a:rPr>
              <a:t>jsp</a:t>
            </a:r>
            <a:r>
              <a:rPr lang="en-US" altLang="ko-KR" sz="1050" dirty="0" smtClean="0">
                <a:latin typeface="+mn-ea"/>
                <a:ea typeface="+mn-ea"/>
              </a:rPr>
              <a:t>” </a:t>
            </a:r>
            <a:r>
              <a:rPr lang="en-US" altLang="ko-KR" sz="1050" dirty="0">
                <a:latin typeface="+mn-ea"/>
                <a:ea typeface="+mn-ea"/>
              </a:rPr>
              <a:t>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0484" y="4206407"/>
            <a:ext cx="7757980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38134" y="4235411"/>
            <a:ext cx="2307042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</a:t>
            </a:r>
            <a:r>
              <a:rPr lang="en-US" altLang="ko-KR" sz="1050" dirty="0" smtClean="0">
                <a:latin typeface="+mn-ea"/>
                <a:ea typeface="+mn-ea"/>
              </a:rPr>
              <a:t>page </a:t>
            </a:r>
            <a:r>
              <a:rPr lang="en-US" altLang="ko-KR" sz="1050" dirty="0" err="1" smtClean="0">
                <a:latin typeface="+mn-ea"/>
                <a:ea typeface="+mn-ea"/>
              </a:rPr>
              <a:t>isErrorPage</a:t>
            </a:r>
            <a:r>
              <a:rPr lang="en-US" altLang="ko-KR" sz="1050" dirty="0" smtClean="0">
                <a:latin typeface="+mn-ea"/>
                <a:ea typeface="+mn-ea"/>
              </a:rPr>
              <a:t>=“true” </a:t>
            </a:r>
            <a:r>
              <a:rPr lang="en-US" altLang="ko-KR" sz="1050" dirty="0">
                <a:latin typeface="+mn-ea"/>
                <a:ea typeface="+mn-ea"/>
              </a:rPr>
              <a:t>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68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prstClr val="black"/>
                </a:solidFill>
              </a:rPr>
              <a:t>런타임 오류를 발생시키는 파일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error_test.jsp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en-US" altLang="ko-KR" sz="1200" b="0" dirty="0" smtClean="0"/>
              <a:t>-</a:t>
            </a:r>
            <a:r>
              <a:rPr lang="en-US" altLang="ko-KR" sz="1200" b="0" dirty="0" smtClean="0">
                <a:solidFill>
                  <a:schemeClr val="accent6"/>
                </a:solidFill>
              </a:rPr>
              <a:t> </a:t>
            </a:r>
            <a:r>
              <a:rPr lang="ko-KR" altLang="en-US" sz="1200" b="0" dirty="0" smtClean="0">
                <a:solidFill>
                  <a:schemeClr val="accent6"/>
                </a:solidFill>
              </a:rPr>
              <a:t>교재 </a:t>
            </a:r>
            <a:r>
              <a:rPr lang="en-US" altLang="ko-KR" sz="1200" b="0" dirty="0" smtClean="0">
                <a:solidFill>
                  <a:schemeClr val="accent6"/>
                </a:solidFill>
              </a:rPr>
              <a:t>p.168 </a:t>
            </a:r>
            <a:r>
              <a:rPr lang="ko-KR" altLang="en-US" sz="1200" b="0" dirty="0" smtClean="0">
                <a:solidFill>
                  <a:schemeClr val="accent6"/>
                </a:solidFill>
              </a:rPr>
              <a:t>참고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marL="104775" lvl="1" indent="0">
              <a:buClr>
                <a:srgbClr val="4F81BD"/>
              </a:buClr>
              <a:buNone/>
            </a:pPr>
            <a:endParaRPr lang="en-US" altLang="ko-KR" b="0" dirty="0" smtClean="0">
              <a:solidFill>
                <a:schemeClr val="accent6"/>
              </a:solidFill>
            </a:endParaRPr>
          </a:p>
          <a:p>
            <a:pPr marL="104775" lvl="1" indent="0">
              <a:buClr>
                <a:srgbClr val="4F81BD"/>
              </a:buClr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marL="104775" lvl="1" indent="0">
              <a:buClr>
                <a:srgbClr val="4F81BD"/>
              </a:buClr>
              <a:buNone/>
            </a:pPr>
            <a:endParaRPr lang="en-US" altLang="ko-KR" dirty="0">
              <a:solidFill>
                <a:schemeClr val="accent6"/>
              </a:solidFill>
            </a:endParaRPr>
          </a:p>
          <a:p>
            <a:pPr marL="104775" lvl="1" indent="0">
              <a:buClr>
                <a:srgbClr val="4F81BD"/>
              </a:buClr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marL="104775" lvl="1" indent="0">
              <a:buClr>
                <a:srgbClr val="4F81BD"/>
              </a:buClr>
              <a:buNone/>
            </a:pPr>
            <a:endParaRPr lang="en-US" altLang="ko-KR" dirty="0">
              <a:solidFill>
                <a:schemeClr val="accent6"/>
              </a:solidFill>
            </a:endParaRPr>
          </a:p>
          <a:p>
            <a:pPr marL="104775" lvl="1" indent="0">
              <a:buClr>
                <a:srgbClr val="4F81BD"/>
              </a:buClr>
              <a:buNone/>
            </a:pPr>
            <a:endParaRPr lang="en-US" altLang="ko-KR" dirty="0">
              <a:solidFill>
                <a:schemeClr val="accent6"/>
              </a:solidFill>
            </a:endParaRPr>
          </a:p>
          <a:p>
            <a:pPr marL="104775" lvl="1" indent="0">
              <a:buClr>
                <a:srgbClr val="4F81BD"/>
              </a:buClr>
              <a:buNone/>
            </a:pPr>
            <a:endParaRPr lang="en-US" altLang="ko-KR" b="0" dirty="0" smtClean="0">
              <a:solidFill>
                <a:schemeClr val="accent6"/>
              </a:solidFill>
            </a:endParaRPr>
          </a:p>
          <a:p>
            <a:pPr marL="104775" lvl="1" indent="0">
              <a:buClr>
                <a:srgbClr val="4F81BD"/>
              </a:buClr>
              <a:buNone/>
            </a:pPr>
            <a:endParaRPr lang="en-US" altLang="ko-KR" dirty="0">
              <a:solidFill>
                <a:schemeClr val="accent6"/>
              </a:solidFill>
            </a:endParaRPr>
          </a:p>
          <a:p>
            <a:pPr marL="104775" lvl="1" indent="0">
              <a:buClr>
                <a:srgbClr val="4F81BD"/>
              </a:buClr>
              <a:buNone/>
            </a:pPr>
            <a:endParaRPr lang="en-US" altLang="ko-KR" sz="1600" b="0" dirty="0" smtClean="0">
              <a:solidFill>
                <a:schemeClr val="accent6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prstClr val="black"/>
                </a:solidFill>
              </a:rPr>
              <a:t>오류 처리 전용 파일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error.jsp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en-US" altLang="ko-KR" b="0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- </a:t>
            </a:r>
            <a:r>
              <a:rPr lang="ko-KR" altLang="en-US" sz="1200" b="0" dirty="0" smtClean="0">
                <a:solidFill>
                  <a:schemeClr val="accent6"/>
                </a:solidFill>
              </a:rPr>
              <a:t>교재 </a:t>
            </a:r>
            <a:r>
              <a:rPr lang="en-US" altLang="ko-KR" sz="1200" b="0" dirty="0" smtClean="0">
                <a:solidFill>
                  <a:schemeClr val="accent6"/>
                </a:solidFill>
              </a:rPr>
              <a:t>p.169 ~ 170 </a:t>
            </a:r>
            <a:r>
              <a:rPr lang="ko-KR" altLang="en-US" sz="1200" b="0" dirty="0" smtClean="0">
                <a:solidFill>
                  <a:schemeClr val="accent6"/>
                </a:solidFill>
              </a:rPr>
              <a:t>참</a:t>
            </a:r>
            <a:r>
              <a:rPr lang="ko-KR" altLang="en-US" sz="1200" b="0" dirty="0">
                <a:solidFill>
                  <a:schemeClr val="accent6"/>
                </a:solidFill>
              </a:rPr>
              <a:t>고</a:t>
            </a:r>
            <a:r>
              <a:rPr lang="en-US" altLang="ko-KR" sz="1200" b="0" dirty="0" smtClean="0">
                <a:solidFill>
                  <a:schemeClr val="accent6"/>
                </a:solidFill>
              </a:rPr>
              <a:t> </a:t>
            </a:r>
            <a:endParaRPr lang="ko-KR" altLang="en-US" sz="1200" b="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orize\Downloads\이미지 파일\5장\ch05_0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9" t="13979" r="1119" b="26463"/>
          <a:stretch/>
        </p:blipFill>
        <p:spPr bwMode="auto">
          <a:xfrm>
            <a:off x="707206" y="1700807"/>
            <a:ext cx="3864794" cy="22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379273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일반적인 오류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7" name="Picture 3" descr="C:\Users\orize\Downloads\이미지 파일\5장\ch05_10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t="14150" r="1184" b="30992"/>
          <a:stretch/>
        </p:blipFill>
        <p:spPr bwMode="auto">
          <a:xfrm>
            <a:off x="707208" y="4509120"/>
            <a:ext cx="3936800" cy="22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44008" y="65337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5-10]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사용자 정의 오류 페이지 사용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6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pPr lvl="0">
              <a:buClr>
                <a:srgbClr val="F79646"/>
              </a:buClr>
            </a:pPr>
            <a:r>
              <a:rPr lang="en-US" altLang="ko-KR" dirty="0" err="1" smtClean="0">
                <a:solidFill>
                  <a:prstClr val="black"/>
                </a:solidFill>
              </a:rPr>
              <a:t>contentType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클라이언트에서 처리하기 위한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유형을 지정하는 부분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윈도우에서 파일 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(.doc, .</a:t>
            </a:r>
            <a:r>
              <a:rPr lang="en-US" altLang="ko-KR" dirty="0" err="1" smtClean="0"/>
              <a:t>hwp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 연결 프로그램이 동작하는 것과 마찬가지로 웹 브라우저에서도 </a:t>
            </a:r>
            <a:r>
              <a:rPr lang="en-US" altLang="ko-KR" dirty="0" err="1"/>
              <a:t>contentType</a:t>
            </a:r>
            <a:r>
              <a:rPr lang="ko-KR" altLang="en-US" dirty="0"/>
              <a:t>에 따라 전달되는 내용을 어떻게 처리할지 결정할 수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text/html 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application/</a:t>
            </a:r>
            <a:r>
              <a:rPr lang="en-US" altLang="ko-KR" dirty="0" err="1" smtClean="0"/>
              <a:t>msword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지정할 경우 브라우저는 서버가 전달하는 </a:t>
            </a:r>
            <a:r>
              <a:rPr lang="ko-KR" altLang="en-US" dirty="0" err="1"/>
              <a:t>콘</a:t>
            </a:r>
            <a:r>
              <a:rPr lang="ko-KR" altLang="en-US" dirty="0" err="1" smtClean="0"/>
              <a:t>텐츠를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 word </a:t>
            </a:r>
            <a:r>
              <a:rPr lang="ko-KR" altLang="en-US" dirty="0" smtClean="0"/>
              <a:t>문서로 인식해 처리할 것은 사용자에게 요청함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918476" y="2604238"/>
            <a:ext cx="7757980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6126" y="2633242"/>
            <a:ext cx="2690160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</a:t>
            </a:r>
            <a:r>
              <a:rPr lang="en-US" altLang="ko-KR" sz="1050" dirty="0" smtClean="0">
                <a:latin typeface="+mn-ea"/>
                <a:ea typeface="+mn-ea"/>
              </a:rPr>
              <a:t>page </a:t>
            </a:r>
            <a:r>
              <a:rPr lang="en-US" altLang="ko-KR" sz="1050" dirty="0" err="1" smtClean="0">
                <a:latin typeface="+mn-ea"/>
                <a:ea typeface="+mn-ea"/>
              </a:rPr>
              <a:t>contentType</a:t>
            </a:r>
            <a:r>
              <a:rPr lang="en-US" altLang="ko-KR" sz="1050" dirty="0" smtClean="0">
                <a:latin typeface="+mn-ea"/>
                <a:ea typeface="+mn-ea"/>
              </a:rPr>
              <a:t>=“text/html” </a:t>
            </a:r>
            <a:r>
              <a:rPr lang="en-US" altLang="ko-KR" sz="1050" dirty="0">
                <a:latin typeface="+mn-ea"/>
                <a:ea typeface="+mn-ea"/>
              </a:rPr>
              <a:t>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8475" y="3684357"/>
            <a:ext cx="4445613" cy="6060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6126" y="3713362"/>
            <a:ext cx="3342582" cy="5770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</a:t>
            </a:r>
            <a:r>
              <a:rPr lang="en-US" altLang="ko-KR" sz="1050" dirty="0" smtClean="0">
                <a:latin typeface="+mn-ea"/>
                <a:ea typeface="+mn-ea"/>
              </a:rPr>
              <a:t>page </a:t>
            </a:r>
            <a:r>
              <a:rPr lang="en-US" altLang="ko-KR" sz="1050" dirty="0" err="1" smtClean="0">
                <a:latin typeface="+mn-ea"/>
                <a:ea typeface="+mn-ea"/>
              </a:rPr>
              <a:t>contentType</a:t>
            </a:r>
            <a:r>
              <a:rPr lang="en-US" altLang="ko-KR" sz="1050" dirty="0" smtClean="0">
                <a:latin typeface="+mn-ea"/>
                <a:ea typeface="+mn-ea"/>
              </a:rPr>
              <a:t>=“application/</a:t>
            </a:r>
            <a:r>
              <a:rPr lang="en-US" altLang="ko-KR" sz="1050" dirty="0" err="1" smtClean="0">
                <a:latin typeface="+mn-ea"/>
                <a:ea typeface="+mn-ea"/>
              </a:rPr>
              <a:t>msword</a:t>
            </a:r>
            <a:r>
              <a:rPr lang="en-US" altLang="ko-KR" sz="1050" dirty="0" smtClean="0">
                <a:latin typeface="+mn-ea"/>
                <a:ea typeface="+mn-ea"/>
              </a:rPr>
              <a:t>”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TEST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2050" name="Picture 2" descr="C:\Users\orize\Downloads\이미지 파일\5장\ch05_1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7" t="32435" r="20621" b="32856"/>
          <a:stretch/>
        </p:blipFill>
        <p:spPr bwMode="auto">
          <a:xfrm>
            <a:off x="918476" y="4437112"/>
            <a:ext cx="2933444" cy="16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rize\Downloads\이미지 파일\5장\ch05_12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8" t="10198" r="9944" b="7647"/>
          <a:stretch/>
        </p:blipFill>
        <p:spPr bwMode="auto">
          <a:xfrm>
            <a:off x="5580112" y="3645024"/>
            <a:ext cx="2952328" cy="270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18475" y="608717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5-11]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파일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저장을 묻는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112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5-12]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MS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워드 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9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96944" cy="5400600"/>
          </a:xfrm>
        </p:spPr>
        <p:txBody>
          <a:bodyPr/>
          <a:lstStyle/>
          <a:p>
            <a:pPr lvl="0">
              <a:buClr>
                <a:srgbClr val="F79646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r>
              <a:rPr lang="en-US" altLang="ko-KR" dirty="0" err="1" smtClean="0">
                <a:solidFill>
                  <a:prstClr val="black"/>
                </a:solidFill>
              </a:rPr>
              <a:t>pageEncoding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n-ea"/>
              </a:rPr>
              <a:t>pageEncoding</a:t>
            </a:r>
            <a:r>
              <a:rPr lang="ko-KR" altLang="en-US" dirty="0">
                <a:latin typeface="+mn-ea"/>
              </a:rPr>
              <a:t>은 컨테이너에서 처리할 </a:t>
            </a:r>
            <a:r>
              <a:rPr lang="en-US" altLang="ko-KR" dirty="0">
                <a:latin typeface="+mn-ea"/>
              </a:rPr>
              <a:t>JSP </a:t>
            </a:r>
            <a:r>
              <a:rPr lang="ko-KR" altLang="en-US" dirty="0">
                <a:latin typeface="+mn-ea"/>
              </a:rPr>
              <a:t>파일의 </a:t>
            </a:r>
            <a:r>
              <a:rPr lang="ko-KR" altLang="en-US" dirty="0" err="1">
                <a:latin typeface="+mn-ea"/>
              </a:rPr>
              <a:t>인코딩을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설정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n-ea"/>
              </a:rPr>
              <a:t>JSP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2.0 </a:t>
            </a:r>
            <a:r>
              <a:rPr lang="ko-KR" altLang="en-US" dirty="0" err="1">
                <a:latin typeface="+mn-ea"/>
              </a:rPr>
              <a:t>스펙에</a:t>
            </a:r>
            <a:r>
              <a:rPr lang="ko-KR" altLang="en-US" dirty="0">
                <a:latin typeface="+mn-ea"/>
              </a:rPr>
              <a:t> 추가된 속성으로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이전 버전을 지원하는 컨테이너의 경우에는 사용할 수 없다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0">
              <a:buClr>
                <a:srgbClr val="F79646"/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extends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JSP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변환될 때 상속받을 슈퍼클래스를 지정할 수 있는 부분이다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일반적으로는 사용할 일이 없으며 </a:t>
            </a:r>
            <a:r>
              <a:rPr lang="ko-KR" altLang="en-US" dirty="0" err="1" smtClean="0"/>
              <a:t>톰캣의</a:t>
            </a:r>
            <a:r>
              <a:rPr lang="ko-KR" altLang="en-US" dirty="0" smtClean="0"/>
              <a:t> 경우 </a:t>
            </a:r>
            <a:r>
              <a:rPr lang="en-US" altLang="ko-KR" dirty="0" err="1" smtClean="0"/>
              <a:t>org.apache.jasper.runtime.HttpJspBase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를 상속받게 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62492" y="2748254"/>
            <a:ext cx="7469948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0142" y="2777258"/>
            <a:ext cx="2610010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&lt;%@ </a:t>
            </a:r>
            <a:r>
              <a:rPr lang="en-US" altLang="ko-KR" sz="1050" dirty="0" smtClean="0">
                <a:latin typeface="+mn-ea"/>
                <a:ea typeface="+mn-ea"/>
              </a:rPr>
              <a:t>page </a:t>
            </a:r>
            <a:r>
              <a:rPr lang="en-US" altLang="ko-KR" sz="1050" dirty="0" err="1" smtClean="0">
                <a:latin typeface="+mn-ea"/>
                <a:ea typeface="+mn-ea"/>
              </a:rPr>
              <a:t>pageEncoding</a:t>
            </a:r>
            <a:r>
              <a:rPr lang="en-US" altLang="ko-KR" sz="1050" dirty="0" smtClean="0">
                <a:latin typeface="+mn-ea"/>
                <a:ea typeface="+mn-ea"/>
              </a:rPr>
              <a:t>=“UTF-8” </a:t>
            </a:r>
            <a:r>
              <a:rPr lang="en-US" altLang="ko-KR" sz="1050" dirty="0">
                <a:latin typeface="+mn-ea"/>
                <a:ea typeface="+mn-ea"/>
              </a:rPr>
              <a:t>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196752"/>
            <a:ext cx="7720383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Content Type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테스트를 위한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파일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content_test.jsp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p.171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ko-KR" altLang="en-US" sz="1200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80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05. JSP </a:t>
            </a:r>
            <a:r>
              <a:rPr lang="ko-KR" altLang="en-US" sz="2800" dirty="0" smtClean="0"/>
              <a:t>기본 문법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2. include </a:t>
            </a:r>
            <a:r>
              <a:rPr lang="ko-KR" altLang="en-US" sz="1800" dirty="0" smtClean="0"/>
              <a:t>지시어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include </a:t>
            </a:r>
            <a:r>
              <a:rPr lang="ko-KR" altLang="en-US" dirty="0"/>
              <a:t>지시어는 현재 </a:t>
            </a:r>
            <a:r>
              <a:rPr lang="en-US" altLang="ko-KR" dirty="0"/>
              <a:t>JSP </a:t>
            </a:r>
            <a:r>
              <a:rPr lang="ko-KR" altLang="en-US" dirty="0"/>
              <a:t>파일에 다른 </a:t>
            </a:r>
            <a:r>
              <a:rPr lang="en-US" altLang="ko-KR" dirty="0"/>
              <a:t>HTML</a:t>
            </a:r>
            <a:r>
              <a:rPr lang="ko-KR" altLang="en-US" dirty="0"/>
              <a:t>이나 </a:t>
            </a:r>
            <a:r>
              <a:rPr lang="en-US" altLang="ko-KR" dirty="0"/>
              <a:t>JSP </a:t>
            </a:r>
            <a:r>
              <a:rPr lang="ko-KR" altLang="en-US" dirty="0"/>
              <a:t>문서를 포함하기 위한 기능을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include </a:t>
            </a:r>
            <a:r>
              <a:rPr lang="ko-KR" altLang="en-US" dirty="0"/>
              <a:t>지시어는 다음 절에서 살펴볼 </a:t>
            </a:r>
            <a:r>
              <a:rPr lang="en-US" altLang="ko-KR" dirty="0"/>
              <a:t>include </a:t>
            </a:r>
            <a:r>
              <a:rPr lang="ko-KR" altLang="en-US" dirty="0"/>
              <a:t>액션과 비슷한 기능을 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네이버와</a:t>
            </a:r>
            <a:r>
              <a:rPr lang="ko-KR" altLang="en-US" dirty="0" smtClean="0"/>
              <a:t> 같은 인터넷 </a:t>
            </a:r>
            <a:r>
              <a:rPr lang="ko-KR" altLang="en-US" dirty="0" err="1" smtClean="0"/>
              <a:t>포털사이트의</a:t>
            </a:r>
            <a:r>
              <a:rPr lang="ko-KR" altLang="en-US" dirty="0" smtClean="0"/>
              <a:t> 화면처럼 여러 정보의 조합으로 한 화면을 구성할 때 유용하게 사용됨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include </a:t>
            </a:r>
            <a:r>
              <a:rPr lang="ko-KR" altLang="en-US" dirty="0" smtClean="0"/>
              <a:t>지시어를 사용하면 기능 혹은 화면을 </a:t>
            </a:r>
            <a:r>
              <a:rPr lang="ko-KR" altLang="en-US" dirty="0" smtClean="0"/>
              <a:t>모듈화할 </a:t>
            </a:r>
            <a:r>
              <a:rPr lang="ko-KR" altLang="en-US" dirty="0" smtClean="0"/>
              <a:t>수 있어 화면 구성이나 재활용이 용이하다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248470" y="3933056"/>
            <a:ext cx="4788025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➊ 배너 화면 구성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광고 등 관련 사이트를 배너로 구성한다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➋ 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네이버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서비스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디렉터리 데이터베이스 연동 후 등록된 목록을 가져온다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➌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뉴스캐스트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뉴스 데이터베이스 연동 후 조회 수가 높은 최신 기사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제목들을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가져 온다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➍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쇼핑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쇼핑몰 데이터베이스 연동 후 인기 상품 이미지와 제품 정보를 가져 온다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5600" y="2388214"/>
            <a:ext cx="8064871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3250" y="2417218"/>
            <a:ext cx="3620569" cy="3347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&lt;%@ include file=“</a:t>
            </a:r>
            <a:r>
              <a:rPr lang="ko-KR" altLang="en-US" sz="1050" dirty="0" smtClean="0">
                <a:latin typeface="+mn-ea"/>
                <a:ea typeface="+mn-ea"/>
              </a:rPr>
              <a:t>포함할 파일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” </a:t>
            </a:r>
            <a:r>
              <a:rPr lang="en-US" altLang="ko-KR" sz="1050" dirty="0">
                <a:latin typeface="+mn-ea"/>
                <a:ea typeface="+mn-ea"/>
              </a:rPr>
              <a:t>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3074" name="Picture 2" descr="C:\Users\orize\Downloads\이미지 파일\5장\ch05_1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19" y="3835234"/>
            <a:ext cx="3591200" cy="28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99992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5-13]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네이버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화면 구성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0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prstClr val="black"/>
                </a:solidFill>
              </a:rPr>
              <a:t>배너 화면 구성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include_test.jsp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marL="104775" lvl="1" indent="0">
              <a:buNone/>
            </a:pPr>
            <a:r>
              <a:rPr lang="en-US" altLang="ko-KR" b="0" dirty="0" smtClean="0">
                <a:solidFill>
                  <a:prstClr val="black"/>
                </a:solidFill>
              </a:rPr>
              <a:t> </a:t>
            </a:r>
            <a:r>
              <a:rPr lang="en-US" altLang="ko-KR" b="0" dirty="0" smtClean="0">
                <a:solidFill>
                  <a:schemeClr val="accent6"/>
                </a:solidFill>
              </a:rPr>
              <a:t>- </a:t>
            </a:r>
            <a:r>
              <a:rPr lang="ko-KR" altLang="en-US" b="0" dirty="0" smtClean="0">
                <a:solidFill>
                  <a:schemeClr val="accent6"/>
                </a:solidFill>
              </a:rPr>
              <a:t>교재 </a:t>
            </a:r>
            <a:r>
              <a:rPr lang="en-US" altLang="ko-KR" b="0" dirty="0" err="1" smtClean="0">
                <a:solidFill>
                  <a:schemeClr val="accent6"/>
                </a:solidFill>
              </a:rPr>
              <a:t>p.175</a:t>
            </a:r>
            <a:r>
              <a:rPr lang="en-US" altLang="ko-KR" b="0" dirty="0" smtClean="0">
                <a:solidFill>
                  <a:schemeClr val="accent6"/>
                </a:solidFill>
              </a:rPr>
              <a:t> </a:t>
            </a:r>
            <a:r>
              <a:rPr lang="ko-KR" altLang="en-US" b="0" dirty="0" smtClean="0">
                <a:solidFill>
                  <a:schemeClr val="accent6"/>
                </a:solidFill>
              </a:rPr>
              <a:t>참고</a:t>
            </a:r>
            <a:endParaRPr lang="en-US" altLang="ko-KR" b="0" dirty="0" smtClean="0">
              <a:solidFill>
                <a:schemeClr val="accent6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</a:t>
            </a:r>
            <a:r>
              <a:rPr lang="ko-KR" altLang="en-US" dirty="0">
                <a:solidFill>
                  <a:prstClr val="black"/>
                </a:solidFill>
              </a:rPr>
              <a:t>습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prstClr val="black"/>
                </a:solidFill>
              </a:rPr>
              <a:t>메인 메뉴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menu.jsp</a:t>
            </a:r>
            <a:r>
              <a:rPr lang="en-US" altLang="ko-KR" dirty="0" smtClean="0">
                <a:solidFill>
                  <a:prstClr val="black"/>
                </a:solidFill>
              </a:rPr>
              <a:t>), </a:t>
            </a:r>
            <a:r>
              <a:rPr lang="ko-KR" altLang="en-US" dirty="0" smtClean="0">
                <a:solidFill>
                  <a:prstClr val="black"/>
                </a:solidFill>
              </a:rPr>
              <a:t>뉴스캐스트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news.jsp</a:t>
            </a:r>
            <a:r>
              <a:rPr lang="en-US" altLang="ko-KR" dirty="0" smtClean="0">
                <a:solidFill>
                  <a:prstClr val="black"/>
                </a:solidFill>
              </a:rPr>
              <a:t>), </a:t>
            </a:r>
            <a:r>
              <a:rPr lang="ko-KR" altLang="en-US" dirty="0" smtClean="0">
                <a:solidFill>
                  <a:prstClr val="black"/>
                </a:solidFill>
              </a:rPr>
              <a:t>쇼핑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shopping.jsp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marL="104775" lvl="1" indent="0">
              <a:buNone/>
            </a:pPr>
            <a:r>
              <a:rPr lang="en-US" altLang="ko-KR" sz="800" b="0" dirty="0">
                <a:solidFill>
                  <a:schemeClr val="accent6"/>
                </a:solidFill>
              </a:rPr>
              <a:t> </a:t>
            </a:r>
            <a:r>
              <a:rPr lang="en-US" altLang="ko-KR" b="0" dirty="0" smtClean="0">
                <a:solidFill>
                  <a:schemeClr val="accent6"/>
                </a:solidFill>
              </a:rPr>
              <a:t>- </a:t>
            </a:r>
            <a:r>
              <a:rPr lang="ko-KR" altLang="en-US" b="0" dirty="0" smtClean="0">
                <a:solidFill>
                  <a:schemeClr val="accent6"/>
                </a:solidFill>
              </a:rPr>
              <a:t>교재 </a:t>
            </a:r>
            <a:r>
              <a:rPr lang="en-US" altLang="ko-KR" b="0" dirty="0" smtClean="0">
                <a:solidFill>
                  <a:schemeClr val="accent6"/>
                </a:solidFill>
              </a:rPr>
              <a:t>p.176 </a:t>
            </a:r>
            <a:r>
              <a:rPr lang="ko-KR" altLang="en-US" b="0" dirty="0" smtClean="0">
                <a:solidFill>
                  <a:schemeClr val="accent6"/>
                </a:solidFill>
              </a:rPr>
              <a:t>참고</a:t>
            </a:r>
            <a:endParaRPr lang="en-US" altLang="ko-KR" b="0" dirty="0" smtClean="0">
              <a:solidFill>
                <a:schemeClr val="accent6"/>
              </a:solidFill>
            </a:endParaRPr>
          </a:p>
          <a:p>
            <a:pPr lvl="0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098" name="Picture 2" descr="C:\Users\orize\Downloads\이미지 파일\5장\ch05_14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14141" r="1178" b="28134"/>
          <a:stretch/>
        </p:blipFill>
        <p:spPr bwMode="auto">
          <a:xfrm>
            <a:off x="683569" y="2636912"/>
            <a:ext cx="5472608" cy="314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8183" y="578121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5-14]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결과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3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en-US" altLang="ko-KR" sz="1800" dirty="0" err="1" smtClean="0"/>
              <a:t>taglib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지시어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/>
              <a:t>기능을 확장하기 위해 만들어진 </a:t>
            </a:r>
            <a:r>
              <a:rPr lang="ko-KR" altLang="en-US" dirty="0" err="1"/>
              <a:t>커스텀</a:t>
            </a:r>
            <a:r>
              <a:rPr lang="ko-KR" altLang="en-US" dirty="0"/>
              <a:t> 태그 </a:t>
            </a:r>
            <a:r>
              <a:rPr lang="ko-KR" altLang="en-US" dirty="0" smtClean="0"/>
              <a:t>라이브러리를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위한 지시어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태그 </a:t>
            </a:r>
            <a:r>
              <a:rPr lang="ko-KR" altLang="en-US" dirty="0"/>
              <a:t>라이브러리는 </a:t>
            </a:r>
            <a:r>
              <a:rPr lang="en-US" altLang="ko-KR" dirty="0"/>
              <a:t>10</a:t>
            </a:r>
            <a:r>
              <a:rPr lang="ko-KR" altLang="en-US" dirty="0"/>
              <a:t>장에서 자세히 </a:t>
            </a:r>
            <a:r>
              <a:rPr lang="ko-KR" altLang="en-US" dirty="0" smtClean="0"/>
              <a:t>살펴볼 것이고 여기서는 간단한 문법만 참조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커스텀</a:t>
            </a:r>
            <a:r>
              <a:rPr lang="ko-KR" altLang="en-US" dirty="0" smtClean="0"/>
              <a:t> 태그는 공통으로 활용하거나 특정 기능을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형태로 모듈화 하는 기술임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</a:t>
            </a:r>
            <a:r>
              <a:rPr lang="ko-KR" altLang="en-US" dirty="0"/>
              <a:t>음 </a:t>
            </a:r>
            <a:r>
              <a:rPr lang="ko-KR" altLang="en-US" dirty="0" smtClean="0"/>
              <a:t>예제에서는 </a:t>
            </a:r>
            <a:r>
              <a:rPr lang="en-US" altLang="ko-KR" dirty="0" err="1" smtClean="0"/>
              <a:t>GetInfo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사용하는 예</a:t>
            </a:r>
            <a:r>
              <a:rPr lang="ko-KR" altLang="en-US" dirty="0"/>
              <a:t>로 </a:t>
            </a:r>
            <a:r>
              <a:rPr lang="ko-KR" altLang="en-US" dirty="0" smtClean="0"/>
              <a:t>실제 기능은 별도로 구현되어 있고 실행 결과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user1 </a:t>
            </a:r>
            <a:r>
              <a:rPr lang="ko-KR" altLang="en-US" dirty="0" smtClean="0"/>
              <a:t>이라는 사용자의 정보를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가져와 출력하는 형태가 될 수 있다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5600" y="2460222"/>
            <a:ext cx="8064871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3250" y="2489226"/>
            <a:ext cx="4704854" cy="3347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&lt;%@ </a:t>
            </a:r>
            <a:r>
              <a:rPr lang="en-US" altLang="ko-KR" sz="1050" dirty="0" err="1" smtClean="0">
                <a:latin typeface="+mn-ea"/>
                <a:ea typeface="+mn-ea"/>
              </a:rPr>
              <a:t>taglib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uri</a:t>
            </a:r>
            <a:r>
              <a:rPr lang="en-US" altLang="ko-KR" sz="1050" dirty="0" smtClean="0">
                <a:latin typeface="+mn-ea"/>
                <a:ea typeface="+mn-ea"/>
              </a:rPr>
              <a:t>=“/META-INF/</a:t>
            </a:r>
            <a:r>
              <a:rPr lang="en-US" altLang="ko-KR" sz="1050" dirty="0" err="1" smtClean="0">
                <a:latin typeface="+mn-ea"/>
                <a:ea typeface="+mn-ea"/>
              </a:rPr>
              <a:t>mytag.tld</a:t>
            </a:r>
            <a:r>
              <a:rPr lang="en-US" altLang="ko-KR" sz="1050" dirty="0" smtClean="0">
                <a:latin typeface="+mn-ea"/>
                <a:ea typeface="+mn-ea"/>
              </a:rPr>
              <a:t>” prefix=“</a:t>
            </a:r>
            <a:r>
              <a:rPr lang="en-US" altLang="ko-KR" sz="1050" dirty="0" err="1" smtClean="0">
                <a:latin typeface="+mn-ea"/>
                <a:ea typeface="+mn-ea"/>
              </a:rPr>
              <a:t>mytag</a:t>
            </a:r>
            <a:r>
              <a:rPr lang="en-US" altLang="ko-KR" sz="1050" dirty="0" smtClean="0">
                <a:latin typeface="+mn-ea"/>
                <a:ea typeface="+mn-ea"/>
              </a:rPr>
              <a:t>” </a:t>
            </a:r>
            <a:r>
              <a:rPr lang="en-US" altLang="ko-KR" sz="1050" dirty="0">
                <a:latin typeface="+mn-ea"/>
                <a:ea typeface="+mn-ea"/>
              </a:rPr>
              <a:t>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2897" y="4188414"/>
            <a:ext cx="8064871" cy="19048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4232337"/>
            <a:ext cx="4704854" cy="178895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01 &lt;%@ page </a:t>
            </a:r>
            <a:r>
              <a:rPr lang="en-US" altLang="ko-KR" sz="1050" dirty="0" err="1" smtClean="0">
                <a:latin typeface="+mn-ea"/>
                <a:ea typeface="+mn-ea"/>
              </a:rPr>
              <a:t>contentType</a:t>
            </a:r>
            <a:r>
              <a:rPr lang="en-US" altLang="ko-KR" sz="1050" dirty="0" smtClean="0">
                <a:latin typeface="+mn-ea"/>
                <a:ea typeface="+mn-ea"/>
              </a:rPr>
              <a:t>=“text/</a:t>
            </a:r>
            <a:r>
              <a:rPr lang="en-US" altLang="ko-KR" sz="1050" dirty="0" err="1" smtClean="0">
                <a:latin typeface="+mn-ea"/>
                <a:ea typeface="+mn-ea"/>
              </a:rPr>
              <a:t>html;charset</a:t>
            </a:r>
            <a:r>
              <a:rPr lang="en-US" altLang="ko-KR" sz="1050" dirty="0" smtClean="0">
                <a:latin typeface="+mn-ea"/>
                <a:ea typeface="+mn-ea"/>
              </a:rPr>
              <a:t>=UTF-8”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02 &lt;%@ </a:t>
            </a:r>
            <a:r>
              <a:rPr lang="en-US" altLang="ko-KR" sz="1050" dirty="0" err="1" smtClean="0">
                <a:latin typeface="+mn-ea"/>
                <a:ea typeface="+mn-ea"/>
              </a:rPr>
              <a:t>taglib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uri</a:t>
            </a:r>
            <a:r>
              <a:rPr lang="en-US" altLang="ko-KR" sz="1050" dirty="0" smtClean="0">
                <a:latin typeface="+mn-ea"/>
                <a:ea typeface="+mn-ea"/>
              </a:rPr>
              <a:t>=“/WEB-INF/</a:t>
            </a:r>
            <a:r>
              <a:rPr lang="en-US" altLang="ko-KR" sz="1050" dirty="0" err="1" smtClean="0">
                <a:latin typeface="+mn-ea"/>
                <a:ea typeface="+mn-ea"/>
              </a:rPr>
              <a:t>tlds</a:t>
            </a:r>
            <a:r>
              <a:rPr lang="en-US" altLang="ko-KR" sz="1050" dirty="0" smtClean="0">
                <a:latin typeface="+mn-ea"/>
                <a:ea typeface="+mn-ea"/>
              </a:rPr>
              <a:t>/</a:t>
            </a:r>
            <a:r>
              <a:rPr lang="en-US" altLang="ko-KR" sz="1050" dirty="0" err="1" smtClean="0">
                <a:latin typeface="+mn-ea"/>
                <a:ea typeface="+mn-ea"/>
              </a:rPr>
              <a:t>mytag.tld</a:t>
            </a:r>
            <a:r>
              <a:rPr lang="en-US" altLang="ko-KR" sz="1050" dirty="0" smtClean="0">
                <a:latin typeface="+mn-ea"/>
                <a:ea typeface="+mn-ea"/>
              </a:rPr>
              <a:t>” prefix=“</a:t>
            </a:r>
            <a:r>
              <a:rPr lang="en-US" altLang="ko-KR" sz="1050" dirty="0" err="1" smtClean="0">
                <a:latin typeface="+mn-ea"/>
                <a:ea typeface="+mn-ea"/>
              </a:rPr>
              <a:t>mytag</a:t>
            </a:r>
            <a:r>
              <a:rPr lang="en-US" altLang="ko-KR" sz="1050" dirty="0" smtClean="0">
                <a:latin typeface="+mn-ea"/>
                <a:ea typeface="+mn-ea"/>
              </a:rPr>
              <a:t>”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03 &lt;HTML&gt;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04 &lt;BODY&gt;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05 &lt;</a:t>
            </a:r>
            <a:r>
              <a:rPr lang="en-US" altLang="ko-KR" sz="1050" dirty="0" err="1" smtClean="0">
                <a:latin typeface="+mn-ea"/>
                <a:ea typeface="+mn-ea"/>
              </a:rPr>
              <a:t>mytag:GetInfo</a:t>
            </a:r>
            <a:r>
              <a:rPr lang="en-US" altLang="ko-KR" sz="1050" dirty="0" smtClean="0">
                <a:latin typeface="+mn-ea"/>
                <a:ea typeface="+mn-ea"/>
              </a:rPr>
              <a:t> name=“user1”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06 &lt;/BODY&gt;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07 &lt;/HTML&gt;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827584" y="4509120"/>
            <a:ext cx="4248472" cy="288032"/>
          </a:xfrm>
          <a:prstGeom prst="frame">
            <a:avLst>
              <a:gd name="adj1" fmla="val 87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827584" y="5229200"/>
            <a:ext cx="2520280" cy="288032"/>
          </a:xfrm>
          <a:prstGeom prst="frame">
            <a:avLst>
              <a:gd name="adj1" fmla="val 87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20072" y="4509120"/>
            <a:ext cx="1152128" cy="2880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/>
              <a:t>taglib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지시어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91880" y="5229200"/>
            <a:ext cx="1440160" cy="2880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/>
              <a:t>커스텀</a:t>
            </a:r>
            <a:r>
              <a:rPr lang="ko-KR" altLang="en-US" sz="1050" b="1" dirty="0" smtClean="0"/>
              <a:t> 태그 사용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304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275483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7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액션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1. JSP </a:t>
            </a:r>
            <a:r>
              <a:rPr lang="ko-KR" altLang="en-US" sz="1800" dirty="0" smtClean="0"/>
              <a:t>액션의 종류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액션은 </a:t>
            </a: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고유 기능으로 </a:t>
            </a:r>
            <a:r>
              <a:rPr lang="ko-KR" altLang="en-US" dirty="0" err="1" smtClean="0">
                <a:solidFill>
                  <a:prstClr val="black"/>
                </a:solidFill>
              </a:rPr>
              <a:t>빈즈</a:t>
            </a:r>
            <a:r>
              <a:rPr lang="ko-KR" altLang="en-US" dirty="0" smtClean="0">
                <a:solidFill>
                  <a:prstClr val="black"/>
                </a:solidFill>
              </a:rPr>
              <a:t> 클래스 연동 및 동적 페이지 관리를 위한 기능을 제공함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</a:rPr>
              <a:t>jsp:action_name</a:t>
            </a:r>
            <a:r>
              <a:rPr lang="en-US" altLang="ko-KR" dirty="0" smtClean="0">
                <a:solidFill>
                  <a:prstClr val="black"/>
                </a:solidFill>
              </a:rPr>
              <a:t> attribute=“value” /&gt; </a:t>
            </a:r>
            <a:r>
              <a:rPr lang="ko-KR" altLang="en-US" dirty="0" smtClean="0">
                <a:solidFill>
                  <a:prstClr val="black"/>
                </a:solidFill>
              </a:rPr>
              <a:t>형태를 가짐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주로 사용하는 액션은 </a:t>
            </a:r>
            <a:r>
              <a:rPr lang="en-US" altLang="ko-KR" dirty="0" err="1" smtClean="0">
                <a:solidFill>
                  <a:prstClr val="black"/>
                </a:solidFill>
              </a:rPr>
              <a:t>useBean</a:t>
            </a:r>
            <a:r>
              <a:rPr lang="en-US" altLang="ko-KR" dirty="0" smtClean="0">
                <a:solidFill>
                  <a:prstClr val="black"/>
                </a:solidFill>
              </a:rPr>
              <a:t>, get/</a:t>
            </a:r>
            <a:r>
              <a:rPr lang="en-US" altLang="ko-KR" dirty="0" err="1" smtClean="0">
                <a:solidFill>
                  <a:prstClr val="black"/>
                </a:solidFill>
              </a:rPr>
              <a:t>setProperty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이며 자바 클래스와의 연동을 위해 사용함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</a:p>
          <a:p>
            <a:pPr marL="447675" lvl="2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r>
              <a:rPr lang="en-US" altLang="ko-KR" dirty="0" smtClean="0">
                <a:solidFill>
                  <a:schemeClr val="accent6"/>
                </a:solidFill>
              </a:rPr>
              <a:t>→ 7</a:t>
            </a:r>
            <a:r>
              <a:rPr lang="ko-KR" altLang="en-US" dirty="0" smtClean="0">
                <a:solidFill>
                  <a:schemeClr val="accent6"/>
                </a:solidFill>
              </a:rPr>
              <a:t>장</a:t>
            </a:r>
            <a:r>
              <a:rPr lang="en-US" altLang="ko-KR" dirty="0" smtClean="0">
                <a:solidFill>
                  <a:schemeClr val="accent6"/>
                </a:solidFill>
              </a:rPr>
              <a:t>. JSP</a:t>
            </a:r>
            <a:r>
              <a:rPr lang="ko-KR" altLang="en-US" dirty="0" smtClean="0">
                <a:solidFill>
                  <a:schemeClr val="accent6"/>
                </a:solidFill>
              </a:rPr>
              <a:t>와 </a:t>
            </a:r>
            <a:r>
              <a:rPr lang="ko-KR" altLang="en-US" dirty="0" err="1" smtClean="0">
                <a:solidFill>
                  <a:schemeClr val="accent6"/>
                </a:solidFill>
              </a:rPr>
              <a:t>자바빈즈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액션</a:t>
            </a:r>
            <a:r>
              <a:rPr lang="en-US" altLang="ko-KR" dirty="0">
                <a:solidFill>
                  <a:prstClr val="black"/>
                </a:solidFill>
              </a:rPr>
              <a:t>(Action)</a:t>
            </a:r>
            <a:r>
              <a:rPr lang="ko-KR" altLang="en-US" dirty="0">
                <a:solidFill>
                  <a:prstClr val="black"/>
                </a:solidFill>
              </a:rPr>
              <a:t>은 </a:t>
            </a:r>
            <a:r>
              <a:rPr lang="en-US" altLang="ko-KR" dirty="0">
                <a:solidFill>
                  <a:prstClr val="black"/>
                </a:solidFill>
              </a:rPr>
              <a:t>JSP </a:t>
            </a:r>
            <a:r>
              <a:rPr lang="ko-KR" altLang="en-US" dirty="0">
                <a:solidFill>
                  <a:prstClr val="black"/>
                </a:solidFill>
              </a:rPr>
              <a:t>주요 구성요소 중 하나로 다음과 같은 기능을 지원한다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</a:rPr>
              <a:t>JSP </a:t>
            </a:r>
            <a:r>
              <a:rPr lang="ko-KR" altLang="en-US" dirty="0">
                <a:solidFill>
                  <a:prstClr val="black"/>
                </a:solidFill>
              </a:rPr>
              <a:t>페이지간 흐름 제어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자바 애플릿 지원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자바 </a:t>
            </a:r>
            <a:r>
              <a:rPr lang="ko-KR" altLang="en-US" dirty="0" err="1">
                <a:solidFill>
                  <a:prstClr val="black"/>
                </a:solidFill>
              </a:rPr>
              <a:t>빈즈</a:t>
            </a:r>
            <a:r>
              <a:rPr lang="ko-KR" altLang="en-US" dirty="0">
                <a:solidFill>
                  <a:prstClr val="black"/>
                </a:solidFill>
              </a:rPr>
              <a:t> 컴포넌트와 </a:t>
            </a:r>
            <a:r>
              <a:rPr lang="en-US" altLang="ko-KR" dirty="0">
                <a:solidFill>
                  <a:prstClr val="black"/>
                </a:solidFill>
              </a:rPr>
              <a:t>JSP </a:t>
            </a:r>
            <a:r>
              <a:rPr lang="ko-KR" altLang="en-US" dirty="0">
                <a:solidFill>
                  <a:prstClr val="black"/>
                </a:solidFill>
              </a:rPr>
              <a:t>상호작용 지원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특히 </a:t>
            </a:r>
            <a:r>
              <a:rPr lang="en-US" altLang="ko-KR" dirty="0" err="1">
                <a:solidFill>
                  <a:prstClr val="black"/>
                </a:solidFill>
              </a:rPr>
              <a:t>useBean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액션은 </a:t>
            </a:r>
            <a:r>
              <a:rPr lang="en-US" altLang="ko-KR" dirty="0">
                <a:solidFill>
                  <a:prstClr val="black"/>
                </a:solidFill>
              </a:rPr>
              <a:t>JSP</a:t>
            </a:r>
            <a:r>
              <a:rPr lang="ko-KR" altLang="en-US" dirty="0">
                <a:solidFill>
                  <a:prstClr val="black"/>
                </a:solidFill>
              </a:rPr>
              <a:t>에서 자바 </a:t>
            </a:r>
            <a:r>
              <a:rPr lang="ko-KR" altLang="en-US" dirty="0" err="1">
                <a:solidFill>
                  <a:prstClr val="black"/>
                </a:solidFill>
              </a:rPr>
              <a:t>빈즈</a:t>
            </a:r>
            <a:r>
              <a:rPr lang="ko-KR" altLang="en-US" dirty="0">
                <a:solidFill>
                  <a:prstClr val="black"/>
                </a:solidFill>
              </a:rPr>
              <a:t> 클래스와의 연동을 지원해주는 액션으로 잘 </a:t>
            </a:r>
            <a:r>
              <a:rPr lang="ko-KR" altLang="en-US" dirty="0" smtClean="0">
                <a:solidFill>
                  <a:prstClr val="black"/>
                </a:solidFill>
              </a:rPr>
              <a:t>알아둘 </a:t>
            </a:r>
            <a:r>
              <a:rPr lang="ko-KR" altLang="en-US" dirty="0">
                <a:solidFill>
                  <a:prstClr val="black"/>
                </a:solidFill>
              </a:rPr>
              <a:t>필요가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include </a:t>
            </a:r>
            <a:r>
              <a:rPr lang="ko-KR" altLang="en-US" dirty="0" smtClean="0">
                <a:solidFill>
                  <a:prstClr val="black"/>
                </a:solidFill>
              </a:rPr>
              <a:t>액션은 단순히 페이지를 포함하는 것 뿐만 아니라 </a:t>
            </a:r>
            <a:r>
              <a:rPr lang="ko-KR" altLang="en-US" dirty="0" err="1" smtClean="0">
                <a:solidFill>
                  <a:prstClr val="black"/>
                </a:solidFill>
              </a:rPr>
              <a:t>파라미터를</a:t>
            </a:r>
            <a:r>
              <a:rPr lang="ko-KR" altLang="en-US" dirty="0" smtClean="0">
                <a:solidFill>
                  <a:prstClr val="black"/>
                </a:solidFill>
              </a:rPr>
              <a:t> 포함될 페이지로 전달하는 것이 가능함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사용 예 </a:t>
            </a:r>
            <a:r>
              <a:rPr lang="en-US" altLang="ko-KR" dirty="0" smtClean="0">
                <a:solidFill>
                  <a:prstClr val="black"/>
                </a:solidFill>
              </a:rPr>
              <a:t>) &lt;</a:t>
            </a:r>
            <a:r>
              <a:rPr lang="en-US" altLang="ko-KR" dirty="0" err="1" smtClean="0">
                <a:solidFill>
                  <a:prstClr val="black"/>
                </a:solidFill>
              </a:rPr>
              <a:t>jsp:param</a:t>
            </a:r>
            <a:r>
              <a:rPr lang="en-US" altLang="ko-KR" dirty="0" smtClean="0">
                <a:solidFill>
                  <a:prstClr val="black"/>
                </a:solidFill>
              </a:rPr>
              <a:t> name=“user”  value=“</a:t>
            </a:r>
            <a:r>
              <a:rPr lang="ko-KR" altLang="en-US" dirty="0" smtClean="0">
                <a:solidFill>
                  <a:prstClr val="black"/>
                </a:solidFill>
              </a:rPr>
              <a:t>홍길동</a:t>
            </a:r>
            <a:r>
              <a:rPr lang="en-US" altLang="ko-KR" dirty="0" smtClean="0">
                <a:solidFill>
                  <a:prstClr val="black"/>
                </a:solidFill>
              </a:rPr>
              <a:t>” /&gt;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액션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대표적인 액션은 표</a:t>
            </a:r>
            <a:r>
              <a:rPr lang="en-US" altLang="ko-KR" dirty="0" smtClean="0">
                <a:solidFill>
                  <a:prstClr val="black"/>
                </a:solidFill>
              </a:rPr>
              <a:t>5-3</a:t>
            </a:r>
            <a:r>
              <a:rPr lang="ko-KR" altLang="en-US" dirty="0" smtClean="0">
                <a:solidFill>
                  <a:prstClr val="black"/>
                </a:solidFill>
              </a:rPr>
              <a:t>과 같음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2619" y="1916832"/>
            <a:ext cx="6700127" cy="4446861"/>
            <a:chOff x="824201" y="2304617"/>
            <a:chExt cx="7413833" cy="4852511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51"/>
            <a:stretch/>
          </p:blipFill>
          <p:spPr bwMode="auto">
            <a:xfrm>
              <a:off x="827584" y="2304617"/>
              <a:ext cx="7410450" cy="254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201" y="4766353"/>
              <a:ext cx="73628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832619" y="16288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대표적인 액션의 종류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2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액션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include </a:t>
            </a:r>
            <a:r>
              <a:rPr lang="ko-KR" altLang="en-US" sz="1800" dirty="0" smtClean="0"/>
              <a:t>액션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</a:rPr>
              <a:t>include </a:t>
            </a:r>
            <a:r>
              <a:rPr lang="ko-KR" altLang="en-US" dirty="0">
                <a:solidFill>
                  <a:prstClr val="black"/>
                </a:solidFill>
              </a:rPr>
              <a:t>액션은 다른 파일을 불러온다는 측면에서 </a:t>
            </a:r>
            <a:r>
              <a:rPr lang="en-US" altLang="ko-KR" dirty="0">
                <a:solidFill>
                  <a:prstClr val="black"/>
                </a:solidFill>
              </a:rPr>
              <a:t>include </a:t>
            </a:r>
            <a:r>
              <a:rPr lang="ko-KR" altLang="en-US" dirty="0">
                <a:solidFill>
                  <a:prstClr val="black"/>
                </a:solidFill>
              </a:rPr>
              <a:t>지시어와 개념이 </a:t>
            </a:r>
            <a:r>
              <a:rPr lang="ko-KR" altLang="en-US" dirty="0" smtClean="0">
                <a:solidFill>
                  <a:prstClr val="black"/>
                </a:solidFill>
              </a:rPr>
              <a:t>유사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include </a:t>
            </a:r>
            <a:r>
              <a:rPr lang="ko-KR" altLang="en-US" dirty="0">
                <a:solidFill>
                  <a:prstClr val="black"/>
                </a:solidFill>
              </a:rPr>
              <a:t>지시어는 해당 파일을 포함시킨 후 </a:t>
            </a:r>
            <a:r>
              <a:rPr lang="ko-KR" altLang="en-US" dirty="0" err="1" smtClean="0">
                <a:solidFill>
                  <a:prstClr val="black"/>
                </a:solidFill>
              </a:rPr>
              <a:t>컴파일하는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것에 비해</a:t>
            </a:r>
            <a:r>
              <a:rPr lang="en-US" altLang="ko-KR" dirty="0">
                <a:solidFill>
                  <a:prstClr val="black"/>
                </a:solidFill>
              </a:rPr>
              <a:t>, include </a:t>
            </a:r>
            <a:r>
              <a:rPr lang="ko-KR" altLang="en-US" dirty="0">
                <a:solidFill>
                  <a:prstClr val="black"/>
                </a:solidFill>
              </a:rPr>
              <a:t>액션은 실행 시점에서 해당 파일을 호출하여 그 결과를 포함한다는 점에서 차이가 </a:t>
            </a:r>
            <a:r>
              <a:rPr lang="ko-KR" altLang="en-US" dirty="0" smtClean="0">
                <a:solidFill>
                  <a:prstClr val="black"/>
                </a:solidFill>
              </a:rPr>
              <a:t>있음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동적으로 파일들을 핸들링 하기 </a:t>
            </a:r>
            <a:r>
              <a:rPr lang="ko-KR" altLang="en-US" dirty="0">
                <a:solidFill>
                  <a:prstClr val="black"/>
                </a:solidFill>
              </a:rPr>
              <a:t>때문에 </a:t>
            </a:r>
            <a:r>
              <a:rPr lang="ko-KR" altLang="en-US" dirty="0" smtClean="0">
                <a:solidFill>
                  <a:prstClr val="black"/>
                </a:solidFill>
              </a:rPr>
              <a:t>과도한 사용은 성능상에 문제를 줄 수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include </a:t>
            </a:r>
            <a:r>
              <a:rPr lang="ko-KR" altLang="en-US" dirty="0" smtClean="0">
                <a:solidFill>
                  <a:prstClr val="black"/>
                </a:solidFill>
              </a:rPr>
              <a:t>액션은 동적인 </a:t>
            </a:r>
            <a:r>
              <a:rPr lang="ko-KR" altLang="en-US" dirty="0">
                <a:solidFill>
                  <a:prstClr val="black"/>
                </a:solidFill>
              </a:rPr>
              <a:t>페이지 를 포함시킬 경우에 사용하는 것이 좋고</a:t>
            </a:r>
            <a:r>
              <a:rPr lang="en-US" altLang="ko-KR" dirty="0">
                <a:solidFill>
                  <a:prstClr val="black"/>
                </a:solidFill>
              </a:rPr>
              <a:t>, include </a:t>
            </a:r>
            <a:r>
              <a:rPr lang="ko-KR" altLang="en-US" dirty="0">
                <a:solidFill>
                  <a:prstClr val="black"/>
                </a:solidFill>
              </a:rPr>
              <a:t>지시어는 </a:t>
            </a:r>
            <a:r>
              <a:rPr lang="ko-KR" altLang="en-US" dirty="0" smtClean="0">
                <a:solidFill>
                  <a:prstClr val="black"/>
                </a:solidFill>
              </a:rPr>
              <a:t>잘 바뀌지 않는 정적인 페이지를 포함 할 때 사용하는 것이 좋다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사용 예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600" y="3645024"/>
            <a:ext cx="8064871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3250" y="3674028"/>
            <a:ext cx="4704854" cy="30348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</a:t>
            </a:r>
            <a:r>
              <a:rPr lang="en-US" altLang="ko-KR" sz="1050" dirty="0" err="1" smtClean="0">
                <a:latin typeface="+mn-ea"/>
                <a:ea typeface="+mn-ea"/>
              </a:rPr>
              <a:t>jsp:include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page=“</a:t>
            </a:r>
            <a:r>
              <a:rPr lang="ko-KR" altLang="en-US" sz="1050" dirty="0" smtClean="0">
                <a:latin typeface="+mn-ea"/>
                <a:ea typeface="+mn-ea"/>
              </a:rPr>
              <a:t>포함할 파일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” /&gt;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600" y="4714430"/>
            <a:ext cx="8064871" cy="11628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3250" y="4743435"/>
            <a:ext cx="4704854" cy="106182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</a:t>
            </a:r>
            <a:r>
              <a:rPr lang="en-US" altLang="ko-KR" sz="1050" dirty="0" err="1" smtClean="0">
                <a:latin typeface="+mn-ea"/>
                <a:ea typeface="+mn-ea"/>
              </a:rPr>
              <a:t>jsp:include</a:t>
            </a:r>
            <a:r>
              <a:rPr lang="en-US" altLang="ko-KR" sz="1050" dirty="0" smtClean="0">
                <a:latin typeface="+mn-ea"/>
                <a:ea typeface="+mn-ea"/>
              </a:rPr>
              <a:t> page=“</a:t>
            </a:r>
            <a:r>
              <a:rPr lang="en-US" altLang="ko-KR" sz="1050" dirty="0" err="1" smtClean="0">
                <a:latin typeface="+mn-ea"/>
                <a:ea typeface="+mn-ea"/>
              </a:rPr>
              <a:t>footer.jsp</a:t>
            </a:r>
            <a:r>
              <a:rPr lang="en-US" altLang="ko-KR" sz="1050" dirty="0" smtClean="0">
                <a:latin typeface="+mn-ea"/>
                <a:ea typeface="+mn-ea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&lt;</a:t>
            </a:r>
            <a:r>
              <a:rPr lang="en-US" altLang="ko-KR" sz="1050" dirty="0" err="1" smtClean="0">
                <a:latin typeface="+mn-ea"/>
                <a:ea typeface="+mn-ea"/>
              </a:rPr>
              <a:t>jsp:param</a:t>
            </a:r>
            <a:r>
              <a:rPr lang="en-US" altLang="ko-KR" sz="1050" dirty="0" smtClean="0">
                <a:latin typeface="+mn-ea"/>
                <a:ea typeface="+mn-ea"/>
              </a:rPr>
              <a:t> name=“email” value=“test@test.net”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&lt;</a:t>
            </a:r>
            <a:r>
              <a:rPr lang="en-US" altLang="ko-KR" sz="1050" dirty="0" err="1" smtClean="0">
                <a:latin typeface="+mn-ea"/>
                <a:ea typeface="+mn-ea"/>
              </a:rPr>
              <a:t>jsp:param</a:t>
            </a:r>
            <a:r>
              <a:rPr lang="en-US" altLang="ko-KR" sz="1050" dirty="0" smtClean="0">
                <a:latin typeface="+mn-ea"/>
                <a:ea typeface="+mn-ea"/>
              </a:rPr>
              <a:t> name=“</a:t>
            </a:r>
            <a:r>
              <a:rPr lang="en-US" altLang="ko-KR" sz="1050" dirty="0" err="1" smtClean="0">
                <a:latin typeface="+mn-ea"/>
                <a:ea typeface="+mn-ea"/>
              </a:rPr>
              <a:t>tel</a:t>
            </a:r>
            <a:r>
              <a:rPr lang="en-US" altLang="ko-KR" sz="1050" dirty="0" smtClean="0">
                <a:latin typeface="+mn-ea"/>
                <a:ea typeface="+mn-ea"/>
              </a:rPr>
              <a:t>” value=“000-000-0000”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&lt;/</a:t>
            </a:r>
            <a:r>
              <a:rPr lang="en-US" altLang="ko-KR" sz="1050" dirty="0" err="1" smtClean="0">
                <a:latin typeface="+mn-ea"/>
                <a:ea typeface="+mn-ea"/>
              </a:rPr>
              <a:t>jsp:include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6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액션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buClr>
                <a:srgbClr val="F79646"/>
              </a:buClr>
            </a:pP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r>
              <a:rPr lang="en-US" altLang="ko-KR" dirty="0">
                <a:solidFill>
                  <a:prstClr val="black"/>
                </a:solidFill>
              </a:rPr>
              <a:t>] include </a:t>
            </a:r>
            <a:r>
              <a:rPr lang="ko-KR" altLang="en-US" dirty="0" smtClean="0">
                <a:solidFill>
                  <a:prstClr val="black"/>
                </a:solidFill>
              </a:rPr>
              <a:t>액션 사용하기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include_action.jsp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marL="104775" lvl="1" indent="0">
              <a:buClr>
                <a:srgbClr val="F79646"/>
              </a:buClr>
              <a:buNone/>
            </a:pPr>
            <a:r>
              <a:rPr lang="en-US" altLang="ko-KR" b="0" dirty="0" smtClean="0">
                <a:solidFill>
                  <a:schemeClr val="accent6"/>
                </a:solidFill>
              </a:rPr>
              <a:t> - </a:t>
            </a:r>
            <a:r>
              <a:rPr lang="ko-KR" altLang="en-US" b="0" dirty="0" smtClean="0">
                <a:solidFill>
                  <a:schemeClr val="accent6"/>
                </a:solidFill>
              </a:rPr>
              <a:t>교재 </a:t>
            </a:r>
            <a:r>
              <a:rPr lang="en-US" altLang="ko-KR" b="0" dirty="0" smtClean="0">
                <a:solidFill>
                  <a:schemeClr val="accent6"/>
                </a:solidFill>
              </a:rPr>
              <a:t>p.180 ~ 181 </a:t>
            </a:r>
            <a:r>
              <a:rPr lang="ko-KR" altLang="en-US" b="0" dirty="0" smtClean="0">
                <a:solidFill>
                  <a:schemeClr val="accent6"/>
                </a:solidFill>
              </a:rPr>
              <a:t>참고</a:t>
            </a:r>
            <a:endParaRPr lang="en-US" altLang="ko-KR" b="0" dirty="0" smtClean="0">
              <a:solidFill>
                <a:schemeClr val="accent6"/>
              </a:solidFill>
            </a:endParaRPr>
          </a:p>
          <a:p>
            <a:pPr marL="104775" lvl="1" indent="0">
              <a:buClr>
                <a:srgbClr val="F79646"/>
              </a:buClr>
              <a:buNone/>
            </a:pPr>
            <a:endParaRPr lang="en-US" altLang="ko-KR" b="0" dirty="0" smtClean="0">
              <a:solidFill>
                <a:schemeClr val="accent6"/>
              </a:solidFill>
            </a:endParaRPr>
          </a:p>
          <a:p>
            <a:pPr lvl="0">
              <a:buClr>
                <a:srgbClr val="F79646"/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en-US" altLang="ko-KR" dirty="0" smtClean="0">
                <a:solidFill>
                  <a:prstClr val="black"/>
                </a:solidFill>
              </a:rPr>
              <a:t>include </a:t>
            </a:r>
            <a:r>
              <a:rPr lang="ko-KR" altLang="en-US" dirty="0" smtClean="0">
                <a:solidFill>
                  <a:prstClr val="black"/>
                </a:solidFill>
              </a:rPr>
              <a:t>액션에서 </a:t>
            </a:r>
            <a:r>
              <a:rPr lang="en-US" altLang="ko-KR" dirty="0" err="1" smtClean="0">
                <a:solidFill>
                  <a:prstClr val="black"/>
                </a:solidFill>
              </a:rPr>
              <a:t>footer.jsp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호출하기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footer.jsp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marL="104775" lvl="1" indent="0">
              <a:buClr>
                <a:srgbClr val="F79646"/>
              </a:buClr>
              <a:buNone/>
            </a:pPr>
            <a:r>
              <a:rPr lang="en-US" altLang="ko-KR" b="0" dirty="0">
                <a:solidFill>
                  <a:schemeClr val="accent6"/>
                </a:solidFill>
              </a:rPr>
              <a:t> </a:t>
            </a:r>
            <a:r>
              <a:rPr lang="en-US" altLang="ko-KR" b="0" dirty="0" smtClean="0">
                <a:solidFill>
                  <a:schemeClr val="accent6"/>
                </a:solidFill>
              </a:rPr>
              <a:t>- </a:t>
            </a:r>
            <a:r>
              <a:rPr lang="ko-KR" altLang="en-US" b="0" dirty="0" smtClean="0">
                <a:solidFill>
                  <a:schemeClr val="accent6"/>
                </a:solidFill>
              </a:rPr>
              <a:t>교재 </a:t>
            </a:r>
            <a:r>
              <a:rPr lang="en-US" altLang="ko-KR" b="0" dirty="0" smtClean="0">
                <a:solidFill>
                  <a:schemeClr val="accent6"/>
                </a:solidFill>
              </a:rPr>
              <a:t>p.181 </a:t>
            </a:r>
            <a:r>
              <a:rPr lang="ko-KR" altLang="en-US" b="0" dirty="0" smtClean="0">
                <a:solidFill>
                  <a:schemeClr val="accent6"/>
                </a:solidFill>
              </a:rPr>
              <a:t>참고</a:t>
            </a:r>
            <a:endParaRPr lang="ko-KR" altLang="en-US" b="0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C:\Users\orize\Downloads\이미지 파일\5장\ch05_15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8" t="14002" r="1001" b="28013"/>
          <a:stretch/>
        </p:blipFill>
        <p:spPr bwMode="auto">
          <a:xfrm>
            <a:off x="683567" y="2854882"/>
            <a:ext cx="5616625" cy="323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7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5-15]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3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액션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3. forward </a:t>
            </a:r>
            <a:r>
              <a:rPr lang="ko-KR" altLang="en-US" sz="1800" dirty="0" smtClean="0"/>
              <a:t>액션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forward </a:t>
            </a:r>
            <a:r>
              <a:rPr lang="ko-KR" altLang="en-US" dirty="0">
                <a:solidFill>
                  <a:prstClr val="black"/>
                </a:solidFill>
              </a:rPr>
              <a:t>액션은 </a:t>
            </a:r>
            <a:r>
              <a:rPr lang="en-US" altLang="ko-KR" dirty="0" smtClean="0">
                <a:solidFill>
                  <a:prstClr val="black"/>
                </a:solidFill>
              </a:rPr>
              <a:t>include </a:t>
            </a:r>
            <a:r>
              <a:rPr lang="ko-KR" altLang="en-US" dirty="0" smtClean="0">
                <a:solidFill>
                  <a:prstClr val="black"/>
                </a:solidFill>
              </a:rPr>
              <a:t>액션과 사용법은 유사하지만 요청 페이지를 다른 페이지로 전환할 때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response </a:t>
            </a:r>
            <a:r>
              <a:rPr lang="ko-KR" altLang="en-US" dirty="0" smtClean="0">
                <a:solidFill>
                  <a:prstClr val="black"/>
                </a:solidFill>
              </a:rPr>
              <a:t>내장객체의 </a:t>
            </a:r>
            <a:r>
              <a:rPr lang="en-US" altLang="ko-KR" dirty="0" err="1" smtClean="0">
                <a:solidFill>
                  <a:prstClr val="black"/>
                </a:solidFill>
              </a:rPr>
              <a:t>sendRedirect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r>
              <a:rPr lang="ko-KR" altLang="en-US" dirty="0" smtClean="0">
                <a:solidFill>
                  <a:prstClr val="black"/>
                </a:solidFill>
              </a:rPr>
              <a:t>와 유사 하지만 </a:t>
            </a:r>
            <a:r>
              <a:rPr lang="ko-KR" altLang="en-US" dirty="0" err="1" smtClean="0">
                <a:solidFill>
                  <a:prstClr val="black"/>
                </a:solidFill>
              </a:rPr>
              <a:t>포워드된</a:t>
            </a:r>
            <a:r>
              <a:rPr lang="ko-KR" altLang="en-US" dirty="0" smtClean="0">
                <a:solidFill>
                  <a:prstClr val="black"/>
                </a:solidFill>
              </a:rPr>
              <a:t> 페이지에 </a:t>
            </a:r>
            <a:r>
              <a:rPr lang="ko-KR" altLang="en-US" dirty="0" err="1" smtClean="0">
                <a:solidFill>
                  <a:prstClr val="black"/>
                </a:solidFill>
              </a:rPr>
              <a:t>파라미터를</a:t>
            </a:r>
            <a:r>
              <a:rPr lang="ko-KR" altLang="en-US" dirty="0" smtClean="0">
                <a:solidFill>
                  <a:prstClr val="black"/>
                </a:solidFill>
              </a:rPr>
              <a:t> 전달할 수 있다는 점에서 차이가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브라우저 </a:t>
            </a:r>
            <a:r>
              <a:rPr lang="en-US" altLang="ko-KR" dirty="0" smtClean="0">
                <a:solidFill>
                  <a:prstClr val="black"/>
                </a:solidFill>
              </a:rPr>
              <a:t>URL </a:t>
            </a:r>
            <a:r>
              <a:rPr lang="ko-KR" altLang="en-US" dirty="0" smtClean="0">
                <a:solidFill>
                  <a:prstClr val="black"/>
                </a:solidFill>
              </a:rPr>
              <a:t>창에는 최초 요청 페이지가 표시 되기 때문에 처리 페이지 정보를 숨기거나 </a:t>
            </a:r>
            <a:r>
              <a:rPr lang="en-US" altLang="ko-KR" dirty="0" smtClean="0">
                <a:solidFill>
                  <a:prstClr val="black"/>
                </a:solidFill>
              </a:rPr>
              <a:t>MVC </a:t>
            </a:r>
            <a:r>
              <a:rPr lang="ko-KR" altLang="en-US" dirty="0" smtClean="0">
                <a:solidFill>
                  <a:prstClr val="black"/>
                </a:solidFill>
              </a:rPr>
              <a:t>패턴의 컨트롤러와 같이 특정 기능 수행 후 다른 페이지로 이동해야 하는 경우 유용하게 사용할 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사용 예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600" y="3324318"/>
            <a:ext cx="8064871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3250" y="3353322"/>
            <a:ext cx="4704854" cy="3347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</a:t>
            </a:r>
            <a:r>
              <a:rPr lang="en-US" altLang="ko-KR" sz="1050" dirty="0" err="1" smtClean="0">
                <a:latin typeface="+mn-ea"/>
                <a:ea typeface="+mn-ea"/>
              </a:rPr>
              <a:t>jsp:forward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page=“</a:t>
            </a:r>
            <a:r>
              <a:rPr lang="ko-KR" altLang="en-US" sz="1050" dirty="0" err="1" smtClean="0">
                <a:latin typeface="+mn-ea"/>
                <a:ea typeface="+mn-ea"/>
              </a:rPr>
              <a:t>포워</a:t>
            </a:r>
            <a:r>
              <a:rPr lang="ko-KR" altLang="en-US" sz="1050" dirty="0" err="1">
                <a:latin typeface="+mn-ea"/>
                <a:ea typeface="+mn-ea"/>
              </a:rPr>
              <a:t>딩</a:t>
            </a:r>
            <a:r>
              <a:rPr lang="ko-KR" altLang="en-US" sz="1050" dirty="0" err="1" smtClean="0">
                <a:latin typeface="+mn-ea"/>
                <a:ea typeface="+mn-ea"/>
              </a:rPr>
              <a:t>할</a:t>
            </a:r>
            <a:r>
              <a:rPr lang="ko-KR" altLang="en-US" sz="1050" dirty="0" smtClean="0">
                <a:latin typeface="+mn-ea"/>
                <a:ea typeface="+mn-ea"/>
              </a:rPr>
              <a:t> 파일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” /&gt;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332430"/>
            <a:ext cx="8064871" cy="11848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3226" y="4361434"/>
            <a:ext cx="4704854" cy="106182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</a:t>
            </a:r>
            <a:r>
              <a:rPr lang="en-US" altLang="ko-KR" sz="1050" dirty="0" err="1" smtClean="0">
                <a:latin typeface="+mn-ea"/>
                <a:ea typeface="+mn-ea"/>
              </a:rPr>
              <a:t>jsp:forward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page=“</a:t>
            </a:r>
            <a:r>
              <a:rPr lang="en-US" altLang="ko-KR" sz="1050" dirty="0" err="1" smtClean="0">
                <a:latin typeface="+mn-ea"/>
                <a:ea typeface="+mn-ea"/>
              </a:rPr>
              <a:t>footer.jsp</a:t>
            </a:r>
            <a:r>
              <a:rPr lang="en-US" altLang="ko-KR" sz="1050" dirty="0" smtClean="0">
                <a:latin typeface="+mn-ea"/>
                <a:ea typeface="+mn-ea"/>
              </a:rPr>
              <a:t>”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</a:t>
            </a:r>
            <a:r>
              <a:rPr lang="en-US" altLang="ko-KR" sz="1050" dirty="0" err="1" smtClean="0">
                <a:latin typeface="+mn-ea"/>
                <a:ea typeface="+mn-ea"/>
              </a:rPr>
              <a:t>jsp:param</a:t>
            </a:r>
            <a:r>
              <a:rPr lang="en-US" altLang="ko-KR" sz="1050" dirty="0" smtClean="0">
                <a:latin typeface="+mn-ea"/>
                <a:ea typeface="+mn-ea"/>
              </a:rPr>
              <a:t> name=“email” value=“test@test.net”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</a:t>
            </a:r>
            <a:r>
              <a:rPr lang="en-US" altLang="ko-KR" sz="1050" dirty="0" err="1" smtClean="0">
                <a:latin typeface="+mn-ea"/>
              </a:rPr>
              <a:t>jsp:param</a:t>
            </a:r>
            <a:r>
              <a:rPr lang="en-US" altLang="ko-KR" sz="1050" dirty="0" smtClean="0">
                <a:latin typeface="+mn-ea"/>
              </a:rPr>
              <a:t> name=“</a:t>
            </a:r>
            <a:r>
              <a:rPr lang="en-US" altLang="ko-KR" sz="1050" dirty="0" err="1" smtClean="0">
                <a:latin typeface="+mn-ea"/>
              </a:rPr>
              <a:t>tel</a:t>
            </a:r>
            <a:r>
              <a:rPr lang="en-US" altLang="ko-KR" sz="1050" dirty="0" smtClean="0">
                <a:latin typeface="+mn-ea"/>
              </a:rPr>
              <a:t>” value=“000-000-0000”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&lt;/</a:t>
            </a:r>
            <a:r>
              <a:rPr lang="en-US" altLang="ko-KR" sz="1050" dirty="0" err="1" smtClean="0">
                <a:latin typeface="+mn-ea"/>
                <a:ea typeface="+mn-ea"/>
              </a:rPr>
              <a:t>jsp:forward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1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액션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buClr>
                <a:srgbClr val="F79646"/>
              </a:buClr>
            </a:pP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en-US" altLang="ko-KR" dirty="0" smtClean="0">
                <a:solidFill>
                  <a:prstClr val="black"/>
                </a:solidFill>
              </a:rPr>
              <a:t>forward </a:t>
            </a:r>
            <a:r>
              <a:rPr lang="ko-KR" altLang="en-US" dirty="0" smtClean="0">
                <a:solidFill>
                  <a:prstClr val="black"/>
                </a:solidFill>
              </a:rPr>
              <a:t>액션 사용하기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forward_action.jsp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marL="104775" lvl="1" indent="0">
              <a:buClr>
                <a:srgbClr val="F79646"/>
              </a:buClr>
              <a:buNone/>
            </a:pPr>
            <a:r>
              <a:rPr lang="en-US" altLang="ko-KR" b="0" dirty="0" smtClean="0">
                <a:solidFill>
                  <a:schemeClr val="accent6"/>
                </a:solidFill>
              </a:rPr>
              <a:t> - </a:t>
            </a:r>
            <a:r>
              <a:rPr lang="ko-KR" altLang="en-US" b="0" dirty="0" smtClean="0">
                <a:solidFill>
                  <a:schemeClr val="accent6"/>
                </a:solidFill>
              </a:rPr>
              <a:t>교재 </a:t>
            </a:r>
            <a:r>
              <a:rPr lang="en-US" altLang="ko-KR" b="0" dirty="0" smtClean="0">
                <a:solidFill>
                  <a:schemeClr val="accent6"/>
                </a:solidFill>
              </a:rPr>
              <a:t>p.182 ~ 183 </a:t>
            </a:r>
            <a:r>
              <a:rPr lang="ko-KR" altLang="en-US" b="0" dirty="0" smtClean="0">
                <a:solidFill>
                  <a:schemeClr val="accent6"/>
                </a:solidFill>
              </a:rPr>
              <a:t>참고</a:t>
            </a:r>
            <a:endParaRPr lang="en-US" altLang="ko-KR" b="0" dirty="0" smtClean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181" y="538596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5-16]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forward_action.jsp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46" name="Picture 2" descr="C:\Users\orize\Downloads\이미지 파일\5장\ch05_16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4" t="14334" r="1095" b="27972"/>
          <a:stretch/>
        </p:blipFill>
        <p:spPr bwMode="auto">
          <a:xfrm>
            <a:off x="691181" y="1988840"/>
            <a:ext cx="5897043" cy="338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sz="2000" b="1" dirty="0" smtClean="0"/>
              <a:t>주석</a:t>
            </a:r>
            <a:endParaRPr lang="ko-KR" altLang="en-US" sz="2000" b="1" dirty="0"/>
          </a:p>
          <a:p>
            <a:r>
              <a:rPr lang="ko-KR" altLang="en-US" sz="2000" b="1" dirty="0" smtClean="0"/>
              <a:t>지시어</a:t>
            </a:r>
            <a:endParaRPr lang="en-US" altLang="ko-KR" sz="2000" b="1" dirty="0" smtClean="0"/>
          </a:p>
          <a:p>
            <a:r>
              <a:rPr lang="ko-KR" altLang="en-US" dirty="0" smtClean="0"/>
              <a:t>액션</a:t>
            </a:r>
            <a:endParaRPr lang="en-US" altLang="ko-KR" dirty="0" smtClean="0"/>
          </a:p>
          <a:p>
            <a:r>
              <a:rPr lang="ko-KR" altLang="en-US" sz="2000" b="1" dirty="0" smtClean="0"/>
              <a:t>선언과 </a:t>
            </a:r>
            <a:r>
              <a:rPr lang="ko-KR" altLang="en-US" sz="2000" b="1" dirty="0" err="1" smtClean="0"/>
              <a:t>표현식</a:t>
            </a:r>
            <a:endParaRPr lang="en-US" altLang="ko-KR" sz="2000" b="1" dirty="0" smtClean="0"/>
          </a:p>
          <a:p>
            <a:r>
              <a:rPr lang="ko-KR" altLang="en-US" dirty="0" err="1" smtClean="0"/>
              <a:t>스크립트</a:t>
            </a:r>
            <a:r>
              <a:rPr lang="ko-KR" altLang="en-US" dirty="0" err="1"/>
              <a:t>릿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액션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20880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4. plugin </a:t>
            </a:r>
            <a:r>
              <a:rPr lang="ko-KR" altLang="en-US" sz="1800" dirty="0" smtClean="0"/>
              <a:t>액션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</a:rPr>
              <a:t>plugin </a:t>
            </a:r>
            <a:r>
              <a:rPr lang="ko-KR" altLang="en-US" dirty="0">
                <a:solidFill>
                  <a:prstClr val="black"/>
                </a:solidFill>
              </a:rPr>
              <a:t>액션은 웹 브라우저에서 자바 </a:t>
            </a:r>
            <a:r>
              <a:rPr lang="ko-KR" altLang="en-US" dirty="0" err="1">
                <a:solidFill>
                  <a:prstClr val="black"/>
                </a:solidFill>
              </a:rPr>
              <a:t>플러그인을</a:t>
            </a:r>
            <a:r>
              <a:rPr lang="ko-KR" altLang="en-US" dirty="0">
                <a:solidFill>
                  <a:prstClr val="black"/>
                </a:solidFill>
              </a:rPr>
              <a:t> 사용하여 자바 애플릿이나 자바 </a:t>
            </a:r>
            <a:r>
              <a:rPr lang="ko-KR" altLang="en-US" dirty="0" err="1">
                <a:solidFill>
                  <a:prstClr val="black"/>
                </a:solidFill>
              </a:rPr>
              <a:t>빈즈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컴포넌트를 실행 할 </a:t>
            </a:r>
            <a:r>
              <a:rPr lang="ko-KR" altLang="en-US" dirty="0">
                <a:solidFill>
                  <a:prstClr val="black"/>
                </a:solidFill>
              </a:rPr>
              <a:t>수 있게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plugin </a:t>
            </a:r>
            <a:r>
              <a:rPr lang="ko-KR" altLang="en-US" dirty="0" smtClean="0">
                <a:solidFill>
                  <a:prstClr val="black"/>
                </a:solidFill>
              </a:rPr>
              <a:t>액션을 사용하면 자동으로 </a:t>
            </a:r>
            <a:r>
              <a:rPr lang="en-US" altLang="ko-KR" dirty="0" smtClean="0">
                <a:solidFill>
                  <a:prstClr val="black"/>
                </a:solidFill>
              </a:rPr>
              <a:t>&lt;OBJECT&gt; </a:t>
            </a:r>
            <a:r>
              <a:rPr lang="ko-KR" altLang="en-US" dirty="0" smtClean="0">
                <a:solidFill>
                  <a:prstClr val="black"/>
                </a:solidFill>
              </a:rPr>
              <a:t>혹은 </a:t>
            </a:r>
            <a:r>
              <a:rPr lang="en-US" altLang="ko-KR" dirty="0" smtClean="0">
                <a:solidFill>
                  <a:prstClr val="black"/>
                </a:solidFill>
              </a:rPr>
              <a:t>&lt;EMBED&gt;</a:t>
            </a:r>
            <a:r>
              <a:rPr lang="ko-KR" altLang="en-US" dirty="0" smtClean="0">
                <a:solidFill>
                  <a:prstClr val="black"/>
                </a:solidFill>
              </a:rPr>
              <a:t>와 같은 태그를 통해 애플릿 등을 실행하도록 한다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일반적으로 애플릿을 사용하는 경우가 드물기 때문에 참고만 하기 바란다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사용법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575" y="3068960"/>
            <a:ext cx="8064871" cy="3717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2612" y="3068960"/>
            <a:ext cx="5139548" cy="369671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</a:t>
            </a:r>
            <a:r>
              <a:rPr lang="en-US" altLang="ko-KR" sz="1050" dirty="0" err="1">
                <a:latin typeface="+mn-ea"/>
                <a:ea typeface="+mn-ea"/>
              </a:rPr>
              <a:t>jsp:plugin</a:t>
            </a:r>
            <a:r>
              <a:rPr lang="en-US" altLang="ko-KR" sz="1050" dirty="0">
                <a:latin typeface="+mn-ea"/>
                <a:ea typeface="+mn-ea"/>
              </a:rPr>
              <a:t> type="</a:t>
            </a:r>
            <a:r>
              <a:rPr lang="en-US" altLang="ko-KR" sz="1050" dirty="0" err="1">
                <a:latin typeface="+mn-ea"/>
                <a:ea typeface="+mn-ea"/>
              </a:rPr>
              <a:t>bean|applet</a:t>
            </a:r>
            <a:r>
              <a:rPr lang="en-US" altLang="ko-KR" sz="1050" dirty="0">
                <a:latin typeface="+mn-ea"/>
                <a:ea typeface="+mn-ea"/>
              </a:rPr>
              <a:t>" code="</a:t>
            </a:r>
            <a:r>
              <a:rPr lang="en-US" altLang="ko-KR" sz="1050" dirty="0" err="1">
                <a:latin typeface="+mn-ea"/>
                <a:ea typeface="+mn-ea"/>
              </a:rPr>
              <a:t>objectCode</a:t>
            </a:r>
            <a:r>
              <a:rPr lang="en-US" altLang="ko-KR" sz="1050" dirty="0">
                <a:latin typeface="+mn-ea"/>
                <a:ea typeface="+mn-ea"/>
              </a:rPr>
              <a:t>" codebase="</a:t>
            </a:r>
            <a:r>
              <a:rPr lang="en-US" altLang="ko-KR" sz="1050" dirty="0" err="1">
                <a:latin typeface="+mn-ea"/>
                <a:ea typeface="+mn-ea"/>
              </a:rPr>
              <a:t>objectCodeBase</a:t>
            </a:r>
            <a:r>
              <a:rPr lang="en-US" altLang="ko-KR" sz="1050" dirty="0">
                <a:latin typeface="+mn-ea"/>
                <a:ea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 align = alignment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 archive = </a:t>
            </a:r>
            <a:r>
              <a:rPr lang="en-US" altLang="ko-KR" sz="1050" dirty="0" err="1">
                <a:latin typeface="+mn-ea"/>
                <a:ea typeface="+mn-ea"/>
              </a:rPr>
              <a:t>archiveList</a:t>
            </a:r>
            <a:r>
              <a:rPr lang="en-US" altLang="ko-KR" sz="1050" dirty="0">
                <a:latin typeface="+mn-ea"/>
                <a:ea typeface="+mn-ea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 height = height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 </a:t>
            </a:r>
            <a:r>
              <a:rPr lang="en-US" altLang="ko-KR" sz="1050" dirty="0" err="1">
                <a:latin typeface="+mn-ea"/>
                <a:ea typeface="+mn-ea"/>
              </a:rPr>
              <a:t>hspace</a:t>
            </a:r>
            <a:r>
              <a:rPr lang="en-US" altLang="ko-KR" sz="1050" dirty="0">
                <a:latin typeface="+mn-ea"/>
                <a:ea typeface="+mn-ea"/>
              </a:rPr>
              <a:t> = </a:t>
            </a:r>
            <a:r>
              <a:rPr lang="en-US" altLang="ko-KR" sz="1050" dirty="0" err="1">
                <a:latin typeface="+mn-ea"/>
                <a:ea typeface="+mn-ea"/>
              </a:rPr>
              <a:t>hspace</a:t>
            </a:r>
            <a:r>
              <a:rPr lang="en-US" altLang="ko-KR" sz="1050" dirty="0">
                <a:latin typeface="+mn-ea"/>
                <a:ea typeface="+mn-ea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 name = name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 </a:t>
            </a:r>
            <a:r>
              <a:rPr lang="en-US" altLang="ko-KR" sz="1050" dirty="0" err="1">
                <a:latin typeface="+mn-ea"/>
                <a:ea typeface="+mn-ea"/>
              </a:rPr>
              <a:t>vspace</a:t>
            </a:r>
            <a:r>
              <a:rPr lang="en-US" altLang="ko-KR" sz="1050" dirty="0">
                <a:latin typeface="+mn-ea"/>
                <a:ea typeface="+mn-ea"/>
              </a:rPr>
              <a:t> = </a:t>
            </a:r>
            <a:r>
              <a:rPr lang="en-US" altLang="ko-KR" sz="1050" dirty="0" err="1">
                <a:latin typeface="+mn-ea"/>
                <a:ea typeface="+mn-ea"/>
              </a:rPr>
              <a:t>vspace</a:t>
            </a:r>
            <a:r>
              <a:rPr lang="en-US" altLang="ko-KR" sz="1050" dirty="0">
                <a:latin typeface="+mn-ea"/>
                <a:ea typeface="+mn-ea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 width = width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 </a:t>
            </a:r>
            <a:r>
              <a:rPr lang="en-US" altLang="ko-KR" sz="1050" dirty="0" err="1">
                <a:latin typeface="+mn-ea"/>
                <a:ea typeface="+mn-ea"/>
              </a:rPr>
              <a:t>nspluginurl</a:t>
            </a:r>
            <a:r>
              <a:rPr lang="en-US" altLang="ko-KR" sz="1050" dirty="0">
                <a:latin typeface="+mn-ea"/>
                <a:ea typeface="+mn-ea"/>
              </a:rPr>
              <a:t> = </a:t>
            </a:r>
            <a:r>
              <a:rPr lang="en-US" altLang="ko-KR" sz="1050" dirty="0" err="1">
                <a:latin typeface="+mn-ea"/>
                <a:ea typeface="+mn-ea"/>
              </a:rPr>
              <a:t>url</a:t>
            </a:r>
            <a:r>
              <a:rPr lang="en-US" altLang="ko-KR" sz="1050" dirty="0">
                <a:latin typeface="+mn-ea"/>
                <a:ea typeface="+mn-ea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 </a:t>
            </a:r>
            <a:r>
              <a:rPr lang="en-US" altLang="ko-KR" sz="1050" dirty="0" err="1">
                <a:latin typeface="+mn-ea"/>
                <a:ea typeface="+mn-ea"/>
              </a:rPr>
              <a:t>iepluginurl</a:t>
            </a:r>
            <a:r>
              <a:rPr lang="en-US" altLang="ko-KR" sz="1050" dirty="0">
                <a:latin typeface="+mn-ea"/>
                <a:ea typeface="+mn-ea"/>
              </a:rPr>
              <a:t> = </a:t>
            </a:r>
            <a:r>
              <a:rPr lang="en-US" altLang="ko-KR" sz="1050" dirty="0" err="1">
                <a:latin typeface="+mn-ea"/>
                <a:ea typeface="+mn-ea"/>
              </a:rPr>
              <a:t>url</a:t>
            </a:r>
            <a:r>
              <a:rPr lang="en-US" altLang="ko-KR" sz="1050" dirty="0">
                <a:latin typeface="+mn-ea"/>
                <a:ea typeface="+mn-ea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 &lt;</a:t>
            </a:r>
            <a:r>
              <a:rPr lang="en-US" altLang="ko-KR" sz="1050" dirty="0" err="1">
                <a:latin typeface="+mn-ea"/>
                <a:ea typeface="+mn-ea"/>
              </a:rPr>
              <a:t>jsp:params</a:t>
            </a:r>
            <a:r>
              <a:rPr lang="en-US" altLang="ko-KR" sz="1050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{&lt;</a:t>
            </a:r>
            <a:r>
              <a:rPr lang="en-US" altLang="ko-KR" sz="1050" dirty="0" err="1">
                <a:latin typeface="+mn-ea"/>
                <a:ea typeface="+mn-ea"/>
              </a:rPr>
              <a:t>jsp:params</a:t>
            </a:r>
            <a:r>
              <a:rPr lang="en-US" altLang="ko-KR" sz="1050" dirty="0">
                <a:latin typeface="+mn-ea"/>
                <a:ea typeface="+mn-ea"/>
              </a:rPr>
              <a:t> name="</a:t>
            </a:r>
            <a:r>
              <a:rPr lang="en-US" altLang="ko-KR" sz="1050" dirty="0" err="1">
                <a:latin typeface="+mn-ea"/>
                <a:ea typeface="+mn-ea"/>
              </a:rPr>
              <a:t>paramName</a:t>
            </a:r>
            <a:r>
              <a:rPr lang="en-US" altLang="ko-KR" sz="1050" dirty="0">
                <a:latin typeface="+mn-ea"/>
                <a:ea typeface="+mn-ea"/>
              </a:rPr>
              <a:t>" value="</a:t>
            </a:r>
            <a:r>
              <a:rPr lang="en-US" altLang="ko-KR" sz="1050" dirty="0" err="1">
                <a:latin typeface="+mn-ea"/>
                <a:ea typeface="+mn-ea"/>
              </a:rPr>
              <a:t>paramValue</a:t>
            </a:r>
            <a:r>
              <a:rPr lang="en-US" altLang="ko-KR" sz="1050" dirty="0">
                <a:latin typeface="+mn-ea"/>
                <a:ea typeface="+mn-ea"/>
              </a:rPr>
              <a:t>" /&gt;}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&lt;/</a:t>
            </a:r>
            <a:r>
              <a:rPr lang="en-US" altLang="ko-KR" sz="1050" dirty="0" err="1">
                <a:latin typeface="+mn-ea"/>
                <a:ea typeface="+mn-ea"/>
              </a:rPr>
              <a:t>jsp:params</a:t>
            </a:r>
            <a:r>
              <a:rPr lang="en-US" altLang="ko-KR" sz="1050" dirty="0">
                <a:latin typeface="+mn-ea"/>
                <a:ea typeface="+mn-ea"/>
              </a:rPr>
              <a:t>&gt;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{&lt;</a:t>
            </a:r>
            <a:r>
              <a:rPr lang="en-US" altLang="ko-KR" sz="1050" dirty="0" err="1">
                <a:latin typeface="+mn-ea"/>
                <a:ea typeface="+mn-ea"/>
              </a:rPr>
              <a:t>jsp:fallback</a:t>
            </a:r>
            <a:r>
              <a:rPr lang="en-US" altLang="ko-KR" sz="1050" dirty="0">
                <a:latin typeface="+mn-ea"/>
                <a:ea typeface="+mn-ea"/>
              </a:rPr>
              <a:t>&gt; Plugin S/W</a:t>
            </a:r>
            <a:r>
              <a:rPr lang="ko-KR" altLang="en-US" sz="1050" dirty="0">
                <a:latin typeface="+mn-ea"/>
                <a:ea typeface="+mn-ea"/>
              </a:rPr>
              <a:t>를 지원하지 못하는 경우의 설명</a:t>
            </a:r>
            <a:r>
              <a:rPr lang="en-US" altLang="ko-KR" sz="1050" dirty="0">
                <a:latin typeface="+mn-ea"/>
                <a:ea typeface="+mn-ea"/>
              </a:rPr>
              <a:t>&lt;/</a:t>
            </a:r>
            <a:r>
              <a:rPr lang="en-US" altLang="ko-KR" sz="1050" dirty="0" err="1">
                <a:latin typeface="+mn-ea"/>
                <a:ea typeface="+mn-ea"/>
              </a:rPr>
              <a:t>jsp:fallback</a:t>
            </a:r>
            <a:r>
              <a:rPr lang="en-US" altLang="ko-KR" sz="1050" dirty="0">
                <a:latin typeface="+mn-ea"/>
                <a:ea typeface="+mn-ea"/>
              </a:rPr>
              <a:t>&gt;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&lt;/</a:t>
            </a:r>
            <a:r>
              <a:rPr lang="en-US" altLang="ko-KR" sz="1050" dirty="0" err="1">
                <a:latin typeface="+mn-ea"/>
                <a:ea typeface="+mn-ea"/>
              </a:rPr>
              <a:t>jsp:plugin</a:t>
            </a:r>
            <a:r>
              <a:rPr lang="en-US" altLang="ko-KR" sz="1050" dirty="0">
                <a:latin typeface="+mn-ea"/>
                <a:ea typeface="+mn-ea"/>
              </a:rPr>
              <a:t>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액션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5. </a:t>
            </a:r>
            <a:r>
              <a:rPr lang="en-US" altLang="ko-KR" sz="1800" dirty="0" err="1" smtClean="0"/>
              <a:t>useBean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액션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액션에서 가장 중요한 부분으로</a:t>
            </a:r>
            <a:r>
              <a:rPr lang="en-US" altLang="ko-KR" dirty="0">
                <a:solidFill>
                  <a:prstClr val="black"/>
                </a:solidFill>
              </a:rPr>
              <a:t>, JSP </a:t>
            </a:r>
            <a:r>
              <a:rPr lang="ko-KR" altLang="en-US" dirty="0" err="1">
                <a:solidFill>
                  <a:prstClr val="black"/>
                </a:solidFill>
              </a:rPr>
              <a:t>빈즈를</a:t>
            </a:r>
            <a:r>
              <a:rPr lang="ko-KR" altLang="en-US" dirty="0">
                <a:solidFill>
                  <a:prstClr val="black"/>
                </a:solidFill>
              </a:rPr>
              <a:t> 다루는 </a:t>
            </a:r>
            <a:r>
              <a:rPr lang="en-US" altLang="ko-KR" dirty="0">
                <a:solidFill>
                  <a:prstClr val="black"/>
                </a:solidFill>
              </a:rPr>
              <a:t>7</a:t>
            </a:r>
            <a:r>
              <a:rPr lang="ko-KR" altLang="en-US" dirty="0">
                <a:solidFill>
                  <a:prstClr val="black"/>
                </a:solidFill>
              </a:rPr>
              <a:t>장에서 자세히 살펴볼 것이다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여기서는 </a:t>
            </a:r>
            <a:r>
              <a:rPr lang="ko-KR" altLang="en-US" dirty="0">
                <a:solidFill>
                  <a:prstClr val="black"/>
                </a:solidFill>
              </a:rPr>
              <a:t>기본 표기 방법만을 살펴보기로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사용법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err="1" smtClean="0">
                <a:solidFill>
                  <a:prstClr val="black"/>
                </a:solidFill>
              </a:rPr>
              <a:t>useBean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액션은 </a:t>
            </a:r>
            <a:r>
              <a:rPr lang="ko-KR" altLang="en-US" dirty="0" err="1" smtClean="0">
                <a:solidFill>
                  <a:prstClr val="black"/>
                </a:solidFill>
              </a:rPr>
              <a:t>빈즈</a:t>
            </a:r>
            <a:r>
              <a:rPr lang="ko-KR" altLang="en-US" dirty="0" smtClean="0">
                <a:solidFill>
                  <a:prstClr val="black"/>
                </a:solidFill>
              </a:rPr>
              <a:t> 클래스를 사용하기 위한 구문이며 </a:t>
            </a:r>
            <a:r>
              <a:rPr lang="en-US" altLang="ko-KR" dirty="0" smtClean="0">
                <a:solidFill>
                  <a:prstClr val="black"/>
                </a:solidFill>
              </a:rPr>
              <a:t>class </a:t>
            </a:r>
            <a:r>
              <a:rPr lang="ko-KR" altLang="en-US" dirty="0" smtClean="0">
                <a:solidFill>
                  <a:prstClr val="black"/>
                </a:solidFill>
              </a:rPr>
              <a:t>에 지정된 자바 </a:t>
            </a:r>
            <a:r>
              <a:rPr lang="ko-KR" altLang="en-US" dirty="0" err="1" smtClean="0">
                <a:solidFill>
                  <a:prstClr val="black"/>
                </a:solidFill>
              </a:rPr>
              <a:t>빈즈</a:t>
            </a:r>
            <a:r>
              <a:rPr lang="ko-KR" altLang="en-US" dirty="0" smtClean="0">
                <a:solidFill>
                  <a:prstClr val="black"/>
                </a:solidFill>
              </a:rPr>
              <a:t> 클래스를 </a:t>
            </a:r>
            <a:r>
              <a:rPr lang="en-US" altLang="ko-KR" dirty="0" smtClean="0">
                <a:solidFill>
                  <a:prstClr val="black"/>
                </a:solidFill>
              </a:rPr>
              <a:t>id </a:t>
            </a:r>
            <a:r>
              <a:rPr lang="ko-KR" altLang="en-US" dirty="0" smtClean="0">
                <a:solidFill>
                  <a:prstClr val="black"/>
                </a:solidFill>
              </a:rPr>
              <a:t>라는 이름으로 사용할 수 있도록 해준다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get/</a:t>
            </a:r>
            <a:r>
              <a:rPr lang="en-US" altLang="ko-KR" dirty="0" err="1" smtClean="0">
                <a:solidFill>
                  <a:prstClr val="black"/>
                </a:solidFill>
              </a:rPr>
              <a:t>setProperty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 액션은 브라우저에서 </a:t>
            </a:r>
            <a:r>
              <a:rPr lang="ko-KR" altLang="en-US" dirty="0" err="1" smtClean="0">
                <a:solidFill>
                  <a:prstClr val="black"/>
                </a:solidFill>
              </a:rPr>
              <a:t>빈즈</a:t>
            </a:r>
            <a:r>
              <a:rPr lang="ko-KR" altLang="en-US" dirty="0" smtClean="0">
                <a:solidFill>
                  <a:prstClr val="black"/>
                </a:solidFill>
              </a:rPr>
              <a:t> 클래스의 멤버 변수로 값을 저장하거나 가져오기 위한 구문 이다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get/</a:t>
            </a:r>
            <a:r>
              <a:rPr lang="en-US" altLang="ko-KR" dirty="0" err="1" smtClean="0">
                <a:solidFill>
                  <a:prstClr val="black"/>
                </a:solidFill>
              </a:rPr>
              <a:t>setProperty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ko-KR" altLang="en-US" dirty="0" err="1" smtClean="0">
                <a:solidFill>
                  <a:prstClr val="black"/>
                </a:solidFill>
              </a:rPr>
              <a:t>빈즈</a:t>
            </a:r>
            <a:r>
              <a:rPr lang="ko-KR" altLang="en-US" dirty="0" smtClean="0">
                <a:solidFill>
                  <a:prstClr val="black"/>
                </a:solidFill>
              </a:rPr>
              <a:t> 클래스의 </a:t>
            </a:r>
            <a:r>
              <a:rPr lang="en-US" altLang="ko-KR" dirty="0" smtClean="0">
                <a:solidFill>
                  <a:prstClr val="black"/>
                </a:solidFill>
              </a:rPr>
              <a:t>getter/setter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메서드와</a:t>
            </a:r>
            <a:r>
              <a:rPr lang="ko-KR" altLang="en-US" dirty="0" smtClean="0">
                <a:solidFill>
                  <a:prstClr val="black"/>
                </a:solidFill>
              </a:rPr>
              <a:t> 연동된다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5" y="2727970"/>
            <a:ext cx="7992889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2612" y="2727970"/>
            <a:ext cx="3895618" cy="7882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</a:t>
            </a:r>
            <a:r>
              <a:rPr lang="en-US" altLang="ko-KR" sz="1050" dirty="0" err="1">
                <a:latin typeface="+mn-ea"/>
                <a:ea typeface="+mn-ea"/>
              </a:rPr>
              <a:t>jsp:useBean</a:t>
            </a:r>
            <a:r>
              <a:rPr lang="en-US" altLang="ko-KR" sz="1050" dirty="0">
                <a:latin typeface="+mn-ea"/>
                <a:ea typeface="+mn-ea"/>
              </a:rPr>
              <a:t> id="</a:t>
            </a:r>
            <a:r>
              <a:rPr lang="ko-KR" altLang="en-US" sz="1050" dirty="0">
                <a:latin typeface="+mn-ea"/>
                <a:ea typeface="+mn-ea"/>
              </a:rPr>
              <a:t>변수</a:t>
            </a:r>
            <a:r>
              <a:rPr lang="en-US" altLang="ko-KR" sz="1050" dirty="0">
                <a:latin typeface="+mn-ea"/>
                <a:ea typeface="+mn-ea"/>
              </a:rPr>
              <a:t>_</a:t>
            </a:r>
            <a:r>
              <a:rPr lang="ko-KR" altLang="en-US" sz="1050" dirty="0">
                <a:latin typeface="+mn-ea"/>
                <a:ea typeface="+mn-ea"/>
              </a:rPr>
              <a:t>이름</a:t>
            </a:r>
            <a:r>
              <a:rPr lang="en-US" altLang="ko-KR" sz="1050" dirty="0">
                <a:latin typeface="+mn-ea"/>
                <a:ea typeface="+mn-ea"/>
              </a:rPr>
              <a:t>" class="</a:t>
            </a:r>
            <a:r>
              <a:rPr lang="ko-KR" altLang="en-US" sz="1050" dirty="0" err="1">
                <a:latin typeface="+mn-ea"/>
                <a:ea typeface="+mn-ea"/>
              </a:rPr>
              <a:t>빈즈</a:t>
            </a:r>
            <a:r>
              <a:rPr lang="ko-KR" altLang="en-US" sz="1050" dirty="0">
                <a:latin typeface="+mn-ea"/>
                <a:ea typeface="+mn-ea"/>
              </a:rPr>
              <a:t> 클래스</a:t>
            </a:r>
            <a:r>
              <a:rPr lang="en-US" altLang="ko-KR" sz="1050" dirty="0">
                <a:latin typeface="+mn-ea"/>
                <a:ea typeface="+mn-ea"/>
              </a:rPr>
              <a:t>_</a:t>
            </a:r>
            <a:r>
              <a:rPr lang="ko-KR" altLang="en-US" sz="1050" dirty="0">
                <a:latin typeface="+mn-ea"/>
                <a:ea typeface="+mn-ea"/>
              </a:rPr>
              <a:t>이름</a:t>
            </a:r>
            <a:r>
              <a:rPr lang="en-US" altLang="ko-KR" sz="1050" dirty="0">
                <a:latin typeface="+mn-ea"/>
                <a:ea typeface="+mn-ea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</a:t>
            </a:r>
            <a:r>
              <a:rPr lang="en-US" altLang="ko-KR" sz="1050" dirty="0" err="1">
                <a:latin typeface="+mn-ea"/>
                <a:ea typeface="+mn-ea"/>
              </a:rPr>
              <a:t>jsp:setProperty</a:t>
            </a:r>
            <a:r>
              <a:rPr lang="en-US" altLang="ko-KR" sz="1050" dirty="0">
                <a:latin typeface="+mn-ea"/>
                <a:ea typeface="+mn-ea"/>
              </a:rPr>
              <a:t> name="</a:t>
            </a:r>
            <a:r>
              <a:rPr lang="ko-KR" altLang="en-US" sz="1050" dirty="0">
                <a:latin typeface="+mn-ea"/>
                <a:ea typeface="+mn-ea"/>
              </a:rPr>
              <a:t>변수</a:t>
            </a:r>
            <a:r>
              <a:rPr lang="en-US" altLang="ko-KR" sz="1050" dirty="0">
                <a:latin typeface="+mn-ea"/>
                <a:ea typeface="+mn-ea"/>
              </a:rPr>
              <a:t>_</a:t>
            </a:r>
            <a:r>
              <a:rPr lang="ko-KR" altLang="en-US" sz="1050" dirty="0">
                <a:latin typeface="+mn-ea"/>
                <a:ea typeface="+mn-ea"/>
              </a:rPr>
              <a:t>이름</a:t>
            </a:r>
            <a:r>
              <a:rPr lang="en-US" altLang="ko-KR" sz="1050" dirty="0">
                <a:latin typeface="+mn-ea"/>
                <a:ea typeface="+mn-ea"/>
              </a:rPr>
              <a:t>" property="</a:t>
            </a:r>
            <a:r>
              <a:rPr lang="ko-KR" altLang="en-US" sz="1050" dirty="0">
                <a:latin typeface="+mn-ea"/>
                <a:ea typeface="+mn-ea"/>
              </a:rPr>
              <a:t>속성</a:t>
            </a:r>
            <a:r>
              <a:rPr lang="en-US" altLang="ko-KR" sz="1050" dirty="0">
                <a:latin typeface="+mn-ea"/>
                <a:ea typeface="+mn-ea"/>
              </a:rPr>
              <a:t>_</a:t>
            </a:r>
            <a:r>
              <a:rPr lang="ko-KR" altLang="en-US" sz="1050" dirty="0">
                <a:latin typeface="+mn-ea"/>
                <a:ea typeface="+mn-ea"/>
              </a:rPr>
              <a:t>이름</a:t>
            </a:r>
            <a:r>
              <a:rPr lang="en-US" altLang="ko-KR" sz="1050" dirty="0">
                <a:latin typeface="+mn-ea"/>
                <a:ea typeface="+mn-ea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</a:t>
            </a:r>
            <a:r>
              <a:rPr lang="en-US" altLang="ko-KR" sz="1050" dirty="0" err="1">
                <a:latin typeface="+mn-ea"/>
                <a:ea typeface="+mn-ea"/>
              </a:rPr>
              <a:t>jsp:getProperty</a:t>
            </a:r>
            <a:r>
              <a:rPr lang="en-US" altLang="ko-KR" sz="1050" dirty="0">
                <a:latin typeface="+mn-ea"/>
                <a:ea typeface="+mn-ea"/>
              </a:rPr>
              <a:t> name="</a:t>
            </a:r>
            <a:r>
              <a:rPr lang="ko-KR" altLang="en-US" sz="1050" dirty="0">
                <a:latin typeface="+mn-ea"/>
                <a:ea typeface="+mn-ea"/>
              </a:rPr>
              <a:t>변수</a:t>
            </a:r>
            <a:r>
              <a:rPr lang="en-US" altLang="ko-KR" sz="1050" dirty="0">
                <a:latin typeface="+mn-ea"/>
                <a:ea typeface="+mn-ea"/>
              </a:rPr>
              <a:t>_</a:t>
            </a:r>
            <a:r>
              <a:rPr lang="ko-KR" altLang="en-US" sz="1050" dirty="0">
                <a:latin typeface="+mn-ea"/>
                <a:ea typeface="+mn-ea"/>
              </a:rPr>
              <a:t>이름</a:t>
            </a:r>
            <a:r>
              <a:rPr lang="en-US" altLang="ko-KR" sz="1050" dirty="0">
                <a:latin typeface="+mn-ea"/>
                <a:ea typeface="+mn-ea"/>
              </a:rPr>
              <a:t>" property="</a:t>
            </a:r>
            <a:r>
              <a:rPr lang="ko-KR" altLang="en-US" sz="1050" dirty="0">
                <a:latin typeface="+mn-ea"/>
                <a:ea typeface="+mn-ea"/>
              </a:rPr>
              <a:t>속성</a:t>
            </a:r>
            <a:r>
              <a:rPr lang="en-US" altLang="ko-KR" sz="1050" dirty="0">
                <a:latin typeface="+mn-ea"/>
                <a:ea typeface="+mn-ea"/>
              </a:rPr>
              <a:t>_</a:t>
            </a:r>
            <a:r>
              <a:rPr lang="ko-KR" altLang="en-US" sz="1050" dirty="0">
                <a:latin typeface="+mn-ea"/>
                <a:ea typeface="+mn-ea"/>
              </a:rPr>
              <a:t>이름</a:t>
            </a:r>
            <a:r>
              <a:rPr lang="en-US" altLang="ko-KR" sz="1050" dirty="0">
                <a:latin typeface="+mn-ea"/>
                <a:ea typeface="+mn-ea"/>
              </a:rPr>
              <a:t>"/&gt;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39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선언과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선언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페이지에서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메서드나</a:t>
            </a:r>
            <a:r>
              <a:rPr lang="ko-KR" altLang="en-US" dirty="0" smtClean="0">
                <a:solidFill>
                  <a:prstClr val="black"/>
                </a:solidFill>
              </a:rPr>
              <a:t> 멤버변수를 선언하기 위한 구문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가 </a:t>
            </a:r>
            <a:r>
              <a:rPr lang="ko-KR" altLang="en-US" dirty="0" err="1" smtClean="0">
                <a:solidFill>
                  <a:prstClr val="black"/>
                </a:solidFill>
              </a:rPr>
              <a:t>서블릿으로</a:t>
            </a:r>
            <a:r>
              <a:rPr lang="ko-KR" altLang="en-US" dirty="0" smtClean="0">
                <a:solidFill>
                  <a:prstClr val="black"/>
                </a:solidFill>
              </a:rPr>
              <a:t> 변환된 자바 코드에서는 모든 내용이 </a:t>
            </a:r>
            <a:r>
              <a:rPr lang="en-US" altLang="ko-KR" dirty="0" smtClean="0">
                <a:solidFill>
                  <a:prstClr val="black"/>
                </a:solidFill>
              </a:rPr>
              <a:t>_</a:t>
            </a:r>
            <a:r>
              <a:rPr lang="en-US" altLang="ko-KR" dirty="0" err="1" smtClean="0">
                <a:solidFill>
                  <a:prstClr val="black"/>
                </a:solidFill>
              </a:rPr>
              <a:t>jspService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메서드에</a:t>
            </a:r>
            <a:r>
              <a:rPr lang="ko-KR" altLang="en-US" dirty="0" smtClean="0">
                <a:solidFill>
                  <a:prstClr val="black"/>
                </a:solidFill>
              </a:rPr>
              <a:t> 들어가기 때문에 </a:t>
            </a: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에서 선언한 변수는 로컬변수가 되고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</a:t>
            </a:r>
            <a:r>
              <a:rPr lang="ko-KR" altLang="en-US" dirty="0" smtClean="0">
                <a:solidFill>
                  <a:prstClr val="black"/>
                </a:solidFill>
              </a:rPr>
              <a:t> 안에서 다른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메서드를</a:t>
            </a:r>
            <a:r>
              <a:rPr lang="ko-KR" altLang="en-US" dirty="0" smtClean="0">
                <a:solidFill>
                  <a:prstClr val="black"/>
                </a:solidFill>
              </a:rPr>
              <a:t> 선언하는 자바 문법상 잘못된 것이므로 컴파일 에러가 발생하게 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&lt;%!   %&gt;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페이지에서 이러한 제약 사항 없이 멤버변수와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</a:t>
            </a:r>
            <a:r>
              <a:rPr lang="ko-KR" altLang="en-US" dirty="0" smtClean="0">
                <a:solidFill>
                  <a:prstClr val="black"/>
                </a:solidFill>
              </a:rPr>
              <a:t> 선언을 가능하게 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구조적으로 </a:t>
            </a: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에서 자바 코드를 사용하는 것은 권장되지 않기 때문에  선언문의 사용 역시 권장되지 않음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사용 예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5949280"/>
            <a:ext cx="52180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메서드를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이용한 계산기 프로그램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(calc3.jsp)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200" dirty="0">
                <a:solidFill>
                  <a:schemeClr val="accent6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p.186 ~ 187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ko-KR" altLang="en-US" sz="1200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1785" y="4005063"/>
            <a:ext cx="7992889" cy="1757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4005064"/>
            <a:ext cx="3272050" cy="175772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&lt;%!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// </a:t>
            </a:r>
            <a:r>
              <a:rPr lang="ko-KR" altLang="en-US" sz="1050" dirty="0">
                <a:latin typeface="+mn-ea"/>
                <a:ea typeface="+mn-ea"/>
              </a:rPr>
              <a:t>멤버변수 선언이나 </a:t>
            </a:r>
            <a:r>
              <a:rPr lang="ko-KR" altLang="en-US" sz="1050" dirty="0" err="1">
                <a:latin typeface="+mn-ea"/>
                <a:ea typeface="+mn-ea"/>
              </a:rPr>
              <a:t>메서드</a:t>
            </a:r>
            <a:r>
              <a:rPr lang="ko-KR" altLang="en-US" sz="1050" dirty="0">
                <a:latin typeface="+mn-ea"/>
                <a:ea typeface="+mn-ea"/>
              </a:rPr>
              <a:t> 선언이 올 수 있다</a:t>
            </a:r>
            <a:r>
              <a:rPr lang="en-US" altLang="ko-KR" sz="10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String </a:t>
            </a:r>
            <a:r>
              <a:rPr lang="en-US" altLang="ko-KR" sz="1050" dirty="0" err="1">
                <a:latin typeface="+mn-ea"/>
                <a:ea typeface="+mn-ea"/>
              </a:rPr>
              <a:t>str</a:t>
            </a:r>
            <a:r>
              <a:rPr lang="en-US" altLang="ko-KR" sz="1050" dirty="0">
                <a:latin typeface="+mn-ea"/>
                <a:ea typeface="+mn-ea"/>
              </a:rPr>
              <a:t> = "test";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public </a:t>
            </a:r>
            <a:r>
              <a:rPr lang="en-US" altLang="ko-KR" sz="1050" dirty="0" err="1">
                <a:latin typeface="+mn-ea"/>
                <a:ea typeface="+mn-ea"/>
              </a:rPr>
              <a:t>boolean</a:t>
            </a:r>
            <a:r>
              <a:rPr lang="en-US" altLang="ko-KR" sz="1050" dirty="0">
                <a:latin typeface="+mn-ea"/>
                <a:ea typeface="+mn-ea"/>
              </a:rPr>
              <a:t> check()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return false;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선언과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표현식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err="1">
                <a:solidFill>
                  <a:prstClr val="black"/>
                </a:solidFill>
              </a:rPr>
              <a:t>표현식</a:t>
            </a:r>
            <a:r>
              <a:rPr lang="en-US" altLang="ko-KR" dirty="0">
                <a:solidFill>
                  <a:prstClr val="black"/>
                </a:solidFill>
              </a:rPr>
              <a:t>(Expression)</a:t>
            </a:r>
            <a:r>
              <a:rPr lang="ko-KR" altLang="en-US" dirty="0">
                <a:solidFill>
                  <a:prstClr val="black"/>
                </a:solidFill>
              </a:rPr>
              <a:t>은 이미 여러 소스를 통해 많이 살펴본 것처럼 </a:t>
            </a:r>
            <a:r>
              <a:rPr lang="en-US" altLang="ko-KR" dirty="0">
                <a:solidFill>
                  <a:prstClr val="black"/>
                </a:solidFill>
              </a:rPr>
              <a:t>&lt;%= %&gt;</a:t>
            </a:r>
            <a:r>
              <a:rPr lang="ko-KR" altLang="en-US" dirty="0">
                <a:solidFill>
                  <a:prstClr val="black"/>
                </a:solidFill>
              </a:rPr>
              <a:t>를 사용해서 </a:t>
            </a:r>
            <a:r>
              <a:rPr lang="ko-KR" altLang="en-US" dirty="0" smtClean="0">
                <a:solidFill>
                  <a:prstClr val="black"/>
                </a:solidFill>
              </a:rPr>
              <a:t>간단한 </a:t>
            </a:r>
            <a:r>
              <a:rPr lang="ko-KR" altLang="en-US" dirty="0">
                <a:solidFill>
                  <a:prstClr val="black"/>
                </a:solidFill>
              </a:rPr>
              <a:t>데이터 출력이나 </a:t>
            </a:r>
            <a:r>
              <a:rPr lang="ko-KR" altLang="en-US" dirty="0" err="1">
                <a:solidFill>
                  <a:prstClr val="black"/>
                </a:solidFill>
              </a:rPr>
              <a:t>메서드</a:t>
            </a:r>
            <a:r>
              <a:rPr lang="ko-KR" altLang="en-US" dirty="0">
                <a:solidFill>
                  <a:prstClr val="black"/>
                </a:solidFill>
              </a:rPr>
              <a:t> 호출 등에 이용한다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코드 </a:t>
            </a:r>
            <a:r>
              <a:rPr lang="ko-KR" altLang="en-US" dirty="0">
                <a:solidFill>
                  <a:prstClr val="black"/>
                </a:solidFill>
              </a:rPr>
              <a:t>마지막에 ‘</a:t>
            </a:r>
            <a:r>
              <a:rPr lang="en-US" altLang="ko-KR" dirty="0">
                <a:solidFill>
                  <a:prstClr val="black"/>
                </a:solidFill>
              </a:rPr>
              <a:t>;(</a:t>
            </a:r>
            <a:r>
              <a:rPr lang="ko-KR" altLang="en-US" dirty="0">
                <a:solidFill>
                  <a:prstClr val="black"/>
                </a:solidFill>
              </a:rPr>
              <a:t>세미콜론</a:t>
            </a:r>
            <a:r>
              <a:rPr lang="en-US" altLang="ko-KR" dirty="0">
                <a:solidFill>
                  <a:prstClr val="black"/>
                </a:solidFill>
              </a:rPr>
              <a:t>)’</a:t>
            </a:r>
            <a:r>
              <a:rPr lang="ko-KR" altLang="en-US" dirty="0">
                <a:solidFill>
                  <a:prstClr val="black"/>
                </a:solidFill>
              </a:rPr>
              <a:t>을 사용하지 </a:t>
            </a:r>
            <a:r>
              <a:rPr lang="ko-KR" altLang="en-US" dirty="0" smtClean="0">
                <a:solidFill>
                  <a:prstClr val="black"/>
                </a:solidFill>
              </a:rPr>
              <a:t>않는다는 </a:t>
            </a:r>
            <a:r>
              <a:rPr lang="ko-KR" altLang="en-US" dirty="0">
                <a:solidFill>
                  <a:prstClr val="black"/>
                </a:solidFill>
              </a:rPr>
              <a:t>것에 주의하도록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err="1" smtClean="0">
                <a:solidFill>
                  <a:prstClr val="black"/>
                </a:solidFill>
              </a:rPr>
              <a:t>표현식은</a:t>
            </a:r>
            <a:r>
              <a:rPr lang="ko-KR" altLang="en-US" dirty="0" smtClean="0">
                <a:solidFill>
                  <a:prstClr val="black"/>
                </a:solidFill>
              </a:rPr>
              <a:t> 결국 </a:t>
            </a:r>
            <a:r>
              <a:rPr lang="en-US" altLang="ko-KR" dirty="0" err="1" smtClean="0">
                <a:solidFill>
                  <a:prstClr val="black"/>
                </a:solidFill>
              </a:rPr>
              <a:t>out.println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으로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변환되기 때문에 </a:t>
            </a:r>
            <a:r>
              <a:rPr lang="en-US" altLang="ko-KR" dirty="0" err="1" smtClean="0">
                <a:solidFill>
                  <a:prstClr val="black"/>
                </a:solidFill>
              </a:rPr>
              <a:t>out.println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r>
              <a:rPr lang="ko-KR" altLang="en-US" dirty="0" smtClean="0">
                <a:solidFill>
                  <a:prstClr val="black"/>
                </a:solidFill>
              </a:rPr>
              <a:t>의 인자로서 적합한 형태로 사용해야 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err="1" smtClean="0">
                <a:solidFill>
                  <a:prstClr val="black"/>
                </a:solidFill>
              </a:rPr>
              <a:t>메서드</a:t>
            </a:r>
            <a:r>
              <a:rPr lang="ko-KR" altLang="en-US" dirty="0" smtClean="0">
                <a:solidFill>
                  <a:prstClr val="black"/>
                </a:solidFill>
              </a:rPr>
              <a:t> 호출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변수출력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사칙연산 및 문자열 결합 등이 가능하다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err="1" smtClean="0">
                <a:solidFill>
                  <a:prstClr val="black"/>
                </a:solidFill>
              </a:rPr>
              <a:t>표현식</a:t>
            </a:r>
            <a:r>
              <a:rPr lang="ko-KR" altLang="en-US" dirty="0" smtClean="0">
                <a:solidFill>
                  <a:prstClr val="black"/>
                </a:solidFill>
              </a:rPr>
              <a:t> 보다는 표현언어</a:t>
            </a:r>
            <a:r>
              <a:rPr lang="en-US" altLang="ko-KR" dirty="0" smtClean="0">
                <a:solidFill>
                  <a:prstClr val="black"/>
                </a:solidFill>
              </a:rPr>
              <a:t>(Expression </a:t>
            </a:r>
            <a:r>
              <a:rPr lang="en-US" altLang="ko-KR" dirty="0" err="1" smtClean="0">
                <a:solidFill>
                  <a:prstClr val="black"/>
                </a:solidFill>
              </a:rPr>
              <a:t>Lanugage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사용을 권장한다</a:t>
            </a:r>
            <a:r>
              <a:rPr lang="en-US" altLang="ko-KR" dirty="0" smtClean="0">
                <a:solidFill>
                  <a:prstClr val="black"/>
                </a:solidFill>
              </a:rPr>
              <a:t>. → 10</a:t>
            </a:r>
            <a:r>
              <a:rPr lang="ko-KR" altLang="en-US" dirty="0" smtClean="0">
                <a:solidFill>
                  <a:prstClr val="black"/>
                </a:solidFill>
              </a:rPr>
              <a:t>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사용 예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2614" y="4077072"/>
            <a:ext cx="7992889" cy="9361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1005" y="4121713"/>
            <a:ext cx="3785011" cy="8194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 smtClean="0">
                <a:latin typeface="+mn-ea"/>
                <a:ea typeface="+mn-ea"/>
              </a:rPr>
              <a:t>메서드</a:t>
            </a:r>
            <a:r>
              <a:rPr lang="ko-KR" altLang="en-US" sz="1050" dirty="0" smtClean="0">
                <a:latin typeface="+mn-ea"/>
                <a:ea typeface="+mn-ea"/>
              </a:rPr>
              <a:t> 호출 </a:t>
            </a:r>
            <a:r>
              <a:rPr lang="en-US" altLang="ko-KR" sz="1050" dirty="0" smtClean="0">
                <a:latin typeface="+mn-ea"/>
                <a:ea typeface="+mn-ea"/>
              </a:rPr>
              <a:t>: &lt;%= calculator() %&gt;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+mn-ea"/>
                <a:ea typeface="+mn-ea"/>
              </a:rPr>
              <a:t>변수 출력 </a:t>
            </a:r>
            <a:r>
              <a:rPr lang="en-US" altLang="ko-KR" sz="1050" dirty="0" smtClean="0">
                <a:latin typeface="+mn-ea"/>
                <a:ea typeface="+mn-ea"/>
              </a:rPr>
              <a:t>: &lt;%= result %&gt;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+mn-ea"/>
                <a:ea typeface="+mn-ea"/>
              </a:rPr>
              <a:t>사칙 연산과 문자열 결합 </a:t>
            </a:r>
            <a:r>
              <a:rPr lang="en-US" altLang="ko-KR" sz="1050" dirty="0" smtClean="0">
                <a:latin typeface="+mn-ea"/>
                <a:ea typeface="+mn-ea"/>
              </a:rPr>
              <a:t>: &lt;%= “i+2=“+(i+2)+”</a:t>
            </a:r>
            <a:r>
              <a:rPr lang="ko-KR" altLang="en-US" sz="1050" dirty="0" smtClean="0">
                <a:latin typeface="+mn-ea"/>
                <a:ea typeface="+mn-ea"/>
              </a:rPr>
              <a:t>입니다</a:t>
            </a:r>
            <a:r>
              <a:rPr lang="en-US" altLang="ko-KR" sz="1050" dirty="0" smtClean="0">
                <a:latin typeface="+mn-ea"/>
                <a:ea typeface="+mn-ea"/>
              </a:rPr>
              <a:t>”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245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err="1" smtClean="0"/>
              <a:t>스크립트릿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스크립트릿이란</a:t>
            </a:r>
            <a:r>
              <a:rPr lang="en-US" altLang="ko-KR" sz="1800" dirty="0" smtClean="0"/>
              <a:t>?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err="1" smtClean="0">
                <a:solidFill>
                  <a:prstClr val="black"/>
                </a:solidFill>
              </a:rPr>
              <a:t>스크립트릿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Scriptlet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은 </a:t>
            </a: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문서 내에서 자바 코드를 기술할 수 있는 부분으로 </a:t>
            </a: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의 가장 큰 특징 중 하나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초기 </a:t>
            </a: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발전에 큰 기여를 하였으나 지금은 </a:t>
            </a: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내에서 </a:t>
            </a:r>
            <a:r>
              <a:rPr lang="ko-KR" altLang="en-US" dirty="0" err="1" smtClean="0">
                <a:solidFill>
                  <a:prstClr val="black"/>
                </a:solidFill>
              </a:rPr>
              <a:t>스크립트릿</a:t>
            </a:r>
            <a:r>
              <a:rPr lang="ko-KR" altLang="en-US" dirty="0" smtClean="0">
                <a:solidFill>
                  <a:prstClr val="black"/>
                </a:solidFill>
              </a:rPr>
              <a:t> 사용은 권장되지 않음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JSP </a:t>
            </a:r>
            <a:r>
              <a:rPr lang="ko-KR" altLang="en-US" dirty="0" smtClean="0">
                <a:solidFill>
                  <a:prstClr val="black"/>
                </a:solidFill>
              </a:rPr>
              <a:t>내에서 화면과 프로그램이 섞여 있으면 유지보수가 힘들고 디자이너들과의 협업이 어려움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MVC </a:t>
            </a:r>
            <a:r>
              <a:rPr lang="ko-KR" altLang="en-US" dirty="0" smtClean="0">
                <a:solidFill>
                  <a:prstClr val="black"/>
                </a:solidFill>
              </a:rPr>
              <a:t>패턴에 따라 웹 프로그램을 개발하게 되면 </a:t>
            </a: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View</a:t>
            </a:r>
            <a:r>
              <a:rPr lang="ko-KR" altLang="en-US" dirty="0" smtClean="0">
                <a:solidFill>
                  <a:prstClr val="black"/>
                </a:solidFill>
              </a:rPr>
              <a:t>의 역할을 하게 되고 표현언어</a:t>
            </a:r>
            <a:r>
              <a:rPr lang="en-US" altLang="ko-KR" dirty="0" smtClean="0">
                <a:solidFill>
                  <a:prstClr val="black"/>
                </a:solidFill>
              </a:rPr>
              <a:t>, JSTL, </a:t>
            </a:r>
            <a:r>
              <a:rPr lang="ko-KR" altLang="en-US" dirty="0" err="1" smtClean="0">
                <a:solidFill>
                  <a:prstClr val="black"/>
                </a:solidFill>
              </a:rPr>
              <a:t>커스텀</a:t>
            </a:r>
            <a:r>
              <a:rPr lang="ko-KR" altLang="en-US" dirty="0" smtClean="0">
                <a:solidFill>
                  <a:prstClr val="black"/>
                </a:solidFill>
              </a:rPr>
              <a:t> 태그 라이브러리</a:t>
            </a:r>
            <a:r>
              <a:rPr lang="en-US" altLang="ko-KR" dirty="0" smtClean="0">
                <a:solidFill>
                  <a:prstClr val="black"/>
                </a:solidFill>
              </a:rPr>
              <a:t>, JSP </a:t>
            </a:r>
            <a:r>
              <a:rPr lang="ko-KR" altLang="en-US" dirty="0" err="1" smtClean="0">
                <a:solidFill>
                  <a:prstClr val="black"/>
                </a:solidFill>
              </a:rPr>
              <a:t>빈즈가</a:t>
            </a:r>
            <a:r>
              <a:rPr lang="ko-KR" altLang="en-US" dirty="0" smtClean="0">
                <a:solidFill>
                  <a:prstClr val="black"/>
                </a:solidFill>
              </a:rPr>
              <a:t> 주로 사용된다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그러나 </a:t>
            </a: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의 가장 큰 특징이며 유용한 부분이기도 하므로 자유자재로 사용할 수 있어야 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UI(AWT, Swing </a:t>
            </a:r>
            <a:r>
              <a:rPr lang="ko-KR" altLang="en-US" dirty="0" smtClean="0">
                <a:solidFill>
                  <a:prstClr val="black"/>
                </a:solidFill>
              </a:rPr>
              <a:t>등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을 제외한 거의 모든 자바 클래스 라이브러리를 사용한 프로그래밍이 가능함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사용 예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6146720"/>
            <a:ext cx="7968656" cy="702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데이터 출력 프로그램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➊(scriptlet1.jsp),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데이터 출력 프로그램 ➋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(scriptlet2.jsp)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200" dirty="0">
                <a:solidFill>
                  <a:schemeClr val="accent6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-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p.190 ~ 191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ko-KR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1785" y="4437112"/>
            <a:ext cx="7992889" cy="16857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4376353"/>
            <a:ext cx="3454792" cy="178895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&lt;%</a:t>
            </a:r>
            <a:endParaRPr lang="en-US" altLang="ko-KR" sz="10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// </a:t>
            </a:r>
            <a:r>
              <a:rPr lang="ko-KR" altLang="en-US" sz="1050" dirty="0" smtClean="0">
                <a:latin typeface="+mn-ea"/>
                <a:ea typeface="+mn-ea"/>
              </a:rPr>
              <a:t>로컬 변수 선언이나 프로그램 </a:t>
            </a:r>
            <a:r>
              <a:rPr lang="ko-KR" altLang="en-US" sz="1050" dirty="0" err="1" smtClean="0">
                <a:latin typeface="+mn-ea"/>
                <a:ea typeface="+mn-ea"/>
              </a:rPr>
              <a:t>로직이</a:t>
            </a:r>
            <a:r>
              <a:rPr lang="ko-KR" altLang="en-US" sz="1050" dirty="0" smtClean="0">
                <a:latin typeface="+mn-ea"/>
                <a:ea typeface="+mn-ea"/>
              </a:rPr>
              <a:t> 올 수 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endParaRPr lang="en-US" altLang="ko-KR" sz="10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String </a:t>
            </a:r>
            <a:r>
              <a:rPr lang="en-US" altLang="ko-KR" sz="1050" dirty="0" err="1">
                <a:latin typeface="+mn-ea"/>
                <a:ea typeface="+mn-ea"/>
              </a:rPr>
              <a:t>str</a:t>
            </a:r>
            <a:r>
              <a:rPr lang="en-US" altLang="ko-KR" sz="1050" dirty="0">
                <a:latin typeface="+mn-ea"/>
                <a:ea typeface="+mn-ea"/>
              </a:rPr>
              <a:t> = "test";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</a:t>
            </a:r>
            <a:r>
              <a:rPr lang="en-US" altLang="ko-KR" sz="1050" dirty="0" smtClean="0">
                <a:latin typeface="+mn-ea"/>
                <a:ea typeface="+mn-ea"/>
              </a:rPr>
              <a:t>for (</a:t>
            </a:r>
            <a:r>
              <a:rPr lang="en-US" altLang="ko-KR" sz="1050" dirty="0" err="1" smtClean="0">
                <a:latin typeface="+mn-ea"/>
                <a:ea typeface="+mn-ea"/>
              </a:rPr>
              <a:t>int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i</a:t>
            </a:r>
            <a:r>
              <a:rPr lang="en-US" altLang="ko-KR" sz="1050" dirty="0" smtClean="0">
                <a:latin typeface="+mn-ea"/>
                <a:ea typeface="+mn-ea"/>
              </a:rPr>
              <a:t>=0; </a:t>
            </a:r>
            <a:r>
              <a:rPr lang="en-US" altLang="ko-KR" sz="1050" dirty="0" err="1" smtClean="0">
                <a:latin typeface="+mn-ea"/>
                <a:ea typeface="+mn-ea"/>
              </a:rPr>
              <a:t>i</a:t>
            </a:r>
            <a:r>
              <a:rPr lang="en-US" altLang="ko-KR" sz="1050" dirty="0" smtClean="0">
                <a:latin typeface="+mn-ea"/>
                <a:ea typeface="+mn-ea"/>
              </a:rPr>
              <a:t> &lt; 10; </a:t>
            </a:r>
            <a:r>
              <a:rPr lang="en-US" altLang="ko-KR" sz="1050" dirty="0" err="1" smtClean="0">
                <a:latin typeface="+mn-ea"/>
                <a:ea typeface="+mn-ea"/>
              </a:rPr>
              <a:t>i</a:t>
            </a:r>
            <a:r>
              <a:rPr lang="en-US" altLang="ko-KR" sz="1050" dirty="0" smtClean="0">
                <a:latin typeface="+mn-ea"/>
                <a:ea typeface="+mn-ea"/>
              </a:rPr>
              <a:t>++) </a:t>
            </a:r>
            <a:r>
              <a:rPr lang="en-US" altLang="ko-KR" sz="1050" dirty="0">
                <a:latin typeface="+mn-ea"/>
                <a:ea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</a:t>
            </a:r>
            <a:r>
              <a:rPr lang="en-US" altLang="ko-KR" sz="1050" dirty="0" err="1" smtClean="0">
                <a:latin typeface="+mn-ea"/>
                <a:ea typeface="+mn-ea"/>
              </a:rPr>
              <a:t>out.println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en-US" altLang="ko-KR" sz="1050" dirty="0" err="1" smtClean="0">
                <a:latin typeface="+mn-ea"/>
                <a:ea typeface="+mn-ea"/>
              </a:rPr>
              <a:t>i</a:t>
            </a:r>
            <a:r>
              <a:rPr lang="en-US" altLang="ko-KR" sz="1050" dirty="0" smtClean="0">
                <a:latin typeface="+mn-ea"/>
                <a:ea typeface="+mn-ea"/>
              </a:rPr>
              <a:t>);</a:t>
            </a:r>
            <a:endParaRPr lang="en-US" altLang="ko-KR" sz="10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036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JSP</a:t>
            </a:r>
            <a:r>
              <a:rPr lang="ko-KR" altLang="en-US" sz="1600" dirty="0"/>
              <a:t>의 구조적 특징과 기본 문법을 익힌다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지시어의 </a:t>
            </a:r>
            <a:r>
              <a:rPr lang="ko-KR" altLang="en-US" sz="1600" dirty="0"/>
              <a:t>종류를 살펴보고 </a:t>
            </a:r>
            <a:r>
              <a:rPr lang="en-US" altLang="ko-KR" sz="1600" dirty="0"/>
              <a:t>page </a:t>
            </a:r>
            <a:r>
              <a:rPr lang="ko-KR" altLang="en-US" sz="1600" dirty="0"/>
              <a:t>지시어의 주요 속성의 의미를 알아본다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선언문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표현식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스크립트릿과</a:t>
            </a:r>
            <a:r>
              <a:rPr lang="ko-KR" altLang="en-US" sz="1600" dirty="0"/>
              <a:t> 같은 </a:t>
            </a:r>
            <a:r>
              <a:rPr lang="ko-KR" altLang="en-US" sz="1600" dirty="0" err="1"/>
              <a:t>스크립팅</a:t>
            </a:r>
            <a:r>
              <a:rPr lang="ko-KR" altLang="en-US" sz="1600" dirty="0"/>
              <a:t> 요소를 배운다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주석 이란 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주석은 프로그램 소스에 텍스트로 된 간단한 설명문을 넣는 것을 말한다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 </a:t>
            </a:r>
            <a:r>
              <a:rPr lang="ko-KR" altLang="en-US" dirty="0"/>
              <a:t>언어를 비롯한 대부분의 프로그램 언어가 주석을 사용하기 위한 문법을 제공하고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</a:t>
            </a:r>
            <a:r>
              <a:rPr lang="ko-KR" altLang="en-US" dirty="0"/>
              <a:t>는 특성상 자바</a:t>
            </a:r>
            <a:r>
              <a:rPr lang="en-US" altLang="ko-KR" dirty="0"/>
              <a:t>, HTML, JSP </a:t>
            </a:r>
            <a:r>
              <a:rPr lang="ko-KR" altLang="en-US" dirty="0"/>
              <a:t>코드가 섞여 있으므로 주석도 혼용해서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b="1" dirty="0" smtClean="0"/>
              <a:t>HTML </a:t>
            </a:r>
            <a:r>
              <a:rPr lang="ko-KR" altLang="en-US" b="1" dirty="0" smtClean="0"/>
              <a:t>주석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클라이언트로 전달되는 주석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sz="1100" dirty="0" smtClean="0"/>
              <a:t>일반적</a:t>
            </a:r>
            <a:r>
              <a:rPr lang="ko-KR" altLang="en-US" sz="1100" dirty="0"/>
              <a:t>인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문서에서 사용 가능한 주석으로 화면에는 보이지 않지만 브라우저 소스보기를 하면 내용이 노출됨</a:t>
            </a:r>
            <a:r>
              <a:rPr lang="en-US" altLang="ko-KR" sz="1100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100" dirty="0"/>
          </a:p>
          <a:p>
            <a:pPr lvl="2">
              <a:lnSpc>
                <a:spcPct val="150000"/>
              </a:lnSpc>
            </a:pPr>
            <a:endParaRPr lang="en-US" altLang="ko-KR" sz="1100" dirty="0" smtClean="0"/>
          </a:p>
          <a:p>
            <a:pPr lvl="1">
              <a:lnSpc>
                <a:spcPct val="200000"/>
              </a:lnSpc>
            </a:pPr>
            <a:r>
              <a:rPr lang="en-US" altLang="ko-KR" b="1" dirty="0" smtClean="0"/>
              <a:t>JSP </a:t>
            </a:r>
            <a:r>
              <a:rPr lang="ko-KR" altLang="en-US" b="1" dirty="0" smtClean="0"/>
              <a:t>주석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클라이언트로 전달되지 않는 주석</a:t>
            </a:r>
            <a:endParaRPr lang="en-US" altLang="ko-KR" b="1" dirty="0"/>
          </a:p>
          <a:p>
            <a:pPr lvl="2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sz="1100" dirty="0" smtClean="0">
                <a:solidFill>
                  <a:prstClr val="black"/>
                </a:solidFill>
              </a:rPr>
              <a:t>JSP </a:t>
            </a:r>
            <a:r>
              <a:rPr lang="ko-KR" altLang="en-US" sz="1100" dirty="0" smtClean="0">
                <a:solidFill>
                  <a:prstClr val="black"/>
                </a:solidFill>
              </a:rPr>
              <a:t>파일에서만 사용 가능한 주석으로 브라우저 소스보기를 해도 내용이 노출되지 않음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540342"/>
            <a:ext cx="7694356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3540342"/>
            <a:ext cx="1443024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&lt;!-– </a:t>
            </a:r>
            <a:r>
              <a:rPr lang="ko-KR" altLang="en-US" sz="1050" dirty="0" smtClean="0">
                <a:latin typeface="+mn-ea"/>
                <a:ea typeface="+mn-ea"/>
              </a:rPr>
              <a:t>주석입니다</a:t>
            </a:r>
            <a:r>
              <a:rPr lang="en-US" altLang="ko-KR" sz="1050" dirty="0" smtClean="0">
                <a:latin typeface="+mn-ea"/>
                <a:ea typeface="+mn-ea"/>
              </a:rPr>
              <a:t>. </a:t>
            </a:r>
            <a:r>
              <a:rPr lang="en-US" altLang="ko-KR" sz="1050" dirty="0" smtClean="0">
                <a:latin typeface="+mn-ea"/>
                <a:ea typeface="+mn-ea"/>
                <a:sym typeface="Wingdings" panose="05000000000000000000" pitchFamily="2" charset="2"/>
              </a:rPr>
              <a:t>--&gt;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4980502"/>
            <a:ext cx="7694356" cy="392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7920" y="5013176"/>
            <a:ext cx="1229824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&lt;%-- </a:t>
            </a:r>
            <a:r>
              <a:rPr lang="ko-KR" altLang="en-US" sz="1050" dirty="0" smtClean="0">
                <a:latin typeface="+mn-ea"/>
                <a:ea typeface="+mn-ea"/>
              </a:rPr>
              <a:t>주석  </a:t>
            </a:r>
            <a:r>
              <a:rPr lang="en-US" altLang="ko-KR" sz="1050" dirty="0" smtClean="0">
                <a:latin typeface="+mn-ea"/>
                <a:ea typeface="+mn-ea"/>
              </a:rPr>
              <a:t>--%&gt;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5328592"/>
          </a:xfrm>
          <a:prstGeom prst="rect">
            <a:avLst/>
          </a:prstGeom>
        </p:spPr>
        <p:txBody>
          <a:bodyPr wrap="square" numCol="1" spcCol="180000">
            <a:normAutofit/>
          </a:bodyPr>
          <a:lstStyle/>
          <a:p>
            <a:pPr lvl="0" eaLnBrk="0" hangingPunct="0"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이클립스를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이용한 소스 작성과 실행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이클립스에서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작업 준비하기 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➊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WebContent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] </a:t>
            </a:r>
            <a:r>
              <a:rPr lang="en-US" altLang="ko-KR" sz="1200" dirty="0" smtClean="0">
                <a:latin typeface="+mn-ea"/>
                <a:ea typeface="+mn-ea"/>
              </a:rPr>
              <a:t>→ [ch05] </a:t>
            </a:r>
            <a:r>
              <a:rPr lang="ko-KR" altLang="en-US" sz="1200" dirty="0" smtClean="0">
                <a:latin typeface="+mn-ea"/>
                <a:ea typeface="+mn-ea"/>
              </a:rPr>
              <a:t>폴더를 만든다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C:\Users\orize\Downloads\이미지 파일\5장\ch05_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10614"/>
            <a:ext cx="4536504" cy="340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472" y="592364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기존 프로젝트에 새로운 폴더 생성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3" y="593763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폴더 생성 디렉터리 지정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08103" y="2511027"/>
            <a:ext cx="2960221" cy="3406604"/>
            <a:chOff x="5508103" y="2511027"/>
            <a:chExt cx="2960221" cy="3406604"/>
          </a:xfrm>
        </p:grpSpPr>
        <p:pic>
          <p:nvPicPr>
            <p:cNvPr id="1027" name="Picture 3" descr="C:\Users\orize\Downloads\이미지 파일\5장\ch05_02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3" y="2511027"/>
              <a:ext cx="2960221" cy="340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액자 9"/>
            <p:cNvSpPr/>
            <p:nvPr/>
          </p:nvSpPr>
          <p:spPr>
            <a:xfrm>
              <a:off x="5724128" y="3933056"/>
              <a:ext cx="738727" cy="14401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액자 10"/>
            <p:cNvSpPr/>
            <p:nvPr/>
          </p:nvSpPr>
          <p:spPr>
            <a:xfrm>
              <a:off x="5548927" y="4921200"/>
              <a:ext cx="913928" cy="14401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1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5976664"/>
          </a:xfrm>
          <a:prstGeom prst="rect">
            <a:avLst/>
          </a:prstGeom>
        </p:spPr>
        <p:txBody>
          <a:bodyPr wrap="square" numCol="1" spcCol="180000">
            <a:normAutofit/>
          </a:bodyPr>
          <a:lstStyle/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➋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[File] </a:t>
            </a:r>
            <a:r>
              <a:rPr lang="en-US" altLang="ko-KR" sz="1200" dirty="0" smtClean="0">
                <a:latin typeface="+mn-ea"/>
              </a:rPr>
              <a:t>→ [New] → [Other]</a:t>
            </a:r>
            <a:r>
              <a:rPr lang="ko-KR" altLang="en-US" sz="1200" dirty="0" smtClean="0">
                <a:latin typeface="+mn-ea"/>
                <a:ea typeface="+mn-ea"/>
              </a:rPr>
              <a:t>를 선택한 후 </a:t>
            </a:r>
            <a:r>
              <a:rPr lang="en-US" altLang="ko-KR" sz="1200" dirty="0" smtClean="0">
                <a:latin typeface="+mn-ea"/>
                <a:ea typeface="+mn-ea"/>
              </a:rPr>
              <a:t>[Web] </a:t>
            </a:r>
            <a:r>
              <a:rPr lang="ko-KR" altLang="en-US" sz="1200" dirty="0" smtClean="0">
                <a:latin typeface="+mn-ea"/>
                <a:ea typeface="+mn-ea"/>
              </a:rPr>
              <a:t>아래의 </a:t>
            </a:r>
            <a:r>
              <a:rPr lang="en-US" altLang="ko-KR" sz="1200" dirty="0" smtClean="0">
                <a:latin typeface="+mn-ea"/>
                <a:ea typeface="+mn-ea"/>
              </a:rPr>
              <a:t>[JSP File]</a:t>
            </a:r>
            <a:r>
              <a:rPr lang="ko-KR" altLang="en-US" sz="1200" dirty="0" smtClean="0">
                <a:latin typeface="+mn-ea"/>
                <a:ea typeface="+mn-ea"/>
              </a:rPr>
              <a:t>를 선택한 뒤 </a:t>
            </a:r>
            <a:r>
              <a:rPr lang="en-US" altLang="ko-KR" sz="1200" dirty="0" smtClean="0">
                <a:latin typeface="+mn-ea"/>
                <a:ea typeface="+mn-ea"/>
              </a:rPr>
              <a:t>&lt;Next&gt;</a:t>
            </a:r>
            <a:r>
              <a:rPr lang="ko-KR" altLang="en-US" sz="1200" dirty="0" smtClean="0">
                <a:latin typeface="+mn-ea"/>
                <a:ea typeface="+mn-ea"/>
              </a:rPr>
              <a:t>버튼을 클릭한다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그리고 </a:t>
            </a:r>
            <a:r>
              <a:rPr lang="en-US" altLang="ko-KR" sz="1200" dirty="0" smtClean="0">
                <a:latin typeface="+mn-ea"/>
                <a:ea typeface="+mn-ea"/>
              </a:rPr>
              <a:t>[File name] </a:t>
            </a:r>
            <a:r>
              <a:rPr lang="ko-KR" altLang="en-US" sz="1200" dirty="0" smtClean="0">
                <a:latin typeface="+mn-ea"/>
                <a:ea typeface="+mn-ea"/>
              </a:rPr>
              <a:t>입력란에 </a:t>
            </a:r>
            <a:r>
              <a:rPr lang="en-US" altLang="ko-KR" sz="1200" dirty="0" err="1" smtClean="0">
                <a:latin typeface="+mn-ea"/>
                <a:ea typeface="+mn-ea"/>
              </a:rPr>
              <a:t>comment.jsp</a:t>
            </a:r>
            <a:r>
              <a:rPr lang="ko-KR" altLang="en-US" sz="1200" dirty="0" smtClean="0">
                <a:latin typeface="+mn-ea"/>
                <a:ea typeface="+mn-ea"/>
              </a:rPr>
              <a:t>를 입력하고 </a:t>
            </a:r>
            <a:r>
              <a:rPr lang="en-US" altLang="ko-KR" sz="1200" dirty="0" smtClean="0">
                <a:latin typeface="+mn-ea"/>
                <a:ea typeface="+mn-ea"/>
              </a:rPr>
              <a:t>&lt;Next&gt; </a:t>
            </a:r>
            <a:r>
              <a:rPr lang="ko-KR" altLang="en-US" sz="1200" dirty="0" smtClean="0">
                <a:latin typeface="+mn-ea"/>
                <a:ea typeface="+mn-ea"/>
              </a:rPr>
              <a:t>버튼을 클릭한다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lang="en-US" altLang="ko-KR" sz="1200" dirty="0" smtClean="0">
              <a:latin typeface="+mn-ea"/>
              <a:ea typeface="+mn-ea"/>
            </a:endParaRPr>
          </a:p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lang="en-US" altLang="ko-KR" sz="1200" dirty="0">
              <a:latin typeface="+mn-ea"/>
              <a:ea typeface="+mn-ea"/>
            </a:endParaRPr>
          </a:p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lang="en-US" altLang="ko-KR" sz="1200" dirty="0" smtClean="0">
              <a:latin typeface="+mn-ea"/>
              <a:ea typeface="+mn-ea"/>
            </a:endParaRPr>
          </a:p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lang="en-US" altLang="ko-KR" sz="1200" dirty="0">
              <a:latin typeface="+mn-ea"/>
              <a:ea typeface="+mn-ea"/>
            </a:endParaRPr>
          </a:p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lang="en-US" altLang="ko-KR" sz="1200" dirty="0" smtClean="0">
              <a:latin typeface="+mn-ea"/>
              <a:ea typeface="+mn-ea"/>
            </a:endParaRPr>
          </a:p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lang="en-US" altLang="ko-KR" sz="1200" dirty="0">
              <a:latin typeface="+mn-ea"/>
              <a:ea typeface="+mn-ea"/>
            </a:endParaRPr>
          </a:p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lang="en-US" altLang="ko-KR" sz="1200" dirty="0" smtClean="0">
              <a:latin typeface="+mn-ea"/>
              <a:ea typeface="+mn-ea"/>
            </a:endParaRPr>
          </a:p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lang="en-US" altLang="ko-KR" sz="1200" dirty="0">
              <a:latin typeface="+mn-ea"/>
              <a:ea typeface="+mn-ea"/>
            </a:endParaRPr>
          </a:p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lang="en-US" altLang="ko-KR" sz="1050" dirty="0">
              <a:latin typeface="+mn-ea"/>
              <a:ea typeface="+mn-ea"/>
            </a:endParaRPr>
          </a:p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➌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템플릿을 선택하는 화면이 나오면 기본 선택 값을 사용하고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&lt;Finish&gt;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버튼을 눌러 종료한다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endParaRPr lang="en-US" altLang="ko-KR" sz="1200" dirty="0" smtClean="0">
              <a:latin typeface="+mn-ea"/>
              <a:ea typeface="+mn-ea"/>
            </a:endParaRPr>
          </a:p>
          <a:p>
            <a:pPr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lang="en-US" altLang="ko-KR" sz="800" dirty="0" smtClean="0"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소스코드 작성하기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2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주석 비교하기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comment.jsp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 -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p.158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050" dirty="0" smtClean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690" y="49411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마법사 선택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7901" y="49467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5-4]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comment.jsp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파일</a:t>
            </a: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저장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6690" y="1975763"/>
            <a:ext cx="3321254" cy="2965405"/>
            <a:chOff x="746690" y="2214932"/>
            <a:chExt cx="3537278" cy="3158284"/>
          </a:xfrm>
        </p:grpSpPr>
        <p:pic>
          <p:nvPicPr>
            <p:cNvPr id="2050" name="Picture 2" descr="C:\Users\orize\Downloads\이미지 파일\5장\ch05_03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90" y="2214932"/>
              <a:ext cx="3537278" cy="3158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액자 12"/>
            <p:cNvSpPr/>
            <p:nvPr/>
          </p:nvSpPr>
          <p:spPr>
            <a:xfrm>
              <a:off x="1115617" y="3853800"/>
              <a:ext cx="585826" cy="14401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572000" y="1988840"/>
            <a:ext cx="3312911" cy="2957956"/>
            <a:chOff x="4572000" y="2222866"/>
            <a:chExt cx="3528392" cy="3150350"/>
          </a:xfrm>
        </p:grpSpPr>
        <p:pic>
          <p:nvPicPr>
            <p:cNvPr id="2051" name="Picture 3" descr="C:\Users\orize\Downloads\이미지 파일\5장\ch05_04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222866"/>
              <a:ext cx="3528392" cy="315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액자 13"/>
            <p:cNvSpPr/>
            <p:nvPr/>
          </p:nvSpPr>
          <p:spPr>
            <a:xfrm>
              <a:off x="4644008" y="4149080"/>
              <a:ext cx="1080120" cy="18893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액자 15"/>
            <p:cNvSpPr/>
            <p:nvPr/>
          </p:nvSpPr>
          <p:spPr>
            <a:xfrm>
              <a:off x="6012161" y="5013176"/>
              <a:ext cx="648072" cy="216024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8280920" cy="5661248"/>
          </a:xfrm>
          <a:prstGeom prst="rect">
            <a:avLst/>
          </a:prstGeom>
        </p:spPr>
        <p:txBody>
          <a:bodyPr wrap="square" numCol="2" spcCol="180000">
            <a:normAutofit lnSpcReduction="10000"/>
          </a:bodyPr>
          <a:lstStyle/>
          <a:p>
            <a:pPr marL="342900" lvl="0" indent="-34290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이클립스에서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실행하기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➊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탐색기에서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comment.jsp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파일을 선택하고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마우스 오른쪽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버튼을 클릭해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[Run As]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→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[Run on Server]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선택한다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➋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서버를 선택하는 화면에서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[Choose an existing server]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를 선택하고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, 3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장에서 등록한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톰캣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서버가 기본으로 선택되어 있는지 확인한다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324" y="610903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5-5]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이클립스에서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comment.jsp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2324" y="2965909"/>
            <a:ext cx="3816424" cy="3139358"/>
            <a:chOff x="899591" y="2564904"/>
            <a:chExt cx="4551975" cy="3744416"/>
          </a:xfrm>
        </p:grpSpPr>
        <p:pic>
          <p:nvPicPr>
            <p:cNvPr id="3074" name="Picture 2" descr="C:\Users\orize\Downloads\이미지 파일\5장\ch05_05.bmp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42" r="26907"/>
            <a:stretch/>
          </p:blipFill>
          <p:spPr bwMode="auto">
            <a:xfrm>
              <a:off x="899591" y="2564904"/>
              <a:ext cx="4551975" cy="374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액자 7"/>
            <p:cNvSpPr/>
            <p:nvPr/>
          </p:nvSpPr>
          <p:spPr>
            <a:xfrm>
              <a:off x="1619672" y="5256288"/>
              <a:ext cx="3384376" cy="18893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58069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5-6]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톰캣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서버 선택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858069" y="2828741"/>
            <a:ext cx="3168352" cy="3624595"/>
            <a:chOff x="755576" y="2780927"/>
            <a:chExt cx="3168352" cy="3624595"/>
          </a:xfrm>
        </p:grpSpPr>
        <p:pic>
          <p:nvPicPr>
            <p:cNvPr id="12" name="Picture 2" descr="C:\Users\orize\Downloads\이미지 파일\5장\ch05_06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780927"/>
              <a:ext cx="3168352" cy="3624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액자 12"/>
            <p:cNvSpPr/>
            <p:nvPr/>
          </p:nvSpPr>
          <p:spPr>
            <a:xfrm>
              <a:off x="827584" y="3528096"/>
              <a:ext cx="1224136" cy="18893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액자 13"/>
            <p:cNvSpPr/>
            <p:nvPr/>
          </p:nvSpPr>
          <p:spPr>
            <a:xfrm>
              <a:off x="2627784" y="6093296"/>
              <a:ext cx="648072" cy="18893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9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 wrap="square" numCol="2" spcCol="180000">
            <a:normAutofit lnSpcReduction="10000"/>
          </a:bodyPr>
          <a:lstStyle/>
          <a:p>
            <a:pPr marL="342900" lvl="0" indent="-34290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실행결과 확인하기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indent="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➊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웹 브라우저에서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마우스 오른쪽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버튼을 클릭하고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소스 보기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명령을 선택</a:t>
            </a:r>
            <a:endParaRPr kumimoji="0" lang="en-US" altLang="ko-KR" sz="12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 eaLnBrk="0" hangingPunct="0">
              <a:lnSpc>
                <a:spcPct val="200000"/>
              </a:lnSpc>
              <a:spcBef>
                <a:spcPts val="0"/>
              </a:spcBef>
              <a:buClr>
                <a:srgbClr val="F79646"/>
              </a:buClr>
              <a:buNone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➋ 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외부 브라우저를 통해 결과를 확인하려면 다음과 같은 </a:t>
            </a:r>
            <a:r>
              <a:rPr kumimoji="0" lang="en-US" altLang="ko-KR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을 입력</a:t>
            </a:r>
            <a:endParaRPr kumimoji="0" lang="en-US" altLang="ko-KR" sz="12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http://localhost:8080/jspbook/ch05/comment.jsp</a:t>
            </a:r>
            <a:endParaRPr kumimoji="0" lang="en-US" altLang="ko-KR" sz="14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5122" name="Picture 2" descr="C:\Users\orize\Downloads\이미지 파일\5장\ch05_07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1" t="30130" r="11330" b="8379"/>
          <a:stretch/>
        </p:blipFill>
        <p:spPr bwMode="auto">
          <a:xfrm>
            <a:off x="670248" y="2693442"/>
            <a:ext cx="379800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orize\Downloads\이미지 파일\5장\ch05_0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93441"/>
            <a:ext cx="4248472" cy="31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9745" y="528924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5-7]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결과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588848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5-8]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인터넷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익스플로러에서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실행한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54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9700</TotalTime>
  <Words>2611</Words>
  <Application>Microsoft Office PowerPoint</Application>
  <PresentationFormat>화면 슬라이드 쇼(4:3)</PresentationFormat>
  <Paragraphs>389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Chapter 05. JSP 기본 문법</vt:lpstr>
      <vt:lpstr>PowerPoint 프레젠테이션</vt:lpstr>
      <vt:lpstr>PowerPoint 프레젠테이션</vt:lpstr>
      <vt:lpstr>01. 주석</vt:lpstr>
      <vt:lpstr>01. 주석</vt:lpstr>
      <vt:lpstr>01. 주석</vt:lpstr>
      <vt:lpstr>01. 주석</vt:lpstr>
      <vt:lpstr>01. 주석</vt:lpstr>
      <vt:lpstr>02. 지시어</vt:lpstr>
      <vt:lpstr>02. 지시어</vt:lpstr>
      <vt:lpstr>02. 지시어</vt:lpstr>
      <vt:lpstr>02. 지시어</vt:lpstr>
      <vt:lpstr>02. 지시어</vt:lpstr>
      <vt:lpstr>02. 지시어</vt:lpstr>
      <vt:lpstr>02. 지시어</vt:lpstr>
      <vt:lpstr>02. 지시어</vt:lpstr>
      <vt:lpstr>02. 지시어</vt:lpstr>
      <vt:lpstr>02. 지시어</vt:lpstr>
      <vt:lpstr>02. 지시어</vt:lpstr>
      <vt:lpstr>02. 지시어</vt:lpstr>
      <vt:lpstr>02. 지시어</vt:lpstr>
      <vt:lpstr>02. 지시어</vt:lpstr>
      <vt:lpstr>03. 액션</vt:lpstr>
      <vt:lpstr>03. 액션</vt:lpstr>
      <vt:lpstr>03. 액션</vt:lpstr>
      <vt:lpstr>03. 액션</vt:lpstr>
      <vt:lpstr>03. 액션</vt:lpstr>
      <vt:lpstr>03. 액션</vt:lpstr>
      <vt:lpstr>03. 액션</vt:lpstr>
      <vt:lpstr>03. 액션</vt:lpstr>
      <vt:lpstr>04. 선언과 표현식</vt:lpstr>
      <vt:lpstr>04. 선언과 표현식</vt:lpstr>
      <vt:lpstr>05. 스크립트릿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김지선</cp:lastModifiedBy>
  <cp:revision>653</cp:revision>
  <dcterms:created xsi:type="dcterms:W3CDTF">2012-07-11T10:23:22Z</dcterms:created>
  <dcterms:modified xsi:type="dcterms:W3CDTF">2014-02-17T07:59:05Z</dcterms:modified>
</cp:coreProperties>
</file>