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5" r:id="rId2"/>
    <p:sldId id="256" r:id="rId3"/>
    <p:sldId id="266" r:id="rId4"/>
    <p:sldId id="383" r:id="rId5"/>
    <p:sldId id="395" r:id="rId6"/>
    <p:sldId id="477" r:id="rId7"/>
    <p:sldId id="478" r:id="rId8"/>
    <p:sldId id="455" r:id="rId9"/>
    <p:sldId id="479" r:id="rId10"/>
    <p:sldId id="481" r:id="rId11"/>
    <p:sldId id="480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9" r:id="rId29"/>
    <p:sldId id="500" r:id="rId30"/>
    <p:sldId id="501" r:id="rId31"/>
    <p:sldId id="502" r:id="rId32"/>
    <p:sldId id="498" r:id="rId33"/>
    <p:sldId id="503" r:id="rId34"/>
    <p:sldId id="504" r:id="rId35"/>
    <p:sldId id="505" r:id="rId36"/>
    <p:sldId id="506" r:id="rId37"/>
    <p:sldId id="507" r:id="rId38"/>
    <p:sldId id="509" r:id="rId39"/>
    <p:sldId id="510" r:id="rId40"/>
    <p:sldId id="518" r:id="rId41"/>
    <p:sldId id="511" r:id="rId42"/>
    <p:sldId id="512" r:id="rId43"/>
    <p:sldId id="513" r:id="rId44"/>
    <p:sldId id="514" r:id="rId45"/>
    <p:sldId id="519" r:id="rId46"/>
    <p:sldId id="515" r:id="rId47"/>
    <p:sldId id="516" r:id="rId48"/>
    <p:sldId id="517" r:id="rId49"/>
    <p:sldId id="385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-2112" y="-4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2014-02-17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spbook/ch06/twitter_login.jsp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request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24744"/>
            <a:ext cx="8280920" cy="3537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request_result.jsp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page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지시어 및 한글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캐릭터셋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변환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한글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캐릭터셋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변환은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폼에서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POST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방식으로 전달된 한글 데이터의 처리를 위해 필요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입력값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가져오기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getParameter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파라미터의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이름과 일치하는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요소 입력 값을 가져옴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데이터 유형에 상관없이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String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형태로 값을 취함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1880066"/>
            <a:ext cx="7704856" cy="6128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1905907"/>
            <a:ext cx="6303329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01 &lt;%@ </a:t>
            </a:r>
            <a:r>
              <a:rPr lang="fr-FR" altLang="ko-KR" sz="1050" dirty="0">
                <a:latin typeface="+mn-ea"/>
                <a:ea typeface="+mn-ea"/>
              </a:rPr>
              <a:t>page language="java" contentType="text/html; charset=UTF-8" pageEncoding="UTF-8"%&gt;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02 &lt;% </a:t>
            </a:r>
            <a:r>
              <a:rPr lang="fr-FR" altLang="ko-KR" sz="1050" dirty="0">
                <a:latin typeface="+mn-ea"/>
                <a:ea typeface="+mn-ea"/>
              </a:rPr>
              <a:t>request.setCharacterEncoding("UTF-8");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3356992"/>
            <a:ext cx="7704856" cy="6128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382833"/>
            <a:ext cx="3719288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13 &lt;</a:t>
            </a:r>
            <a:r>
              <a:rPr lang="en-US" altLang="ko-KR" sz="1050" dirty="0" smtClean="0">
                <a:latin typeface="+mn-ea"/>
                <a:ea typeface="+mn-ea"/>
              </a:rPr>
              <a:t>td&gt;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&lt;/td&gt;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14 &lt;td&gt;&lt;%=request.getParameter(</a:t>
            </a:r>
            <a:r>
              <a:rPr lang="fr-FR" altLang="ko-KR" sz="1050" dirty="0">
                <a:latin typeface="+mn-ea"/>
              </a:rPr>
              <a:t>"</a:t>
            </a:r>
            <a:r>
              <a:rPr lang="fr-FR" altLang="ko-KR" sz="1050" dirty="0" smtClean="0">
                <a:latin typeface="+mn-ea"/>
                <a:ea typeface="+mn-ea"/>
              </a:rPr>
              <a:t>username</a:t>
            </a:r>
            <a:r>
              <a:rPr lang="fr-FR" altLang="ko-KR" sz="1050" dirty="0">
                <a:latin typeface="+mn-ea"/>
              </a:rPr>
              <a:t>"</a:t>
            </a:r>
            <a:r>
              <a:rPr lang="fr-FR" altLang="ko-KR" sz="1050" dirty="0" smtClean="0">
                <a:latin typeface="+mn-ea"/>
                <a:ea typeface="+mn-ea"/>
              </a:rPr>
              <a:t>) %&gt;&lt;/td&gt;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79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request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196752"/>
            <a:ext cx="7704856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체크박스로 복수 선택된 값 가져오기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체크박스의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경우 동일 이름으로 여러 데이터가 선택되기 때문에 선택된 값들을 배열 형태로 가져와야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request.getParameterValues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파라미터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이름과 일치하는 데이터의 문자열 배열을 가지고 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가지고 온 배열 데이터는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문을 통해 출력함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5259" y="1556792"/>
            <a:ext cx="7087141" cy="1572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04359" y="1582633"/>
            <a:ext cx="3935693" cy="15465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23 String favorites[] = </a:t>
            </a:r>
            <a:r>
              <a:rPr lang="en-US" altLang="ko-KR" sz="1050" dirty="0" err="1" smtClean="0">
                <a:latin typeface="+mn-ea"/>
                <a:ea typeface="+mn-ea"/>
              </a:rPr>
              <a:t>request.getParameterValues</a:t>
            </a:r>
            <a:r>
              <a:rPr lang="en-US" altLang="ko-KR" sz="1050" dirty="0" smtClean="0">
                <a:latin typeface="+mn-ea"/>
                <a:ea typeface="+mn-ea"/>
              </a:rPr>
              <a:t>(“favorite”);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25 // </a:t>
            </a:r>
            <a:r>
              <a:rPr lang="ko-KR" altLang="en-US" sz="1050" dirty="0" smtClean="0">
                <a:latin typeface="+mn-ea"/>
                <a:ea typeface="+mn-ea"/>
              </a:rPr>
              <a:t>배열의 크기만큼 루프를 돌면서 값을 출력함</a:t>
            </a: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26 for(String favorite : favorites){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27 </a:t>
            </a:r>
            <a:r>
              <a:rPr lang="en-US" altLang="ko-KR" sz="1050" dirty="0" err="1" smtClean="0">
                <a:latin typeface="+mn-ea"/>
                <a:ea typeface="+mn-ea"/>
              </a:rPr>
              <a:t>out.println</a:t>
            </a:r>
            <a:r>
              <a:rPr lang="en-US" altLang="ko-KR" sz="1050" dirty="0" smtClean="0">
                <a:latin typeface="+mn-ea"/>
                <a:ea typeface="+mn-ea"/>
              </a:rPr>
              <a:t>(favorite + “&lt;BR&gt;”);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28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4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request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315056"/>
            <a:ext cx="756084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request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사용 결과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getRemoteAddr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접속 클라이언트 컴퓨터의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ip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주소를 가지고 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getMethod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폼에서 데이터를 전달한 방법을 알려줌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Cookie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서버의 요청에 따라 웹 브라우저가 클라이언트에 저장하는 작은 데이터로 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연결형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프로토콜인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HTTP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문제점 해결을 위해 고안된 방법으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getCookies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(), cookie[].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getName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(), cookie[].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getValue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등의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쿠키 정보에 접근이 가능함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보안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및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사용성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문제로 인해 쿠키보다는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session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사용이 권장됨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16327" y="1628800"/>
            <a:ext cx="7788121" cy="18147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8335" y="1654641"/>
            <a:ext cx="5739072" cy="17889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34 1. </a:t>
            </a:r>
            <a:r>
              <a:rPr lang="ko-KR" altLang="en-US" sz="1050" dirty="0" smtClean="0">
                <a:latin typeface="+mn-ea"/>
                <a:ea typeface="+mn-ea"/>
              </a:rPr>
              <a:t>클라이언트 </a:t>
            </a:r>
            <a:r>
              <a:rPr lang="en-US" altLang="ko-KR" sz="1050" dirty="0" smtClean="0">
                <a:latin typeface="+mn-ea"/>
                <a:ea typeface="+mn-ea"/>
              </a:rPr>
              <a:t>IP </a:t>
            </a:r>
            <a:r>
              <a:rPr lang="ko-KR" altLang="en-US" sz="1050" dirty="0" smtClean="0">
                <a:latin typeface="+mn-ea"/>
                <a:ea typeface="+mn-ea"/>
              </a:rPr>
              <a:t>주소 </a:t>
            </a:r>
            <a:r>
              <a:rPr lang="en-US" altLang="ko-KR" sz="1050" dirty="0" smtClean="0">
                <a:latin typeface="+mn-ea"/>
                <a:ea typeface="+mn-ea"/>
              </a:rPr>
              <a:t>: &lt;%= </a:t>
            </a:r>
            <a:r>
              <a:rPr lang="en-US" altLang="ko-KR" sz="1050" dirty="0" err="1" smtClean="0">
                <a:latin typeface="+mn-ea"/>
                <a:ea typeface="+mn-ea"/>
              </a:rPr>
              <a:t>request.getRemoteAddr</a:t>
            </a:r>
            <a:r>
              <a:rPr lang="en-US" altLang="ko-KR" sz="1050" dirty="0" smtClean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35 2. </a:t>
            </a:r>
            <a:r>
              <a:rPr lang="ko-KR" altLang="en-US" sz="1050" dirty="0" smtClean="0">
                <a:latin typeface="+mn-ea"/>
                <a:ea typeface="+mn-ea"/>
              </a:rPr>
              <a:t>요청 </a:t>
            </a:r>
            <a:r>
              <a:rPr lang="ko-KR" altLang="en-US" sz="1050" dirty="0" err="1" smtClean="0">
                <a:latin typeface="+mn-ea"/>
                <a:ea typeface="+mn-ea"/>
              </a:rPr>
              <a:t>메서드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; &lt;%= </a:t>
            </a:r>
            <a:r>
              <a:rPr lang="en-US" altLang="ko-KR" sz="1050" dirty="0" err="1" smtClean="0">
                <a:latin typeface="+mn-ea"/>
                <a:ea typeface="+mn-ea"/>
              </a:rPr>
              <a:t>request.getMethod</a:t>
            </a:r>
            <a:r>
              <a:rPr lang="en-US" altLang="ko-KR" sz="1050" dirty="0" smtClean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36 &lt;%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37     Cookie cookie[] = </a:t>
            </a:r>
            <a:r>
              <a:rPr lang="en-US" altLang="ko-KR" sz="1050" dirty="0" err="1" smtClean="0">
                <a:latin typeface="+mn-ea"/>
                <a:ea typeface="+mn-ea"/>
              </a:rPr>
              <a:t>request.getCookies</a:t>
            </a:r>
            <a:r>
              <a:rPr lang="en-US" altLang="ko-KR" sz="1050" dirty="0" smtClean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38 %&gt;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39 3. &lt;%= cookie[0].</a:t>
            </a:r>
            <a:r>
              <a:rPr lang="en-US" altLang="ko-KR" sz="1050" dirty="0" err="1" smtClean="0">
                <a:latin typeface="+mn-ea"/>
                <a:ea typeface="+mn-ea"/>
              </a:rPr>
              <a:t>getName</a:t>
            </a:r>
            <a:r>
              <a:rPr lang="en-US" altLang="ko-KR" sz="1050" dirty="0" smtClean="0">
                <a:latin typeface="+mn-ea"/>
                <a:ea typeface="+mn-ea"/>
              </a:rPr>
              <a:t>() %&gt;</a:t>
            </a:r>
            <a:r>
              <a:rPr lang="ko-KR" altLang="en-US" sz="1050" dirty="0" smtClean="0">
                <a:latin typeface="+mn-ea"/>
                <a:ea typeface="+mn-ea"/>
              </a:rPr>
              <a:t>에 설정된 쿠키 값 </a:t>
            </a:r>
            <a:r>
              <a:rPr lang="en-US" altLang="ko-KR" sz="1050" dirty="0" smtClean="0">
                <a:latin typeface="+mn-ea"/>
                <a:ea typeface="+mn-ea"/>
              </a:rPr>
              <a:t>: &lt;%=cookie[0].</a:t>
            </a:r>
            <a:r>
              <a:rPr lang="en-US" altLang="ko-KR" sz="1050" dirty="0" err="1" smtClean="0">
                <a:latin typeface="+mn-ea"/>
                <a:ea typeface="+mn-ea"/>
              </a:rPr>
              <a:t>getValue</a:t>
            </a:r>
            <a:r>
              <a:rPr lang="en-US" altLang="ko-KR" sz="1050" dirty="0" smtClean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40 4. </a:t>
            </a:r>
            <a:r>
              <a:rPr lang="ko-KR" altLang="en-US" sz="1050" dirty="0" smtClean="0">
                <a:latin typeface="+mn-ea"/>
                <a:ea typeface="+mn-ea"/>
              </a:rPr>
              <a:t>프로토콜 </a:t>
            </a:r>
            <a:r>
              <a:rPr lang="en-US" altLang="ko-KR" sz="1050" dirty="0" smtClean="0">
                <a:latin typeface="+mn-ea"/>
                <a:ea typeface="+mn-ea"/>
              </a:rPr>
              <a:t>: &lt;%= </a:t>
            </a:r>
            <a:r>
              <a:rPr lang="en-US" altLang="ko-KR" sz="1050" dirty="0" err="1" smtClean="0">
                <a:latin typeface="+mn-ea"/>
                <a:ea typeface="+mn-ea"/>
              </a:rPr>
              <a:t>request.getProtocol</a:t>
            </a:r>
            <a:r>
              <a:rPr lang="en-US" altLang="ko-KR" sz="1050" dirty="0" smtClean="0">
                <a:latin typeface="+mn-ea"/>
                <a:ea typeface="+mn-ea"/>
              </a:rPr>
              <a:t>()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16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344816" cy="540060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response </a:t>
            </a:r>
            <a:r>
              <a:rPr lang="ko-KR" altLang="en-US" dirty="0" smtClean="0">
                <a:solidFill>
                  <a:prstClr val="black"/>
                </a:solidFill>
              </a:rPr>
              <a:t>내장객체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response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와 반대되는 개념으로</a:t>
            </a:r>
            <a:r>
              <a:rPr lang="en-US" altLang="ko-KR" dirty="0"/>
              <a:t>, </a:t>
            </a:r>
            <a:r>
              <a:rPr lang="ko-KR" altLang="en-US" dirty="0"/>
              <a:t>사용자 응답과 관련된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 </a:t>
            </a:r>
            <a:r>
              <a:rPr lang="ko-KR" altLang="en-US" dirty="0"/>
              <a:t>요청</a:t>
            </a:r>
            <a:r>
              <a:rPr lang="en-US" altLang="ko-KR" dirty="0"/>
              <a:t>(request)</a:t>
            </a:r>
            <a:r>
              <a:rPr lang="ko-KR" altLang="en-US" dirty="0"/>
              <a:t>을 처리하고 응답을 다른 페이지로 전달하는 등의 기능을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javax.servlet.http.HttpServletResponse</a:t>
            </a:r>
            <a:r>
              <a:rPr lang="en-US" altLang="ko-KR" dirty="0" smtClean="0"/>
              <a:t> </a:t>
            </a:r>
            <a:r>
              <a:rPr lang="ko-KR" altLang="en-US" dirty="0"/>
              <a:t>객체에 대한 참조 변수로</a:t>
            </a:r>
            <a:r>
              <a:rPr lang="en-US" altLang="ko-KR" dirty="0"/>
              <a:t>, request</a:t>
            </a:r>
            <a:r>
              <a:rPr lang="ko-KR" altLang="en-US" dirty="0"/>
              <a:t>에 </a:t>
            </a:r>
            <a:r>
              <a:rPr lang="ko-KR" altLang="en-US" dirty="0" smtClean="0"/>
              <a:t>만큼 많이 사용되지는 않으나 </a:t>
            </a:r>
            <a:r>
              <a:rPr lang="en-US" altLang="ko-KR" dirty="0" err="1"/>
              <a:t>setContentType</a:t>
            </a:r>
            <a:r>
              <a:rPr lang="en-US" altLang="ko-KR" dirty="0"/>
              <a:t>, </a:t>
            </a:r>
            <a:r>
              <a:rPr lang="en-US" altLang="ko-KR" dirty="0" err="1"/>
              <a:t>sendRedirect</a:t>
            </a:r>
            <a:r>
              <a:rPr lang="ko-KR" altLang="en-US" dirty="0"/>
              <a:t>와 같은 </a:t>
            </a:r>
            <a:r>
              <a:rPr lang="ko-KR" altLang="en-US" dirty="0" err="1"/>
              <a:t>메서드는</a:t>
            </a:r>
            <a:r>
              <a:rPr lang="ko-KR" altLang="en-US" dirty="0"/>
              <a:t> 잘 알아두어야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/>
          <a:stretch/>
        </p:blipFill>
        <p:spPr bwMode="auto">
          <a:xfrm>
            <a:off x="808232" y="3406794"/>
            <a:ext cx="6696744" cy="218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409" y="31327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response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주요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1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response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forward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액션과의 차이 알아보기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page_control.jsp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p.207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0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forward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액션방식의 호출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(forward_action2.jsp), 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sendRedirect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이용한 호출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response_sendRedirect.jsp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),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호출된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page_control_end.jsp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p.208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rgbClr val="F7964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pic>
        <p:nvPicPr>
          <p:cNvPr id="2050" name="Picture 2" descr="C:\Users\orize\Downloads\이미지 파일\6장\ch06_img\ch06_03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4" t="14017" r="999" b="39821"/>
          <a:stretch/>
        </p:blipFill>
        <p:spPr bwMode="auto">
          <a:xfrm>
            <a:off x="738159" y="1659238"/>
            <a:ext cx="3617818" cy="166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5582" y="332041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테스트 양식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1" name="Picture 3" descr="C:\Users\orize\Downloads\이미지 파일\6장\ch06_img\ch06_04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8" t="14141" r="1029" b="42929"/>
          <a:stretch/>
        </p:blipFill>
        <p:spPr bwMode="auto">
          <a:xfrm>
            <a:off x="467544" y="4860028"/>
            <a:ext cx="3888433" cy="166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rize\Downloads\이미지 파일\6장\ch06_img\ch06_05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13880" r="1089" b="43060"/>
          <a:stretch/>
        </p:blipFill>
        <p:spPr bwMode="auto">
          <a:xfrm>
            <a:off x="4480100" y="4860028"/>
            <a:ext cx="3888433" cy="166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forward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액션 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0100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6-5]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response.sendRedirect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()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response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920880" cy="433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주요 소스코드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분석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forward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액션과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response.sendRedirect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차이점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forward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액션은 최종적으로 전달되는 페이지에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파라미터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(HTML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입력값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함께 전달함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sendRedirect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단순히 지정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페이지로 최종 화면이 이동됨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forward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액션은 브라우저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최초 요청된 페이지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나타나고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sendRedirect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최종 전달된 페이지의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표시됨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6327" y="1916832"/>
            <a:ext cx="7788121" cy="1368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8335" y="1942673"/>
            <a:ext cx="6351419" cy="12729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01 &lt;%@ page language="java" </a:t>
            </a:r>
            <a:r>
              <a:rPr lang="en-US" altLang="ko-KR" sz="1050" dirty="0" err="1">
                <a:latin typeface="+mn-ea"/>
                <a:ea typeface="+mn-ea"/>
              </a:rPr>
              <a:t>contentType</a:t>
            </a:r>
            <a:r>
              <a:rPr lang="en-US" altLang="ko-KR" sz="1050" dirty="0">
                <a:latin typeface="+mn-ea"/>
                <a:ea typeface="+mn-ea"/>
              </a:rPr>
              <a:t>="text/html; charset=UTF-8" </a:t>
            </a:r>
            <a:r>
              <a:rPr lang="en-US" altLang="ko-KR" sz="1050" dirty="0" err="1">
                <a:latin typeface="+mn-ea"/>
                <a:ea typeface="+mn-ea"/>
              </a:rPr>
              <a:t>pageEncoding</a:t>
            </a:r>
            <a:r>
              <a:rPr lang="en-US" altLang="ko-KR" sz="1050" dirty="0">
                <a:latin typeface="+mn-ea"/>
                <a:ea typeface="+mn-ea"/>
              </a:rPr>
              <a:t>="UTF-8"%&gt;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02 &lt;% </a:t>
            </a:r>
            <a:r>
              <a:rPr lang="en-US" altLang="ko-KR" sz="1050" dirty="0" err="1">
                <a:latin typeface="+mn-ea"/>
                <a:ea typeface="+mn-ea"/>
              </a:rPr>
              <a:t>request.setCharacterEncoding</a:t>
            </a:r>
            <a:r>
              <a:rPr lang="en-US" altLang="ko-KR" sz="1050" dirty="0">
                <a:latin typeface="+mn-ea"/>
                <a:ea typeface="+mn-ea"/>
              </a:rPr>
              <a:t>("UTF-8");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03     &lt;</a:t>
            </a:r>
            <a:r>
              <a:rPr lang="en-US" altLang="ko-KR" sz="1050" dirty="0" err="1">
                <a:latin typeface="+mn-ea"/>
                <a:ea typeface="+mn-ea"/>
              </a:rPr>
              <a:t>jsp:forward</a:t>
            </a:r>
            <a:r>
              <a:rPr lang="en-US" altLang="ko-KR" sz="1050" dirty="0">
                <a:latin typeface="+mn-ea"/>
                <a:ea typeface="+mn-ea"/>
              </a:rPr>
              <a:t> page="</a:t>
            </a:r>
            <a:r>
              <a:rPr lang="en-US" altLang="ko-KR" sz="1050" dirty="0" err="1">
                <a:latin typeface="+mn-ea"/>
                <a:ea typeface="+mn-ea"/>
              </a:rPr>
              <a:t>page_control_end.jsp</a:t>
            </a:r>
            <a:r>
              <a:rPr lang="en-US" altLang="ko-KR" sz="1050" dirty="0">
                <a:latin typeface="+mn-ea"/>
                <a:ea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04         &lt;</a:t>
            </a:r>
            <a:r>
              <a:rPr lang="en-US" altLang="ko-KR" sz="1050" dirty="0" err="1">
                <a:latin typeface="+mn-ea"/>
                <a:ea typeface="+mn-ea"/>
              </a:rPr>
              <a:t>jsp:param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tel</a:t>
            </a:r>
            <a:r>
              <a:rPr lang="en-US" altLang="ko-KR" sz="1050" dirty="0">
                <a:latin typeface="+mn-ea"/>
                <a:ea typeface="+mn-ea"/>
              </a:rPr>
              <a:t>" value="000-000-0000"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05 &lt;/</a:t>
            </a:r>
            <a:r>
              <a:rPr lang="en-US" altLang="ko-KR" sz="1050" dirty="0" err="1">
                <a:latin typeface="+mn-ea"/>
                <a:ea typeface="+mn-ea"/>
              </a:rPr>
              <a:t>jsp:forward</a:t>
            </a:r>
            <a:r>
              <a:rPr lang="en-US" altLang="ko-KR" sz="1050" dirty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6327" y="3429000"/>
            <a:ext cx="7788121" cy="329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8335" y="3429000"/>
            <a:ext cx="3757760" cy="3034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01 &lt;% </a:t>
            </a:r>
            <a:r>
              <a:rPr lang="en-US" altLang="ko-KR" sz="1050" dirty="0" err="1">
                <a:latin typeface="+mn-ea"/>
                <a:ea typeface="+mn-ea"/>
              </a:rPr>
              <a:t>response.sendRedirect</a:t>
            </a:r>
            <a:r>
              <a:rPr lang="en-US" altLang="ko-KR" sz="1050" dirty="0">
                <a:latin typeface="+mn-ea"/>
                <a:ea typeface="+mn-ea"/>
              </a:rPr>
              <a:t>("</a:t>
            </a:r>
            <a:r>
              <a:rPr lang="en-US" altLang="ko-KR" sz="1050" dirty="0" err="1">
                <a:latin typeface="+mn-ea"/>
                <a:ea typeface="+mn-ea"/>
              </a:rPr>
              <a:t>page_control_end.jsp</a:t>
            </a:r>
            <a:r>
              <a:rPr lang="en-US" altLang="ko-KR" sz="1050" dirty="0">
                <a:latin typeface="+mn-ea"/>
                <a:ea typeface="+mn-ea"/>
              </a:rPr>
              <a:t>");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33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344816" cy="540060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out </a:t>
            </a:r>
            <a:r>
              <a:rPr lang="ko-KR" altLang="en-US" dirty="0" smtClean="0">
                <a:solidFill>
                  <a:prstClr val="black"/>
                </a:solidFill>
              </a:rPr>
              <a:t>내장객체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out</a:t>
            </a:r>
            <a:r>
              <a:rPr lang="ko-KR" altLang="en-US" dirty="0"/>
              <a:t>은 출력 </a:t>
            </a:r>
            <a:r>
              <a:rPr lang="ko-KR" altLang="en-US" dirty="0" err="1"/>
              <a:t>스트림으로써</a:t>
            </a:r>
            <a:r>
              <a:rPr lang="en-US" altLang="ko-KR" dirty="0"/>
              <a:t>, </a:t>
            </a:r>
            <a:r>
              <a:rPr lang="ko-KR" altLang="en-US" dirty="0"/>
              <a:t>사용자 웹 브라우저로 출력하기 위한 </a:t>
            </a:r>
            <a:r>
              <a:rPr lang="ko-KR" altLang="en-US" dirty="0" smtClean="0"/>
              <a:t>내장 객체임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예제에서 </a:t>
            </a:r>
            <a:r>
              <a:rPr lang="ko-KR" altLang="en-US" dirty="0"/>
              <a:t>살펴본 것처럼 </a:t>
            </a:r>
            <a:r>
              <a:rPr lang="ko-KR" altLang="en-US" dirty="0" err="1"/>
              <a:t>스크립트릿에서</a:t>
            </a:r>
            <a:r>
              <a:rPr lang="ko-KR" altLang="en-US" dirty="0"/>
              <a:t> 브라우저로 텍스트를 출력하는 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out</a:t>
            </a:r>
            <a:r>
              <a:rPr lang="ko-KR" altLang="en-US" dirty="0"/>
              <a:t>은 </a:t>
            </a:r>
            <a:r>
              <a:rPr lang="en-US" altLang="ko-KR" dirty="0" err="1" smtClean="0"/>
              <a:t>javax.servlet.jsp.JspWriter</a:t>
            </a:r>
            <a:r>
              <a:rPr lang="en-US" altLang="ko-KR" dirty="0" smtClean="0"/>
              <a:t> </a:t>
            </a:r>
            <a:r>
              <a:rPr lang="ko-KR" altLang="en-US" dirty="0"/>
              <a:t>객체의 참조 변수로</a:t>
            </a:r>
            <a:r>
              <a:rPr lang="en-US" altLang="ko-KR" dirty="0"/>
              <a:t>, </a:t>
            </a:r>
            <a:r>
              <a:rPr lang="ko-KR" altLang="en-US" dirty="0"/>
              <a:t>버퍼 관련 </a:t>
            </a:r>
            <a:r>
              <a:rPr lang="ko-KR" altLang="en-US" dirty="0" err="1"/>
              <a:t>메서드와</a:t>
            </a:r>
            <a:r>
              <a:rPr lang="ko-KR" altLang="en-US" dirty="0"/>
              <a:t> 출력 관련 </a:t>
            </a:r>
            <a:r>
              <a:rPr lang="ko-KR" altLang="en-US" dirty="0" err="1"/>
              <a:t>메서드로</a:t>
            </a:r>
            <a:r>
              <a:rPr lang="ko-KR" altLang="en-US" dirty="0"/>
              <a:t> </a:t>
            </a:r>
            <a:r>
              <a:rPr lang="ko-KR" altLang="en-US" dirty="0" smtClean="0"/>
              <a:t>구성되며 </a:t>
            </a:r>
            <a:r>
              <a:rPr lang="en-US" altLang="ko-KR" dirty="0"/>
              <a:t>out</a:t>
            </a:r>
            <a:r>
              <a:rPr lang="ko-KR" altLang="en-US" dirty="0"/>
              <a:t>을 이용해서 출력한 내용은 서버의 콘솔이 아닌 사용자에 전달된다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6"/>
          <a:stretch/>
        </p:blipFill>
        <p:spPr bwMode="auto">
          <a:xfrm>
            <a:off x="827584" y="3275072"/>
            <a:ext cx="7056784" cy="305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29969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out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주요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77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out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out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참고 변수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out.jsp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 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p.210 ~ 211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05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pic>
        <p:nvPicPr>
          <p:cNvPr id="3074" name="Picture 2" descr="C:\Users\orize\Downloads\이미지 파일\6장\ch06_img\ch06_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7" t="13841" r="1083" b="27829"/>
          <a:stretch/>
        </p:blipFill>
        <p:spPr bwMode="auto">
          <a:xfrm>
            <a:off x="827584" y="1988840"/>
            <a:ext cx="4406537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54916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out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560840" cy="498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 코드 분석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println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제외한 버퍼관련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메서드들은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컨텐츠를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서버에서 클라이언트로 전달 할 때 원활한 출력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스트림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활용을 위해 제공되는 것으로 일반적으로 사용하는 경우는 많지 않음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본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설정된 버퍼 및 남아 있는 버퍼 크기를 구할 수 있음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flush()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버퍼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비우는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버퍼 내용을 클라이언트로 전달하기 때문에 여기서 앞의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1, 2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 출력 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번의 경우 바로 뒤에 나오는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clear()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메서드에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의해 내용이 지워져 출력되지 않는다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번과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번은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15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라인의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close()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인해 출력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스트림이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닫혀 내용이 출력되지 않는다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6327" y="2276872"/>
            <a:ext cx="7788121" cy="2088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8335" y="2276872"/>
            <a:ext cx="4536819" cy="20000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09 1. </a:t>
            </a:r>
            <a:r>
              <a:rPr lang="ko-KR" altLang="en-US" sz="1050" dirty="0">
                <a:latin typeface="+mn-ea"/>
                <a:ea typeface="+mn-ea"/>
              </a:rPr>
              <a:t>설정된 버퍼 크기 </a:t>
            </a:r>
            <a:r>
              <a:rPr lang="en-US" altLang="ko-KR" sz="1050" dirty="0">
                <a:latin typeface="+mn-ea"/>
                <a:ea typeface="+mn-ea"/>
              </a:rPr>
              <a:t>: &lt;%=</a:t>
            </a:r>
            <a:r>
              <a:rPr lang="en-US" altLang="ko-KR" sz="1050" dirty="0" err="1">
                <a:latin typeface="+mn-ea"/>
                <a:ea typeface="+mn-ea"/>
              </a:rPr>
              <a:t>out.getBufferSize</a:t>
            </a:r>
            <a:r>
              <a:rPr lang="en-US" altLang="ko-KR" sz="1050" dirty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10 2. </a:t>
            </a:r>
            <a:r>
              <a:rPr lang="ko-KR" altLang="en-US" sz="1050" dirty="0">
                <a:latin typeface="+mn-ea"/>
                <a:ea typeface="+mn-ea"/>
              </a:rPr>
              <a:t>남아 있는 버퍼 크기 </a:t>
            </a:r>
            <a:r>
              <a:rPr lang="en-US" altLang="ko-KR" sz="1050" dirty="0">
                <a:latin typeface="+mn-ea"/>
                <a:ea typeface="+mn-ea"/>
              </a:rPr>
              <a:t>: &lt;%=</a:t>
            </a:r>
            <a:r>
              <a:rPr lang="en-US" altLang="ko-KR" sz="1050" dirty="0" err="1">
                <a:latin typeface="+mn-ea"/>
                <a:ea typeface="+mn-ea"/>
              </a:rPr>
              <a:t>out.getRemaining</a:t>
            </a:r>
            <a:r>
              <a:rPr lang="en-US" altLang="ko-KR" sz="1050" dirty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11 &lt;% </a:t>
            </a:r>
            <a:r>
              <a:rPr lang="en-US" altLang="ko-KR" sz="1050" dirty="0" err="1">
                <a:latin typeface="+mn-ea"/>
                <a:ea typeface="+mn-ea"/>
              </a:rPr>
              <a:t>out.flush</a:t>
            </a:r>
            <a:r>
              <a:rPr lang="en-US" altLang="ko-KR" sz="1050" dirty="0">
                <a:latin typeface="+mn-ea"/>
                <a:ea typeface="+mn-ea"/>
              </a:rPr>
              <a:t>();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12 3. flush </a:t>
            </a:r>
            <a:r>
              <a:rPr lang="ko-KR" altLang="en-US" sz="1050" dirty="0">
                <a:latin typeface="+mn-ea"/>
                <a:ea typeface="+mn-ea"/>
              </a:rPr>
              <a:t>후 남아 있는 버퍼 크기 </a:t>
            </a:r>
            <a:r>
              <a:rPr lang="en-US" altLang="ko-KR" sz="1050" dirty="0">
                <a:latin typeface="+mn-ea"/>
                <a:ea typeface="+mn-ea"/>
              </a:rPr>
              <a:t>: &lt;%=</a:t>
            </a:r>
            <a:r>
              <a:rPr lang="en-US" altLang="ko-KR" sz="1050" dirty="0" err="1">
                <a:latin typeface="+mn-ea"/>
                <a:ea typeface="+mn-ea"/>
              </a:rPr>
              <a:t>out.getRemaining</a:t>
            </a:r>
            <a:r>
              <a:rPr lang="en-US" altLang="ko-KR" sz="1050" dirty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13 &lt;% </a:t>
            </a:r>
            <a:r>
              <a:rPr lang="en-US" altLang="ko-KR" sz="1050" dirty="0" err="1">
                <a:latin typeface="+mn-ea"/>
                <a:ea typeface="+mn-ea"/>
              </a:rPr>
              <a:t>out.clear</a:t>
            </a:r>
            <a:r>
              <a:rPr lang="en-US" altLang="ko-KR" sz="1050" dirty="0">
                <a:latin typeface="+mn-ea"/>
                <a:ea typeface="+mn-ea"/>
              </a:rPr>
              <a:t>();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14 4. clear </a:t>
            </a:r>
            <a:r>
              <a:rPr lang="ko-KR" altLang="en-US" sz="1050" dirty="0">
                <a:latin typeface="+mn-ea"/>
                <a:ea typeface="+mn-ea"/>
              </a:rPr>
              <a:t>후 남아 있는 버퍼 크기 </a:t>
            </a:r>
            <a:r>
              <a:rPr lang="en-US" altLang="ko-KR" sz="1050" dirty="0">
                <a:latin typeface="+mn-ea"/>
                <a:ea typeface="+mn-ea"/>
              </a:rPr>
              <a:t>: &lt;%=</a:t>
            </a:r>
            <a:r>
              <a:rPr lang="en-US" altLang="ko-KR" sz="1050" dirty="0" err="1">
                <a:latin typeface="+mn-ea"/>
                <a:ea typeface="+mn-ea"/>
              </a:rPr>
              <a:t>out.getRemaining</a:t>
            </a:r>
            <a:r>
              <a:rPr lang="en-US" altLang="ko-KR" sz="1050" dirty="0">
                <a:latin typeface="+mn-ea"/>
                <a:ea typeface="+mn-ea"/>
              </a:rPr>
              <a:t>() %&gt;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15 &lt;% </a:t>
            </a:r>
            <a:r>
              <a:rPr lang="en-US" altLang="ko-KR" sz="1050" dirty="0" err="1">
                <a:latin typeface="+mn-ea"/>
                <a:ea typeface="+mn-ea"/>
              </a:rPr>
              <a:t>out.close</a:t>
            </a:r>
            <a:r>
              <a:rPr lang="en-US" altLang="ko-KR" sz="1050" dirty="0">
                <a:latin typeface="+mn-ea"/>
                <a:ea typeface="+mn-ea"/>
              </a:rPr>
              <a:t>():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16 5. close </a:t>
            </a:r>
            <a:r>
              <a:rPr lang="ko-KR" altLang="en-US" sz="1050" dirty="0">
                <a:latin typeface="+mn-ea"/>
                <a:ea typeface="+mn-ea"/>
              </a:rPr>
              <a:t>후 남아 있는 버퍼 크기 </a:t>
            </a:r>
            <a:r>
              <a:rPr lang="en-US" altLang="ko-KR" sz="1050" dirty="0">
                <a:latin typeface="+mn-ea"/>
                <a:ea typeface="+mn-ea"/>
              </a:rPr>
              <a:t>: &lt;%=</a:t>
            </a:r>
            <a:r>
              <a:rPr lang="en-US" altLang="ko-KR" sz="1050" dirty="0" err="1">
                <a:latin typeface="+mn-ea"/>
                <a:ea typeface="+mn-ea"/>
              </a:rPr>
              <a:t>out.getRemaining</a:t>
            </a:r>
            <a:r>
              <a:rPr lang="en-US" altLang="ko-KR" sz="1050" dirty="0">
                <a:latin typeface="+mn-ea"/>
                <a:ea typeface="+mn-ea"/>
              </a:rPr>
              <a:t>() %&gt; &lt;BR&gt;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064896" cy="540060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session </a:t>
            </a:r>
            <a:r>
              <a:rPr lang="ko-KR" altLang="en-US" dirty="0" smtClean="0">
                <a:solidFill>
                  <a:prstClr val="black"/>
                </a:solidFill>
              </a:rPr>
              <a:t>내장객체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 </a:t>
            </a:r>
            <a:r>
              <a:rPr lang="ko-KR" altLang="en-US" dirty="0"/>
              <a:t>프로토콜이 </a:t>
            </a:r>
            <a:r>
              <a:rPr lang="ko-KR" altLang="en-US" dirty="0" err="1" smtClean="0"/>
              <a:t>비연결형</a:t>
            </a:r>
            <a:r>
              <a:rPr lang="ko-KR" altLang="en-US" dirty="0" smtClean="0"/>
              <a:t> </a:t>
            </a:r>
            <a:r>
              <a:rPr lang="ko-KR" altLang="en-US" dirty="0"/>
              <a:t>프로토콜이기 때문에 한 페이지가 출력된 다음에는 클라이언트와 서버의 연결이 </a:t>
            </a:r>
            <a:r>
              <a:rPr lang="ko-KR" altLang="en-US" dirty="0" smtClean="0"/>
              <a:t>끊어진다</a:t>
            </a:r>
            <a:r>
              <a:rPr lang="en-US" altLang="ko-KR" dirty="0"/>
              <a:t>. </a:t>
            </a:r>
            <a:r>
              <a:rPr lang="ko-KR" altLang="en-US" dirty="0"/>
              <a:t>따라서 한번 로그인한 사용자가 </a:t>
            </a:r>
            <a:r>
              <a:rPr lang="ko-KR" altLang="en-US" dirty="0" err="1" smtClean="0"/>
              <a:t>로그아웃할</a:t>
            </a:r>
            <a:r>
              <a:rPr lang="ko-KR" altLang="en-US" dirty="0" smtClean="0"/>
              <a:t> </a:t>
            </a:r>
            <a:r>
              <a:rPr lang="ko-KR" altLang="en-US" dirty="0"/>
              <a:t>때까지 </a:t>
            </a:r>
            <a:r>
              <a:rPr lang="ko-KR" altLang="en-US" dirty="0" smtClean="0"/>
              <a:t>페이지를 이동해도 보관해야 </a:t>
            </a:r>
            <a:r>
              <a:rPr lang="ko-KR" altLang="en-US" dirty="0"/>
              <a:t>할 정보가 있다면 </a:t>
            </a:r>
            <a:r>
              <a:rPr lang="ko-KR" altLang="en-US" dirty="0" smtClean="0"/>
              <a:t>이에 대한 처리가 </a:t>
            </a:r>
            <a:r>
              <a:rPr lang="ko-KR" altLang="en-US" dirty="0"/>
              <a:t>매우 곤란해진다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이러한 </a:t>
            </a:r>
            <a:r>
              <a:rPr lang="en-US" altLang="ko-KR" dirty="0"/>
              <a:t>HTTP </a:t>
            </a:r>
            <a:r>
              <a:rPr lang="ko-KR" altLang="en-US" dirty="0"/>
              <a:t>프로토콜 문제점을 해결하려고 나온 것이 쿠키와 세션이다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javax.servlet.http.HttpSession</a:t>
            </a:r>
            <a:r>
              <a:rPr lang="en-US" altLang="ko-KR" dirty="0" smtClean="0"/>
              <a:t> </a:t>
            </a:r>
            <a:r>
              <a:rPr lang="ko-KR" altLang="en-US" dirty="0"/>
              <a:t>인터페이스의 참조 </a:t>
            </a:r>
            <a:r>
              <a:rPr lang="ko-KR" altLang="en-US" dirty="0" smtClean="0"/>
              <a:t>변수 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은 접속하는 사용자 별로 따로 생성되며 일정시간 유지되고 소멸된다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이러한 세션의 특징을 이용해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 임의의 값을 저장해 놓고 활용할 수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세션이 주로 사용되는 경우는 다음과 같다</a:t>
            </a:r>
            <a:r>
              <a:rPr lang="en-US" altLang="ko-KR" dirty="0" smtClean="0"/>
              <a:t>.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dirty="0"/>
              <a:t>➊ 사용자 로그인 후 세션을 설정하고 일정 시간이 지난 경우 다시 사용자 인증을 요구 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dirty="0"/>
              <a:t>➋ 쇼핑몰에서 장바구니 기능을 구현할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dirty="0"/>
              <a:t>➌</a:t>
            </a:r>
            <a:r>
              <a:rPr lang="ko-KR" altLang="en-US" dirty="0" smtClean="0"/>
              <a:t>사용자의 페이지 이동 동선 등 웹 페이지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분석 기능 등을 구현할 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6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06. JSP </a:t>
            </a:r>
            <a:r>
              <a:rPr lang="ko-KR" altLang="en-US" sz="2800" dirty="0" smtClean="0"/>
              <a:t>내장객체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내장객체의 주요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8"/>
          <a:stretch/>
        </p:blipFill>
        <p:spPr bwMode="auto">
          <a:xfrm>
            <a:off x="899592" y="1628800"/>
            <a:ext cx="7132610" cy="347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4127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session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내장객체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30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session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session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 활용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session.jsp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p.213 ~ 214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05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pic>
        <p:nvPicPr>
          <p:cNvPr id="4098" name="Picture 2" descr="C:\Users\orize\Downloads\이미지 파일\6장\ch06_img\ch06_08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7" t="14069" r="1135" b="28761"/>
          <a:stretch/>
        </p:blipFill>
        <p:spPr bwMode="auto">
          <a:xfrm>
            <a:off x="4860032" y="2075763"/>
            <a:ext cx="4091975" cy="23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rize\Downloads\이미지 파일\6장\ch06_img\ch06_0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14060" r="1243" b="28809"/>
          <a:stretch/>
        </p:blipFill>
        <p:spPr bwMode="auto">
          <a:xfrm>
            <a:off x="683568" y="2060848"/>
            <a:ext cx="4091975" cy="233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40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최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초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세션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38370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6-8]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설정된 세션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1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session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 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session.jsp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 설정 여부 확인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세션은 브라우저 실행 후 서버 접속 시 생성되어 일정시간 유지됨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여기서는 생성된 세션이 없는 경우 세션에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login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이라는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key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값으로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홍길동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저장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설정값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가져오기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세션에 설정된 값은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getAttribute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key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값으로 가져올 수 있음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 유지 시간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세션 유지 시간은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1,800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초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약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30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이며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setMaxInactiveInterval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이용해 변경할 수 있음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3366" y="1863115"/>
            <a:ext cx="7788121" cy="10618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5374" y="1863115"/>
            <a:ext cx="5081840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11 if(</a:t>
            </a:r>
            <a:r>
              <a:rPr lang="en-US" altLang="ko-KR" sz="1050" dirty="0" err="1" smtClean="0">
                <a:latin typeface="+mn-ea"/>
                <a:ea typeface="+mn-ea"/>
              </a:rPr>
              <a:t>session.isNew</a:t>
            </a:r>
            <a:r>
              <a:rPr lang="en-US" altLang="ko-KR" sz="1050" dirty="0" smtClean="0">
                <a:latin typeface="+mn-ea"/>
                <a:ea typeface="+mn-ea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    </a:t>
            </a:r>
            <a:r>
              <a:rPr lang="en-US" altLang="ko-KR" sz="1050" dirty="0" err="1" smtClean="0">
                <a:latin typeface="+mn-ea"/>
                <a:ea typeface="+mn-ea"/>
              </a:rPr>
              <a:t>out.println</a:t>
            </a:r>
            <a:r>
              <a:rPr lang="en-US" altLang="ko-KR" sz="1050" dirty="0" smtClean="0">
                <a:latin typeface="+mn-ea"/>
                <a:ea typeface="+mn-ea"/>
              </a:rPr>
              <a:t>(“&lt;script&gt; alert(‘</a:t>
            </a:r>
            <a:r>
              <a:rPr lang="ko-KR" altLang="en-US" sz="1050" dirty="0" smtClean="0">
                <a:latin typeface="+mn-ea"/>
                <a:ea typeface="+mn-ea"/>
              </a:rPr>
              <a:t>세션이 해제되어 다시 설정합니다</a:t>
            </a:r>
            <a:r>
              <a:rPr lang="en-US" altLang="ko-KR" sz="1050" dirty="0" smtClean="0">
                <a:latin typeface="+mn-ea"/>
                <a:ea typeface="+mn-ea"/>
              </a:rPr>
              <a:t>.’) &lt;/script&gt;”);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    </a:t>
            </a:r>
            <a:r>
              <a:rPr lang="en-US" altLang="ko-KR" sz="1050" dirty="0" err="1" smtClean="0">
                <a:latin typeface="+mn-ea"/>
                <a:ea typeface="+mn-ea"/>
              </a:rPr>
              <a:t>session.setAttribute</a:t>
            </a:r>
            <a:r>
              <a:rPr lang="en-US" altLang="ko-KR" sz="1050" dirty="0" smtClean="0">
                <a:latin typeface="+mn-ea"/>
                <a:ea typeface="+mn-ea"/>
              </a:rPr>
              <a:t>(“login”, “</a:t>
            </a:r>
            <a:r>
              <a:rPr lang="ko-KR" altLang="en-US" sz="1050" dirty="0" smtClean="0">
                <a:latin typeface="+mn-ea"/>
                <a:ea typeface="+mn-ea"/>
              </a:rPr>
              <a:t>홍길동</a:t>
            </a:r>
            <a:r>
              <a:rPr lang="en-US" altLang="ko-KR" sz="1050" dirty="0" smtClean="0">
                <a:latin typeface="+mn-ea"/>
                <a:ea typeface="+mn-ea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4102405"/>
            <a:ext cx="7788121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4102405"/>
            <a:ext cx="4126451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16 # &lt;%= </a:t>
            </a:r>
            <a:r>
              <a:rPr lang="en-US" altLang="ko-KR" sz="1050" dirty="0" err="1" smtClean="0">
                <a:latin typeface="+mn-ea"/>
                <a:ea typeface="+mn-ea"/>
              </a:rPr>
              <a:t>session.getAttribute</a:t>
            </a:r>
            <a:r>
              <a:rPr lang="en-US" altLang="ko-KR" sz="1050" dirty="0" smtClean="0">
                <a:latin typeface="+mn-ea"/>
                <a:ea typeface="+mn-ea"/>
              </a:rPr>
              <a:t>(“login”) %&gt;</a:t>
            </a:r>
            <a:r>
              <a:rPr lang="ko-KR" altLang="en-US" sz="1050" dirty="0" smtClean="0">
                <a:latin typeface="+mn-ea"/>
                <a:ea typeface="+mn-ea"/>
              </a:rPr>
              <a:t>님 환영합니다</a:t>
            </a:r>
            <a:r>
              <a:rPr lang="en-US" altLang="ko-KR" sz="1050" dirty="0" smtClean="0">
                <a:latin typeface="+mn-ea"/>
                <a:ea typeface="+mn-ea"/>
              </a:rPr>
              <a:t>.!!&lt;BR&gt;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5614573"/>
            <a:ext cx="7788121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9592" y="5614573"/>
            <a:ext cx="4440639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18 2. </a:t>
            </a:r>
            <a:r>
              <a:rPr lang="ko-KR" altLang="en-US" sz="1050" dirty="0" smtClean="0">
                <a:latin typeface="+mn-ea"/>
                <a:ea typeface="+mn-ea"/>
              </a:rPr>
              <a:t>세션 유지시간 </a:t>
            </a:r>
            <a:r>
              <a:rPr lang="en-US" altLang="ko-KR" sz="1050" dirty="0" smtClean="0">
                <a:latin typeface="+mn-ea"/>
                <a:ea typeface="+mn-ea"/>
              </a:rPr>
              <a:t>: &lt;%= </a:t>
            </a:r>
            <a:r>
              <a:rPr lang="en-US" altLang="ko-KR" sz="1050" dirty="0" err="1" smtClean="0">
                <a:latin typeface="+mn-ea"/>
                <a:ea typeface="+mn-ea"/>
              </a:rPr>
              <a:t>session.getMaxInactiveInterval</a:t>
            </a:r>
            <a:r>
              <a:rPr lang="en-US" altLang="ko-KR" sz="1050" dirty="0" smtClean="0">
                <a:latin typeface="+mn-ea"/>
                <a:ea typeface="+mn-ea"/>
              </a:rPr>
              <a:t>() %&gt; &lt;BR&gt;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2088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config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서블릿이</a:t>
            </a:r>
            <a:r>
              <a:rPr lang="ko-KR" altLang="en-US" dirty="0"/>
              <a:t> 최초로 메모리에 적재될 때 컨테이너는 </a:t>
            </a:r>
            <a:r>
              <a:rPr lang="ko-KR" altLang="en-US" dirty="0" err="1"/>
              <a:t>서블릿</a:t>
            </a:r>
            <a:r>
              <a:rPr lang="ko-KR" altLang="en-US" dirty="0"/>
              <a:t> 초기화와 관련된 정보를 </a:t>
            </a:r>
            <a:r>
              <a:rPr lang="ko-KR" altLang="en-US" dirty="0" smtClean="0"/>
              <a:t>읽고</a:t>
            </a:r>
            <a:r>
              <a:rPr lang="en-US" altLang="ko-KR" dirty="0" err="1" smtClean="0"/>
              <a:t>javax.servlet.ServletConfig</a:t>
            </a:r>
            <a:r>
              <a:rPr lang="en-US" altLang="ko-KR" dirty="0" smtClean="0"/>
              <a:t> </a:t>
            </a:r>
            <a:r>
              <a:rPr lang="ko-KR" altLang="en-US" dirty="0"/>
              <a:t>객체에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config</a:t>
            </a:r>
            <a:r>
              <a:rPr lang="ko-KR" altLang="en-US" dirty="0"/>
              <a:t>는 바로 </a:t>
            </a:r>
            <a:r>
              <a:rPr lang="en-US" altLang="ko-KR" dirty="0" err="1"/>
              <a:t>ServletConfig</a:t>
            </a:r>
            <a:r>
              <a:rPr lang="en-US" altLang="ko-KR" dirty="0"/>
              <a:t> </a:t>
            </a:r>
            <a:r>
              <a:rPr lang="ko-KR" altLang="en-US" dirty="0"/>
              <a:t>클래스에 대한 참조 </a:t>
            </a:r>
            <a:r>
              <a:rPr lang="ko-KR" altLang="en-US" dirty="0" smtClean="0"/>
              <a:t>변수로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에 설정된 초기화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참조하기 위한 용도로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/>
          <a:stretch/>
        </p:blipFill>
        <p:spPr bwMode="auto">
          <a:xfrm>
            <a:off x="899592" y="2996952"/>
            <a:ext cx="6232748" cy="109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273854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6-6]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config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주요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17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application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application</a:t>
            </a:r>
            <a:r>
              <a:rPr lang="ko-KR" altLang="en-US" dirty="0"/>
              <a:t>은 웹 애플리케이션</a:t>
            </a:r>
            <a:r>
              <a:rPr lang="en-US" altLang="ko-KR" dirty="0"/>
              <a:t>(</a:t>
            </a:r>
            <a:r>
              <a:rPr lang="ko-KR" altLang="en-US" dirty="0" err="1"/>
              <a:t>컨텍스트</a:t>
            </a:r>
            <a:r>
              <a:rPr lang="en-US" altLang="ko-KR" dirty="0"/>
              <a:t>) </a:t>
            </a:r>
            <a:r>
              <a:rPr lang="ko-KR" altLang="en-US" dirty="0"/>
              <a:t>전체를 관리하는 </a:t>
            </a:r>
            <a:r>
              <a:rPr lang="ko-KR" altLang="en-US" dirty="0" smtClean="0"/>
              <a:t>객체</a:t>
            </a:r>
            <a:r>
              <a:rPr lang="ko-KR" altLang="en-US" dirty="0"/>
              <a:t>로</a:t>
            </a:r>
            <a:r>
              <a:rPr lang="en-US" altLang="ko-KR" dirty="0" smtClean="0"/>
              <a:t> application </a:t>
            </a:r>
            <a:r>
              <a:rPr lang="ko-KR" altLang="en-US" dirty="0"/>
              <a:t>객체를 </a:t>
            </a:r>
            <a:r>
              <a:rPr lang="ko-KR" altLang="en-US" dirty="0" smtClean="0"/>
              <a:t>통해 </a:t>
            </a:r>
            <a:r>
              <a:rPr lang="ko-KR" altLang="en-US" dirty="0"/>
              <a:t>각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공유하려고 하는 각종 정보를 설정하고 참조할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application</a:t>
            </a:r>
            <a:r>
              <a:rPr lang="ko-KR" altLang="en-US" dirty="0"/>
              <a:t>은 </a:t>
            </a:r>
            <a:r>
              <a:rPr lang="en-US" altLang="ko-KR" dirty="0" err="1"/>
              <a:t>javax.servlet.ServletContext</a:t>
            </a:r>
            <a:r>
              <a:rPr lang="en-US" altLang="ko-KR" dirty="0"/>
              <a:t> </a:t>
            </a:r>
            <a:r>
              <a:rPr lang="ko-KR" altLang="en-US" dirty="0"/>
              <a:t>객체에 대한 참조 변수로써</a:t>
            </a:r>
            <a:r>
              <a:rPr lang="en-US" altLang="ko-KR" dirty="0"/>
              <a:t>,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 smtClean="0"/>
              <a:t>객체를 </a:t>
            </a:r>
            <a:r>
              <a:rPr lang="ko-KR" altLang="en-US" dirty="0"/>
              <a:t>통해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/>
              <a:t>객체는 컨테이너와 관련된 여러 정보를 제공하며</a:t>
            </a:r>
            <a:r>
              <a:rPr lang="en-US" altLang="ko-KR" dirty="0"/>
              <a:t>, application </a:t>
            </a:r>
            <a:r>
              <a:rPr lang="ko-KR" altLang="en-US" dirty="0"/>
              <a:t>참조 변수를 통해서 </a:t>
            </a:r>
            <a:r>
              <a:rPr lang="ko-KR" altLang="en-US" dirty="0" err="1"/>
              <a:t>서블릿이</a:t>
            </a:r>
            <a:r>
              <a:rPr lang="ko-KR" altLang="en-US" dirty="0"/>
              <a:t> 실행되는 환경이나 서버 자원과 관련한 정보 를 얻거나 로그 파일을 기록하는 작업 등을 수행한다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application </a:t>
            </a:r>
            <a:r>
              <a:rPr lang="ko-KR" altLang="en-US" dirty="0" smtClean="0"/>
              <a:t>내장객체는 일반적으로 </a:t>
            </a:r>
            <a:r>
              <a:rPr lang="ko-KR" altLang="en-US" dirty="0" err="1" smtClean="0"/>
              <a:t>톰캣의</a:t>
            </a:r>
            <a:r>
              <a:rPr lang="ko-KR" altLang="en-US" dirty="0" smtClean="0"/>
              <a:t> 시작과 종료 라이프사이클을 가진다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유형별로 많은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제공하므로 주로 관리 기능의 웹 애플리케이션 개발에 유용하다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17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15107" y="3434602"/>
            <a:ext cx="6565205" cy="3005692"/>
            <a:chOff x="571500" y="1889824"/>
            <a:chExt cx="6560322" cy="2906948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6"/>
            <a:stretch/>
          </p:blipFill>
          <p:spPr bwMode="auto">
            <a:xfrm>
              <a:off x="571500" y="1889824"/>
              <a:ext cx="6520780" cy="118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42" y="2986315"/>
              <a:ext cx="6520780" cy="181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851066" y="32185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6-8]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서버 자원 정보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 bwMode="auto">
          <a:xfrm>
            <a:off x="768474" y="1556792"/>
            <a:ext cx="6611838" cy="148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799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6-7]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개발자를 위한 서버 정보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33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 b="62801"/>
          <a:stretch/>
        </p:blipFill>
        <p:spPr bwMode="auto">
          <a:xfrm>
            <a:off x="827584" y="1627664"/>
            <a:ext cx="7105831" cy="144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0"/>
          <a:stretch/>
        </p:blipFill>
        <p:spPr bwMode="auto">
          <a:xfrm>
            <a:off x="801336" y="3501008"/>
            <a:ext cx="7105831" cy="245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3451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6-9]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로그 관련 정보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6-10]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관련 정보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79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그 밖의 내장객체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59" y="1196752"/>
            <a:ext cx="7998267" cy="301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내장객체의 활용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application.jsp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p.218 </a:t>
            </a: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~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219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indent="-190500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0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application 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내장객체의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활용 결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과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application_result.jsp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p.220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 descr="C:\Users\orize\Downloads\이미지 파일\6장\ch06_img\ch06_0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0" t="14284" r="1613" b="42858"/>
          <a:stretch/>
        </p:blipFill>
        <p:spPr bwMode="auto">
          <a:xfrm>
            <a:off x="827585" y="1628800"/>
            <a:ext cx="3960440" cy="17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5" y="32849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6-9]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application.jsp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3" name="Picture 3" descr="C:\Users\orize\Downloads\이미지 파일\6장\ch06_img\ch06_10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8" t="14066" r="1351" b="28301"/>
          <a:stretch/>
        </p:blipFill>
        <p:spPr bwMode="auto">
          <a:xfrm>
            <a:off x="827584" y="4135409"/>
            <a:ext cx="3873661" cy="2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orize\Downloads\이미지 파일\6장\ch06_img\ch06_11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2" t="13712" r="1212" b="28365"/>
          <a:stretch/>
        </p:blipFill>
        <p:spPr bwMode="auto">
          <a:xfrm>
            <a:off x="4834077" y="4136085"/>
            <a:ext cx="3881885" cy="22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5" y="63724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6-10]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application_result.jsp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4854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6-11]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카운트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6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3</a:t>
            </a:r>
            <a:r>
              <a:rPr lang="en-US" altLang="ko-KR" sz="1800" dirty="0" smtClean="0">
                <a:solidFill>
                  <a:prstClr val="black"/>
                </a:solidFill>
              </a:rPr>
              <a:t>. page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page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컨테이너에서 생성된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참조하는 참조 변수며</a:t>
            </a:r>
            <a:r>
              <a:rPr lang="en-US" altLang="ko-KR" dirty="0"/>
              <a:t>, JSP</a:t>
            </a:r>
            <a:r>
              <a:rPr lang="ko-KR" altLang="en-US" dirty="0" smtClean="0"/>
              <a:t>에서 자기 </a:t>
            </a:r>
            <a:r>
              <a:rPr lang="ko-KR" altLang="en-US" dirty="0"/>
              <a:t>자신을 참조할 때 사용된다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/>
              <a:t>스크립트 언어가 자바가 아니라면 유용하게 사용할 수 있지만</a:t>
            </a:r>
            <a:r>
              <a:rPr lang="en-US" altLang="ko-KR" dirty="0"/>
              <a:t>, </a:t>
            </a:r>
            <a:r>
              <a:rPr lang="ko-KR" altLang="en-US" dirty="0"/>
              <a:t>자바인 경우 </a:t>
            </a:r>
            <a:r>
              <a:rPr lang="en-US" altLang="ko-KR" dirty="0"/>
              <a:t>page </a:t>
            </a:r>
            <a:r>
              <a:rPr lang="ko-KR" altLang="en-US" dirty="0"/>
              <a:t>참조 변수를 통하지 않고도 생성된 </a:t>
            </a:r>
            <a:r>
              <a:rPr lang="ko-KR" altLang="en-US" dirty="0" err="1"/>
              <a:t>서블릿</a:t>
            </a:r>
            <a:r>
              <a:rPr lang="ko-KR" altLang="en-US" dirty="0"/>
              <a:t> 클래스의 멤버변수나 </a:t>
            </a:r>
            <a:r>
              <a:rPr lang="ko-KR" altLang="en-US" dirty="0" err="1"/>
              <a:t>메서드에</a:t>
            </a:r>
            <a:r>
              <a:rPr lang="ko-KR" altLang="en-US" dirty="0"/>
              <a:t> 직접 접근할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따라서 </a:t>
            </a:r>
            <a:r>
              <a:rPr lang="en-US" altLang="ko-KR" dirty="0"/>
              <a:t>page </a:t>
            </a:r>
            <a:r>
              <a:rPr lang="ko-KR" altLang="en-US" dirty="0"/>
              <a:t>참조 변수는 거의 사용하지 않는다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82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4.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pageContext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pageContext</a:t>
            </a:r>
            <a:r>
              <a:rPr lang="ko-KR" altLang="en-US" dirty="0"/>
              <a:t>는 </a:t>
            </a:r>
            <a:r>
              <a:rPr lang="en-US" altLang="ko-KR" dirty="0" err="1"/>
              <a:t>javax.servlet.jsp.PageContext</a:t>
            </a:r>
            <a:r>
              <a:rPr lang="en-US" altLang="ko-KR" dirty="0"/>
              <a:t> </a:t>
            </a:r>
            <a:r>
              <a:rPr lang="ko-KR" altLang="en-US" dirty="0" err="1"/>
              <a:t>인스턴스에</a:t>
            </a:r>
            <a:r>
              <a:rPr lang="ko-KR" altLang="en-US" dirty="0"/>
              <a:t> 대한 참조 변수로</a:t>
            </a:r>
            <a:r>
              <a:rPr lang="en-US" altLang="ko-KR" dirty="0"/>
              <a:t>, </a:t>
            </a:r>
            <a:r>
              <a:rPr lang="ko-KR" altLang="en-US" dirty="0"/>
              <a:t>다른 모든 내장객체에 대한 프로그램적인 접근 방법을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많이 사용하는 형태는 </a:t>
            </a:r>
            <a:r>
              <a:rPr lang="en-US" altLang="ko-KR" dirty="0" smtClean="0"/>
              <a:t>HTTP </a:t>
            </a:r>
            <a:r>
              <a:rPr lang="ko-KR" altLang="en-US" dirty="0"/>
              <a:t>요청을 처리하는 </a:t>
            </a:r>
            <a:r>
              <a:rPr lang="ko-KR" altLang="en-US" dirty="0" err="1"/>
              <a:t>제어권을</a:t>
            </a:r>
            <a:r>
              <a:rPr lang="ko-KR" altLang="en-US" dirty="0"/>
              <a:t> </a:t>
            </a:r>
            <a:r>
              <a:rPr lang="ko-KR" altLang="en-US" dirty="0" smtClean="0"/>
              <a:t>다른 </a:t>
            </a:r>
            <a:r>
              <a:rPr lang="ko-KR" altLang="en-US" dirty="0"/>
              <a:t>페이지로 넘길 때 </a:t>
            </a:r>
            <a:r>
              <a:rPr lang="ko-KR" altLang="en-US" dirty="0" smtClean="0"/>
              <a:t>사용하는 것으로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액션과 동일한 기능을 제공한다</a:t>
            </a:r>
            <a:r>
              <a:rPr lang="en-US" altLang="ko-KR" dirty="0" smtClean="0"/>
              <a:t>.(forward </a:t>
            </a:r>
            <a:r>
              <a:rPr lang="ko-KR" altLang="en-US" dirty="0" smtClean="0"/>
              <a:t>액션의 내부 구현 코드로 이해할 수 있다</a:t>
            </a:r>
            <a:r>
              <a:rPr lang="en-US" altLang="ko-KR" dirty="0" smtClean="0"/>
              <a:t>.)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"/>
          <a:stretch/>
        </p:blipFill>
        <p:spPr bwMode="auto">
          <a:xfrm>
            <a:off x="855021" y="2996952"/>
            <a:ext cx="6486928" cy="335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5021" y="27189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6-11]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내장객체 참조 관련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4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056438" cy="453665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내장객체의 개요</a:t>
            </a:r>
            <a:endParaRPr lang="ko-KR" altLang="en-US" sz="2000" b="1" dirty="0"/>
          </a:p>
          <a:p>
            <a:r>
              <a:rPr lang="en-US" altLang="ko-KR" sz="2000" b="1" dirty="0" smtClean="0"/>
              <a:t>request</a:t>
            </a:r>
          </a:p>
          <a:p>
            <a:r>
              <a:rPr lang="en-US" altLang="ko-KR" dirty="0" smtClean="0"/>
              <a:t>response</a:t>
            </a:r>
          </a:p>
          <a:p>
            <a:r>
              <a:rPr lang="en-US" altLang="ko-KR" sz="2000" b="1" dirty="0" smtClean="0"/>
              <a:t>out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ession</a:t>
            </a:r>
          </a:p>
          <a:p>
            <a:r>
              <a:rPr lang="ko-KR" altLang="en-US" sz="2000" b="1" dirty="0" smtClean="0"/>
              <a:t>그 밖의 내장객체</a:t>
            </a:r>
            <a:endParaRPr lang="en-US" altLang="ko-KR" sz="2000" b="1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내장객체와 속성 관리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기본실습</a:t>
            </a:r>
            <a:r>
              <a:rPr lang="en-US" altLang="ko-KR" sz="2000" b="1" dirty="0" smtClean="0"/>
              <a:t>] JSP </a:t>
            </a:r>
            <a:r>
              <a:rPr lang="ko-KR" altLang="en-US" sz="2000" b="1" dirty="0" smtClean="0"/>
              <a:t>내장객체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세션을 이용한 장바구니 기능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응용실습</a:t>
            </a:r>
            <a:r>
              <a:rPr lang="en-US" altLang="ko-KR" sz="2000" b="1" dirty="0" smtClean="0"/>
              <a:t>] JSP </a:t>
            </a:r>
            <a:r>
              <a:rPr lang="ko-KR" altLang="en-US" sz="2000" b="1" dirty="0" smtClean="0"/>
              <a:t>내장객체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트위터</a:t>
            </a:r>
            <a:r>
              <a:rPr lang="ko-KR" altLang="en-US" sz="2000" b="1" dirty="0" smtClean="0"/>
              <a:t> 구현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3"/>
          <a:stretch/>
        </p:blipFill>
        <p:spPr bwMode="auto">
          <a:xfrm>
            <a:off x="1027759" y="1543310"/>
            <a:ext cx="6242273" cy="108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7759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6-12]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페이지 전달 관련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759" y="2636912"/>
            <a:ext cx="5287025" cy="270073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forward()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forward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액션과 동일한 기능을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forward()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+mn-ea"/>
                <a:ea typeface="+mn-ea"/>
              </a:rPr>
              <a:t>메서드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 사용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pageContext.forward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(“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HelloWorld.jsp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”)</a:t>
            </a:r>
          </a:p>
          <a:p>
            <a:pPr lvl="1">
              <a:lnSpc>
                <a:spcPct val="15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+mn-ea"/>
                <a:ea typeface="+mn-ea"/>
              </a:rPr>
              <a:t>➋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forward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액션 사용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&lt;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jsp:forward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page=“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HelloWorld.jsp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” /&gt;</a:t>
            </a:r>
          </a:p>
          <a:p>
            <a:pPr>
              <a:lnSpc>
                <a:spcPct val="150000"/>
              </a:lnSpc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include()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include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액션과 동일한 기능을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kumimoji="0" lang="en-US" altLang="ko-KR" sz="1100" dirty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include()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+mn-ea"/>
                <a:ea typeface="+mn-ea"/>
              </a:rPr>
              <a:t>메서드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 사용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&lt;%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		             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out.flush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		             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pageContext.include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(“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HelloWorld.jsp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”);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		      %&gt;</a:t>
            </a:r>
          </a:p>
          <a:p>
            <a:pPr lvl="1">
              <a:lnSpc>
                <a:spcPct val="150000"/>
              </a:lnSpc>
            </a:pPr>
            <a:r>
              <a:rPr kumimoji="0" lang="ko-KR" altLang="en-US" sz="1100" dirty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include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액션 사용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&lt;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jsp:include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page=“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HelloWorld.jsp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” flush=true /&gt;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996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그 밖의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5</a:t>
            </a:r>
            <a:r>
              <a:rPr lang="en-US" altLang="ko-KR" sz="1800" dirty="0" smtClean="0">
                <a:solidFill>
                  <a:prstClr val="black"/>
                </a:solidFill>
              </a:rPr>
              <a:t>. exception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exception</a:t>
            </a:r>
            <a:r>
              <a:rPr lang="ko-KR" altLang="en-US" dirty="0"/>
              <a:t>은 </a:t>
            </a:r>
            <a:r>
              <a:rPr lang="en-US" altLang="ko-KR" dirty="0"/>
              <a:t>page </a:t>
            </a:r>
            <a:r>
              <a:rPr lang="ko-KR" altLang="en-US" dirty="0"/>
              <a:t>지시어에서 오류 페이지로 지정된 </a:t>
            </a:r>
            <a:r>
              <a:rPr lang="en-US" altLang="ko-KR" dirty="0"/>
              <a:t>JSP </a:t>
            </a:r>
            <a:r>
              <a:rPr lang="ko-KR" altLang="en-US" dirty="0"/>
              <a:t>페이지에서 예외가 발생할 때 </a:t>
            </a:r>
            <a:r>
              <a:rPr lang="ko-KR" altLang="en-US" dirty="0" smtClean="0"/>
              <a:t>전달되는 </a:t>
            </a:r>
            <a:r>
              <a:rPr lang="en-US" altLang="ko-KR" dirty="0" err="1"/>
              <a:t>java.lang.Throwable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대한 참조 변수다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</a:t>
            </a:r>
            <a:r>
              <a:rPr lang="ko-KR" altLang="en-US" dirty="0"/>
              <a:t>통해 현재 페이지를 </a:t>
            </a:r>
            <a:r>
              <a:rPr lang="ko-KR" altLang="en-US" dirty="0" smtClean="0"/>
              <a:t>처리하다 </a:t>
            </a:r>
            <a:r>
              <a:rPr lang="ko-KR" altLang="en-US" dirty="0"/>
              <a:t>발생하는 예외상황에 대한 정보를 가져올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/>
              <a:t>오류 페이지를 별도로 구성하거나 문제 발생할 경우</a:t>
            </a:r>
            <a:r>
              <a:rPr lang="en-US" altLang="ko-KR" dirty="0"/>
              <a:t>, </a:t>
            </a:r>
            <a:r>
              <a:rPr lang="ko-KR" altLang="en-US" dirty="0" err="1"/>
              <a:t>로깅을</a:t>
            </a:r>
            <a:r>
              <a:rPr lang="ko-KR" altLang="en-US" dirty="0"/>
              <a:t> 위한 추가적인 정보를 </a:t>
            </a:r>
            <a:r>
              <a:rPr lang="ko-KR" altLang="en-US" dirty="0" smtClean="0"/>
              <a:t>획득하기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6"/>
          <a:stretch/>
        </p:blipFill>
        <p:spPr bwMode="auto">
          <a:xfrm>
            <a:off x="827584" y="3408318"/>
            <a:ext cx="6980262" cy="153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855" y="314184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예외 관련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31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JSP </a:t>
            </a:r>
            <a:r>
              <a:rPr lang="ko-KR" altLang="en-US" dirty="0" smtClean="0"/>
              <a:t>내장객체와 속성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98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HTTP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프로토콜 특징과 내장객체 속성 관리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HTTP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프로토콜의 사용하는 웹 환경에서 구동되는 프로그램 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HTTP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비연결형으로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사용자가 서버에 특정 페이지를 요청하고 요청결과를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응답받으면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서버와의 연결이 끊기는 형태임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예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들어 게시판에 글을 작성하는 페이지에서 작성한 내용은 다른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처리해야 하고 서버는 방금 글을 작성한 사람이 누구인지 모를 수 있음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또 다른 예로 쇼핑몰에서 여러 상품 페이지를 이동하면서 장바구니에 물건을 담아 두고 한꺼번에 구매하고자 할 때 접속된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사용자별로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선택된 상품을 처리하는 경우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지금까지 배운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문법만 가지고는 이를 처리하기 어려움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page, request, session, application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내장객체를 통해 서로 다른 페이지에서 처리된 값을 저장하고 공유하기 위한 방법을 제공함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컨테이너 기반 프로그램의 특징 중 하나로 실제 프로그램 구현 시 매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중요한 기법임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JSP </a:t>
            </a:r>
            <a:r>
              <a:rPr lang="ko-KR" altLang="en-US" dirty="0" smtClean="0"/>
              <a:t>내장객체와 속성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➊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application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은 모든 사용자가 공유하는 데이터를 저장할 수 있으며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톰캣이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종료될 때 까지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데이터를 유지할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맨 위의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user1,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user2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해당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➋ session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의 경우 사용자마다 분리된 저장 영역이 있으며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Page1, Page2, Page3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모두에서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공유되는 정보를 관리할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물론 이 데이터는 각자 공유 영역에서 관리되며 사용자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간에는 공유되지 않는다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➌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페이지 흐름이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Page1, Page2, Page3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순으로 진행된다고 할 때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한 페이지에서 다른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페이지로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데이터를 전달하려면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request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내장객체를 이용해야 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맨 아래의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user1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해당한다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). page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마다 생성됨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6-12]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내장객체 속성 관리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 descr="C:\Users\orize\Downloads\이미지 파일\6장\ch06_img\ch06_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60" y="1263381"/>
            <a:ext cx="4762758" cy="281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JSP </a:t>
            </a:r>
            <a:r>
              <a:rPr lang="ko-KR" altLang="en-US" dirty="0" smtClean="0"/>
              <a:t>내장객체와 속성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992888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request, session, application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은 각각 생성 시점과 소멸시점이 다르며 이를 잘 이해하고 적절한 내장객체를 이용해야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각각의 내장객체는 모두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getAttribute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(),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setAttribute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통해 속성을 저장하거나 가져올 수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3"/>
          <a:stretch/>
        </p:blipFill>
        <p:spPr bwMode="auto">
          <a:xfrm>
            <a:off x="791301" y="2636912"/>
            <a:ext cx="7345374" cy="192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4208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6-14]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주요 내장객체의 생성 시점과 소멸 시점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6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JSP </a:t>
            </a:r>
            <a:r>
              <a:rPr lang="ko-KR" altLang="en-US" dirty="0" smtClean="0"/>
              <a:t>내장객체와 속성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992888" cy="3664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request, session, application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을 이용한 속성 관리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381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request, session, application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맵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형태의 속성 관리 기능을 제공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381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속성을 저장하기 위해서는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setAttribute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(String name, Object value)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형태를 취한다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381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반대로 속성에 저장된 값을 가져오는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getAttribute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(String name)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해당하는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Object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리턴한다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381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리턴되는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타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입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Object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이므로 속성을 가지고 올 때에는 적절한 형 변환이 필요하다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381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예를 들어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page1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session.setAttribute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("name,"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홍길동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")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으로 문자열 객체를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저장한다면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page3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에서는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session.getAttribute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("name")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으로 저장된 값을 참조할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43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JSP </a:t>
            </a:r>
            <a:r>
              <a:rPr lang="ko-KR" altLang="en-US" dirty="0" smtClean="0"/>
              <a:t>내장객체와 속성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992888" cy="312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컨테이너 기반 프로그램의 특징과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최신의 프로그램 아키텍처의 특징 중 하나는 컨테이너를 기반으로 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구조임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관점에서 컨테이너란 프로그램 실행에 관여하면서 모듈화된 프로그램을 실행할 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있게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하고 프로그램 간의 원활한 데이터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객체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교환을 지원하는 소프트웨어를 말한다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 내장객체를 이용한 속성 관리가 가능한 것은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와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객체들이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톰캣이라고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하는 컨테이너에 의해 관리되고 실행되기 때문이다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웹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프로그램도 컨테이너 기반이며 대표적인 프레임워크인 스프링 역시 컨테이너 기반의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모델이 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이러한 컨테이너 기반 프로그램의 장점은 다음과 같다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4077072"/>
            <a:ext cx="8424936" cy="1512168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221088"/>
            <a:ext cx="8342348" cy="116326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프로그램의 모듈화가 용이하다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➋ 독립적으로 실행되는 모듈 간의 데이터 교환이 용이하다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➌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개별 프로그램에서 화면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상태 전환 시 데이터를 유지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관리하기 용이하다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➍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에서는 컨테이너에 의해 관리되는 내장객체를 통해 임의의 객체를 각각의 생명주기 시점에 따라 공유할 수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JSP </a:t>
            </a:r>
            <a:r>
              <a:rPr lang="ko-KR" altLang="en-US" dirty="0" smtClean="0"/>
              <a:t>내장객체와 속성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632848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MVC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패턴과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MVC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패턴은 프로그램을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Model, View, Controller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세가지 역할로 구분해 구현하는 소프트웨어 디자인 패턴을 말함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MVC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패턴에 따르면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뷰의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역할만 수행해야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즉 화면에 데이터를 출력하는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기능만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제공해야 한다는 것인데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문제는 컨트롤러에서 처리한 데이터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예를 들면 데이터베이스로부터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가져온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어떻게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로 전달해야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하는지에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대한 것이다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이처럼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MVC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패턴을 사용하게 되면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별도로 데이터를 가지고 오는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로직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없이 데이터를 출력할 수 있어야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하는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이때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내장객체를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이용한 속성 관리가 사용된다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예를 들어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컨트롤러에서 처리한 데이터는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request.setAttribute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 )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이용해서 저장하고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화면에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보여질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포워딩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하면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해당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에서는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request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내장객체를 통해 데이터를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참조할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수 있으므로 완전한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MVC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패턴의 구현을 구현할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뷰를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효과적으로 구성하는 방법은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jsp:useBean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&gt;,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jsp:getProperty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&gt;,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표현식을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사용하는 것이나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표현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언어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(Expression Language)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JSTL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을 이용할 경우 더욱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편리하게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뷰를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구현할 수 있다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28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세션을 이용한 장바구니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560840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쇼핑몰 사이트에서 많이 활용되는 장바구니 기능의 구현을 통해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내장객체를 이용한 속성관리에 대한 이해를 높이고 특히 세션에 대한 실제 활용 사례를 익힌다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쇼핑몰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흐름은 다음과 같다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7"/>
          <a:stretch/>
        </p:blipFill>
        <p:spPr bwMode="auto">
          <a:xfrm>
            <a:off x="878537" y="3860067"/>
            <a:ext cx="6769249" cy="20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2601361"/>
            <a:ext cx="5024132" cy="6092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사용자가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로그인한다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→ ➋ 원하는 만큼 상품을 선택한다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</a:rPr>
              <a:t>→ 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➌ 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주문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버튼을 클릭하면 지금까지 선택했던 상품이 모두 나타난다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64404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로그인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login.jsp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p.230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상품 선택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selProduct.jsp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p.231 ~ 232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138" y="358793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login.jsp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0" name="Picture 2" descr="C:\Users\orize\Downloads\이미지 파일\6장\ch06_img\ch06_13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3" t="13964" r="1022" b="38194"/>
          <a:stretch/>
        </p:blipFill>
        <p:spPr bwMode="auto">
          <a:xfrm>
            <a:off x="969138" y="1700808"/>
            <a:ext cx="3962902" cy="18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orize\Downloads\이미지 파일\6장\ch06_img\ch06_14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t="14265" r="1015" b="31865"/>
          <a:stretch/>
        </p:blipFill>
        <p:spPr bwMode="auto">
          <a:xfrm>
            <a:off x="971600" y="4420719"/>
            <a:ext cx="3962902" cy="21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9138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6-14]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selProduct.jsp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JSP </a:t>
            </a:r>
            <a:r>
              <a:rPr lang="ko-KR" altLang="en-US" sz="1600" dirty="0"/>
              <a:t>내장객체 개념과 구조적 특징을 이해한다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내장객체의 </a:t>
            </a:r>
            <a:r>
              <a:rPr lang="ko-KR" altLang="en-US" sz="1600" dirty="0"/>
              <a:t>종류와 각각의 주요 기능에 대해 살펴본다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내장객체의 </a:t>
            </a:r>
            <a:r>
              <a:rPr lang="ko-KR" altLang="en-US" sz="1600" dirty="0"/>
              <a:t>속성 관리 기법을 이해하고 활용한다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상품 추가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add.jsp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p.232 ~ 233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선택 상품 목록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checkOut.jsp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p.234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138" y="36450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add.jsp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로 상품 이름 전달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508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6-16]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checkOut.jsp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94" name="Picture 2" descr="C:\Users\orize\Downloads\이미지 파일\6장\ch06_img\ch06_1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3" t="14020" r="1032" b="34814"/>
          <a:stretch/>
        </p:blipFill>
        <p:spPr bwMode="auto">
          <a:xfrm>
            <a:off x="984987" y="1685893"/>
            <a:ext cx="3839103" cy="19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orize\Downloads\이미지 파일\6장\ch06_img\ch06_16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2" t="14686" r="1142" b="33163"/>
          <a:stretch/>
        </p:blipFill>
        <p:spPr bwMode="auto">
          <a:xfrm>
            <a:off x="958508" y="4381143"/>
            <a:ext cx="3840268" cy="200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848872" cy="478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(</a:t>
            </a:r>
            <a:r>
              <a:rPr kumimoji="0" lang="en-US" altLang="ko-KR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add.jsp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세션에 상품 정보 추가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request.getParameter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통해 선택된 상품 이름을 가져옴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세션으로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부터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라는 이름의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가져오고 만일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null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이라면 새로운 객체를 생성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list.add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통해 선택된 상품을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상품 추가 후 자바스크립트 메시지 발생 및 이전 페이지로 돌아가기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700808"/>
            <a:ext cx="7704856" cy="1551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99" y="1697625"/>
            <a:ext cx="4187365" cy="15153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11     String productname = request.getparameter("product");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12     ArrayList list = (ArrayList)session.getAttribute("productlist");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13     if(list == null)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14         list = new ArrayList();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15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16 list.add(productname);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5157192"/>
            <a:ext cx="7704856" cy="8609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0699" y="5157192"/>
            <a:ext cx="3664786" cy="7882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19 &lt;script&gt;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20 alert("&lt;%=productname %&gt;</a:t>
            </a:r>
            <a:r>
              <a:rPr lang="ko-KR" altLang="en-US" sz="1050" dirty="0">
                <a:latin typeface="+mn-ea"/>
                <a:ea typeface="+mn-ea"/>
              </a:rPr>
              <a:t>이</a:t>
            </a:r>
            <a:r>
              <a:rPr lang="en-US" altLang="ko-KR" sz="1050" dirty="0">
                <a:latin typeface="+mn-ea"/>
                <a:ea typeface="+mn-ea"/>
              </a:rPr>
              <a:t>(</a:t>
            </a:r>
            <a:r>
              <a:rPr lang="ko-KR" altLang="en-US" sz="1050" dirty="0">
                <a:latin typeface="+mn-ea"/>
                <a:ea typeface="+mn-ea"/>
              </a:rPr>
              <a:t>가</a:t>
            </a:r>
            <a:r>
              <a:rPr lang="en-US" altLang="ko-KR" sz="1050" dirty="0">
                <a:latin typeface="+mn-ea"/>
                <a:ea typeface="+mn-ea"/>
              </a:rPr>
              <a:t>) </a:t>
            </a:r>
            <a:r>
              <a:rPr lang="ko-KR" altLang="en-US" sz="1050" dirty="0">
                <a:latin typeface="+mn-ea"/>
                <a:ea typeface="+mn-ea"/>
              </a:rPr>
              <a:t>추가되었습니다</a:t>
            </a:r>
            <a:r>
              <a:rPr lang="en-US" altLang="ko-KR" sz="1050" dirty="0">
                <a:latin typeface="+mn-ea"/>
                <a:ea typeface="+mn-ea"/>
              </a:rPr>
              <a:t>!!");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21 </a:t>
            </a:r>
            <a:r>
              <a:rPr lang="fr-FR" altLang="ko-KR" sz="1050" dirty="0">
                <a:latin typeface="+mn-ea"/>
                <a:ea typeface="+mn-ea"/>
              </a:rPr>
              <a:t>history.go(-1);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3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848872" cy="478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checkOut.jsp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세션에 저장된 상품 정보 출력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세션으로부터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라는 이름의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가져오고 만일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null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이라면 선택한 상품이 없다고 출력함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데이터가 있는 경우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루프를 돌며 저장된 상품 이름을 모두 출력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992023"/>
            <a:ext cx="7704856" cy="2301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99" y="2021322"/>
            <a:ext cx="3995004" cy="224247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14 ArrayList list = (ArrayList)session.getAttribute("productlist");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15 if(list == null)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16     out.println("</a:t>
            </a:r>
            <a:r>
              <a:rPr lang="ko-KR" altLang="en-US" sz="1050" dirty="0">
                <a:latin typeface="+mn-ea"/>
                <a:ea typeface="+mn-ea"/>
              </a:rPr>
              <a:t>선택한 상품이 없습니다</a:t>
            </a:r>
            <a:r>
              <a:rPr lang="en-US" altLang="ko-KR" sz="1050" dirty="0">
                <a:latin typeface="+mn-ea"/>
                <a:ea typeface="+mn-ea"/>
              </a:rPr>
              <a:t>.!!!");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17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18 </a:t>
            </a:r>
            <a:r>
              <a:rPr lang="fr-FR" altLang="ko-KR" sz="1050" dirty="0">
                <a:latin typeface="+mn-ea"/>
                <a:ea typeface="+mn-ea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19     for(Object productname:list)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20         out.println(productname+"&lt;BR&gt;");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21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22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6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[</a:t>
            </a:r>
            <a:r>
              <a:rPr lang="ko-KR" altLang="en-US" dirty="0" err="1"/>
              <a:t>응</a:t>
            </a:r>
            <a:r>
              <a:rPr lang="ko-KR" altLang="en-US" dirty="0" err="1" smtClean="0"/>
              <a:t>용실습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단순한 문법 예제가 아닌 실제 사용할 수 있는 프로그램의 형태를 가진 웹 애플리케이션 개발을 통해 지금까지 배운 내용을 종합하고 내장객체에 대한 다양한 활용을 익힘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예제의 주요 특징은 다음과 같다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6"/>
          <a:stretch/>
        </p:blipFill>
        <p:spPr bwMode="auto">
          <a:xfrm>
            <a:off x="899622" y="3976084"/>
            <a:ext cx="6745188" cy="17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2626827"/>
            <a:ext cx="6457217" cy="88626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데이터베이스를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사용하지 않고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application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내장객체를 이용해 공용 저장소로 활용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톰캣이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종료되면 저장된 데이터도 초기화된다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➌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다중 사용자 접속을 지원하며 개별 사용자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id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유지한다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138" y="370225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6-16]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522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로그인 화면 구현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로그인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twitter_login.jsp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p.237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err="1">
                <a:solidFill>
                  <a:prstClr val="black"/>
                </a:solidFill>
                <a:latin typeface="맑은 고딕"/>
                <a:ea typeface="맑은 고딕"/>
              </a:rPr>
              <a:t>트위터</a:t>
            </a:r>
            <a:r>
              <a: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 메인 화면 구현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트위터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메인화면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twitter_list.jsp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p.238 ~ 239 </a:t>
            </a:r>
            <a:r>
              <a:rPr kumimoji="0" lang="ko-KR" altLang="en-US" sz="1200" dirty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05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pic>
        <p:nvPicPr>
          <p:cNvPr id="9218" name="Picture 2" descr="C:\Users\orize\Downloads\이미지 파일\6장\ch06_img\ch06_17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14145" r="1275" b="28257"/>
          <a:stretch/>
        </p:blipFill>
        <p:spPr bwMode="auto">
          <a:xfrm>
            <a:off x="851988" y="2132856"/>
            <a:ext cx="451210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1988" y="47251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6-17]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로그인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 구현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tweet.jsp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p.240 ~ 241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05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96234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6-18]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최종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42" name="Picture 2" descr="C:\Users\orize\Downloads\이미지 파일\6장\ch06_img\ch06_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3915"/>
            <a:ext cx="51572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632848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twitter_list.jsp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저장된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출력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내장객체를 통해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가져옴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null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아닌 경우 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저장된 데이터가 있는 경우에만 화면 출력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데이터가 있을 경우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문을 이용해 데이터 출력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각각의 데이터는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&lt;UL&gt;&lt;LI&gt;&lt;/LI&gt;&lt;/UL&gt;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목록 형태로 구성함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772816"/>
            <a:ext cx="7704856" cy="2088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99" y="1772816"/>
            <a:ext cx="4968027" cy="20000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31 ArrayList&lt;String&gt;msgs=(ArrayList&lt;String&gt;)application.getAttribute("msgs")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32 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33 // msgs</a:t>
            </a:r>
            <a:r>
              <a:rPr lang="ko-KR" altLang="en-US" sz="1050" dirty="0">
                <a:latin typeface="+mn-ea"/>
                <a:ea typeface="+mn-ea"/>
              </a:rPr>
              <a:t>가 </a:t>
            </a:r>
            <a:r>
              <a:rPr lang="fr-FR" altLang="ko-KR" sz="1050" dirty="0">
                <a:latin typeface="+mn-ea"/>
                <a:ea typeface="+mn-ea"/>
              </a:rPr>
              <a:t>null</a:t>
            </a:r>
            <a:r>
              <a:rPr lang="ko-KR" altLang="en-US" sz="1050" dirty="0">
                <a:latin typeface="+mn-ea"/>
                <a:ea typeface="+mn-ea"/>
              </a:rPr>
              <a:t>이 아닌 경우에만 목록 출력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34 </a:t>
            </a:r>
            <a:r>
              <a:rPr lang="fr-FR" altLang="ko-KR" sz="1050" dirty="0">
                <a:latin typeface="+mn-ea"/>
                <a:ea typeface="+mn-ea"/>
              </a:rPr>
              <a:t>if(msgs != null)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35     for(String msg : msgs)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36         out.println("&lt;LI&gt;"+msg+"&lt;/LI&gt;");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37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38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8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tweet.jsp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내장객체를 통해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가져옴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null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경우 새로운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생성하고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메시지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날짜 정보를 포함하여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추가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추가된 데이터는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저장되어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톰캣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종료 전까지 모든 사용자에게 공유됨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166" y="1772816"/>
            <a:ext cx="7704856" cy="3024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9273" y="1772817"/>
            <a:ext cx="5016117" cy="296959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13 // </a:t>
            </a:r>
            <a:r>
              <a:rPr lang="ko-KR" altLang="en-US" sz="1050" dirty="0">
                <a:latin typeface="+mn-ea"/>
                <a:ea typeface="+mn-ea"/>
              </a:rPr>
              <a:t>메시지 저장을 위해 </a:t>
            </a:r>
            <a:r>
              <a:rPr lang="fr-FR" altLang="ko-KR" sz="1050" dirty="0">
                <a:latin typeface="+mn-ea"/>
                <a:ea typeface="+mn-ea"/>
              </a:rPr>
              <a:t>application</a:t>
            </a:r>
            <a:r>
              <a:rPr lang="ko-KR" altLang="en-US" sz="1050" dirty="0">
                <a:latin typeface="+mn-ea"/>
                <a:ea typeface="+mn-ea"/>
              </a:rPr>
              <a:t>에서 </a:t>
            </a:r>
            <a:r>
              <a:rPr lang="fr-FR" altLang="ko-KR" sz="1050" dirty="0">
                <a:latin typeface="+mn-ea"/>
                <a:ea typeface="+mn-ea"/>
              </a:rPr>
              <a:t>msgs</a:t>
            </a:r>
            <a:r>
              <a:rPr lang="ko-KR" altLang="en-US" sz="1050" dirty="0" err="1">
                <a:latin typeface="+mn-ea"/>
                <a:ea typeface="+mn-ea"/>
              </a:rPr>
              <a:t>로</a:t>
            </a:r>
            <a:r>
              <a:rPr lang="ko-KR" altLang="en-US" sz="1050" dirty="0">
                <a:latin typeface="+mn-ea"/>
                <a:ea typeface="+mn-ea"/>
              </a:rPr>
              <a:t> 저장된 </a:t>
            </a:r>
            <a:r>
              <a:rPr lang="fr-FR" altLang="ko-KR" sz="1050" dirty="0">
                <a:latin typeface="+mn-ea"/>
                <a:ea typeface="+mn-ea"/>
              </a:rPr>
              <a:t>ArrayList </a:t>
            </a:r>
            <a:r>
              <a:rPr lang="ko-KR" altLang="en-US" sz="1050" dirty="0">
                <a:latin typeface="+mn-ea"/>
                <a:ea typeface="+mn-ea"/>
              </a:rPr>
              <a:t>가지고 옴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14 </a:t>
            </a:r>
            <a:r>
              <a:rPr lang="fr-FR" altLang="ko-KR" sz="1050" dirty="0">
                <a:latin typeface="+mn-ea"/>
                <a:ea typeface="+mn-ea"/>
              </a:rPr>
              <a:t>ArrayList&lt;String&gt; msgs=(ArrayList&lt;String&gt;)application.getAttribute("msgs")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15 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16 // null</a:t>
            </a:r>
            <a:r>
              <a:rPr lang="ko-KR" altLang="en-US" sz="1050" dirty="0">
                <a:latin typeface="+mn-ea"/>
                <a:ea typeface="+mn-ea"/>
              </a:rPr>
              <a:t>인 경우 새로운 </a:t>
            </a:r>
            <a:r>
              <a:rPr lang="fr-FR" altLang="ko-KR" sz="1050" dirty="0">
                <a:latin typeface="+mn-ea"/>
                <a:ea typeface="+mn-ea"/>
              </a:rPr>
              <a:t>ArrayList </a:t>
            </a:r>
            <a:r>
              <a:rPr lang="ko-KR" altLang="en-US" sz="1050" dirty="0">
                <a:latin typeface="+mn-ea"/>
                <a:ea typeface="+mn-ea"/>
              </a:rPr>
              <a:t>객체를 생성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17 </a:t>
            </a:r>
            <a:r>
              <a:rPr lang="fr-FR" altLang="ko-KR" sz="1050" dirty="0">
                <a:latin typeface="+mn-ea"/>
                <a:ea typeface="+mn-ea"/>
              </a:rPr>
              <a:t>if(msgs == null)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18     msgs = new ArrayList&lt;String();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// application</a:t>
            </a:r>
            <a:r>
              <a:rPr lang="ko-KR" altLang="en-US" sz="1050" dirty="0">
                <a:latin typeface="+mn-ea"/>
                <a:ea typeface="+mn-ea"/>
              </a:rPr>
              <a:t>에 </a:t>
            </a:r>
            <a:r>
              <a:rPr lang="fr-FR" altLang="ko-KR" sz="1050" dirty="0">
                <a:latin typeface="+mn-ea"/>
                <a:ea typeface="+mn-ea"/>
              </a:rPr>
              <a:t>ArrayList </a:t>
            </a:r>
            <a:r>
              <a:rPr lang="ko-KR" altLang="en-US" sz="1050" dirty="0">
                <a:latin typeface="+mn-ea"/>
                <a:ea typeface="+mn-ea"/>
              </a:rPr>
              <a:t>저장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+mn-ea"/>
                <a:ea typeface="+mn-ea"/>
              </a:rPr>
              <a:t>       </a:t>
            </a:r>
            <a:r>
              <a:rPr lang="fr-FR" altLang="ko-KR" sz="1050" dirty="0">
                <a:latin typeface="+mn-ea"/>
                <a:ea typeface="+mn-ea"/>
              </a:rPr>
              <a:t>application.setAttribute("msgs", msgs);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19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20 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21 // </a:t>
            </a:r>
            <a:r>
              <a:rPr lang="ko-KR" altLang="en-US" sz="1050" dirty="0">
                <a:latin typeface="+mn-ea"/>
                <a:ea typeface="+mn-ea"/>
              </a:rPr>
              <a:t>사용자 이름</a:t>
            </a:r>
            <a:r>
              <a:rPr lang="en-US" altLang="ko-KR" sz="1050" dirty="0">
                <a:latin typeface="+mn-ea"/>
                <a:ea typeface="+mn-ea"/>
              </a:rPr>
              <a:t>, </a:t>
            </a:r>
            <a:r>
              <a:rPr lang="ko-KR" altLang="en-US" sz="1050" dirty="0">
                <a:latin typeface="+mn-ea"/>
                <a:ea typeface="+mn-ea"/>
              </a:rPr>
              <a:t>메시지</a:t>
            </a:r>
            <a:r>
              <a:rPr lang="en-US" altLang="ko-KR" sz="1050" dirty="0">
                <a:latin typeface="+mn-ea"/>
                <a:ea typeface="+mn-ea"/>
              </a:rPr>
              <a:t>, </a:t>
            </a:r>
            <a:r>
              <a:rPr lang="ko-KR" altLang="en-US" sz="1050" dirty="0">
                <a:latin typeface="+mn-ea"/>
                <a:ea typeface="+mn-ea"/>
              </a:rPr>
              <a:t>날짜 정보를 포함하여 </a:t>
            </a:r>
            <a:r>
              <a:rPr lang="fr-FR" altLang="ko-KR" sz="1050" dirty="0">
                <a:latin typeface="+mn-ea"/>
                <a:ea typeface="+mn-ea"/>
              </a:rPr>
              <a:t>ArrayList</a:t>
            </a:r>
            <a:r>
              <a:rPr lang="ko-KR" altLang="en-US" sz="1050" dirty="0">
                <a:latin typeface="+mn-ea"/>
                <a:ea typeface="+mn-ea"/>
              </a:rPr>
              <a:t>에 추가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22 </a:t>
            </a:r>
            <a:r>
              <a:rPr lang="fr-FR" altLang="ko-KR" sz="1050" dirty="0">
                <a:latin typeface="+mn-ea"/>
                <a:ea typeface="+mn-ea"/>
              </a:rPr>
              <a:t>msgs.add(username+" :: "+msg+" , "+new java.util.Date());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70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세션을 이용한 장바구니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76864" cy="444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tweet.jsp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 후 메인 화면으로 이동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95350" lvl="2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 후 목록 화면으로 되돌아 가야 하므로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response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sendRedirect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twitter_list.jsp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이동함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및 테스트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가급적 여러 컴퓨터에서 실행 컴퓨터의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ip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주소를 이용해 접속한 다음 다른 사용자로 로그인해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남겨 확인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접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속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  <a:hlinkClick r:id="rId2"/>
              </a:rPr>
              <a:t>http://localhost:8080/jspbook/ch06/twitter_login.jsp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localhost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ip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바꾸면 다른 컴퓨터에서도 접속이 가능함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저장된 데이터는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톰캣을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종료하기 전까지는 유지되고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톰캣을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다시 시작하면 초기화됨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721707"/>
            <a:ext cx="770485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99" y="1721707"/>
            <a:ext cx="2786340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30 // </a:t>
            </a:r>
            <a:r>
              <a:rPr lang="ko-KR" altLang="en-US" sz="1050" dirty="0">
                <a:latin typeface="+mn-ea"/>
                <a:ea typeface="+mn-ea"/>
              </a:rPr>
              <a:t>목록 화면으로 </a:t>
            </a:r>
            <a:r>
              <a:rPr lang="ko-KR" altLang="en-US" sz="1050" dirty="0" err="1">
                <a:latin typeface="+mn-ea"/>
                <a:ea typeface="+mn-ea"/>
              </a:rPr>
              <a:t>리다이렉팅</a:t>
            </a:r>
            <a:endParaRPr lang="ko-KR" altLang="en-US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31 </a:t>
            </a:r>
            <a:r>
              <a:rPr lang="fr-FR" altLang="ko-KR" sz="1050" dirty="0">
                <a:latin typeface="+mn-ea"/>
                <a:ea typeface="+mn-ea"/>
              </a:rPr>
              <a:t>response.sendRedirect("twitter_list.jsp");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1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내장객체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488832" cy="5400600"/>
          </a:xfrm>
        </p:spPr>
        <p:txBody>
          <a:bodyPr/>
          <a:lstStyle/>
          <a:p>
            <a:pPr lvl="0"/>
            <a:r>
              <a:rPr lang="en-US" altLang="ko-KR" dirty="0" err="1" smtClean="0">
                <a:solidFill>
                  <a:prstClr val="black"/>
                </a:solidFill>
              </a:rPr>
              <a:t>JSP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내장객체란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JSP </a:t>
            </a:r>
            <a:r>
              <a:rPr lang="ko-KR" altLang="en-US" dirty="0"/>
              <a:t>내장객체란 ‘</a:t>
            </a:r>
            <a:r>
              <a:rPr lang="en-US" altLang="ko-KR" dirty="0"/>
              <a:t>JSP </a:t>
            </a:r>
            <a:r>
              <a:rPr lang="ko-KR" altLang="en-US" dirty="0"/>
              <a:t>내에서 선언하지 않고 </a:t>
            </a:r>
            <a:r>
              <a:rPr lang="ko-KR" altLang="en-US" dirty="0" smtClean="0"/>
              <a:t>사용할 수 있는 </a:t>
            </a:r>
            <a:r>
              <a:rPr lang="ko-KR" altLang="en-US" dirty="0"/>
              <a:t>객체’라는 </a:t>
            </a:r>
            <a:r>
              <a:rPr lang="ko-KR" altLang="en-US" dirty="0" smtClean="0"/>
              <a:t>의미에서 </a:t>
            </a:r>
            <a:r>
              <a:rPr lang="ko-KR" altLang="en-US" dirty="0"/>
              <a:t>붙여진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구조적으로는 </a:t>
            </a:r>
            <a:r>
              <a:rPr lang="en-US" altLang="ko-KR" dirty="0" smtClean="0"/>
              <a:t>JSP</a:t>
            </a:r>
            <a:r>
              <a:rPr lang="ko-KR" altLang="en-US" dirty="0"/>
              <a:t>가 </a:t>
            </a:r>
            <a:r>
              <a:rPr lang="ko-KR" altLang="en-US" dirty="0" err="1"/>
              <a:t>서블릿</a:t>
            </a:r>
            <a:r>
              <a:rPr lang="ko-KR" altLang="en-US" dirty="0"/>
              <a:t> 형태로 자동 변환된 코드 내에 포함되어 있는 멤버변수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ko-KR" altLang="en-US" dirty="0"/>
              <a:t> 매개변수 등의 각종 참조 변수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말함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/>
          <a:stretch/>
        </p:blipFill>
        <p:spPr bwMode="auto">
          <a:xfrm>
            <a:off x="827584" y="2706247"/>
            <a:ext cx="5803289" cy="40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4152" y="243780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내장객체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내장객체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JSP </a:t>
            </a:r>
            <a:r>
              <a:rPr lang="ko-KR" altLang="en-US" sz="1800" dirty="0" smtClean="0">
                <a:solidFill>
                  <a:prstClr val="black"/>
                </a:solidFill>
              </a:rPr>
              <a:t>내장객체의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구조적 특징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변경된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코드는 모두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위치함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메서드</a:t>
            </a:r>
            <a:r>
              <a:rPr lang="ko-KR" altLang="en-US" dirty="0" smtClean="0"/>
              <a:t> 매개변수인 </a:t>
            </a:r>
            <a:r>
              <a:rPr lang="en-US" altLang="ko-KR" dirty="0" smtClean="0"/>
              <a:t>request, response </a:t>
            </a:r>
            <a:r>
              <a:rPr lang="ko-KR" altLang="en-US" dirty="0" smtClean="0"/>
              <a:t>를 비롯한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, session, application, page,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, out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내에서 참조할 수 있는 참조변수들이 내장객체가 됨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8800" y="2462210"/>
            <a:ext cx="8155333" cy="4248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5576" y="2497960"/>
            <a:ext cx="8127546" cy="421269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public void _jspService(HttpServletRequest request, HttpServlet </a:t>
            </a:r>
            <a:r>
              <a:rPr lang="fr-FR" altLang="ko-KR" sz="1050" dirty="0" smtClean="0">
                <a:latin typeface="+mn-ea"/>
                <a:ea typeface="+mn-ea"/>
              </a:rPr>
              <a:t>Response </a:t>
            </a:r>
            <a:r>
              <a:rPr lang="fr-FR" altLang="ko-KR" sz="1050" dirty="0">
                <a:latin typeface="+mn-ea"/>
                <a:ea typeface="+mn-ea"/>
              </a:rPr>
              <a:t>response) throws java.io.IOException, ServletException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JspFactory _jspxFactory = null;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javax.servlet.jsp.PageContext pageContext = null;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HttpSession session = null;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ServletConfig config = null;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JspWriter out = null;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Object page = this;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JspWriter _jspx_out = null;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try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pageContext = _jspxFactory.getPageContext(this, request, response, null, true, 8192, true);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application = pageContext.getServletContext();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config = pageContext.getServletConfig();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session = pageContext.getSession();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out = pageContext.getOut();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</a:t>
            </a:r>
            <a:r>
              <a:rPr lang="ko-KR" altLang="en-US" sz="1050" dirty="0">
                <a:latin typeface="+mn-ea"/>
                <a:ea typeface="+mn-ea"/>
              </a:rPr>
              <a:t>사용자 작성 </a:t>
            </a:r>
            <a:r>
              <a:rPr lang="fr-FR" altLang="ko-KR" sz="1050" dirty="0">
                <a:latin typeface="+mn-ea"/>
                <a:ea typeface="+mn-ea"/>
              </a:rPr>
              <a:t>JSP </a:t>
            </a:r>
            <a:r>
              <a:rPr lang="ko-KR" altLang="en-US" sz="1050" dirty="0">
                <a:latin typeface="+mn-ea"/>
                <a:ea typeface="+mn-ea"/>
              </a:rPr>
              <a:t>코드가 오는 위치</a:t>
            </a:r>
            <a:r>
              <a:rPr lang="en-US" altLang="ko-KR" sz="1050" dirty="0">
                <a:latin typeface="+mn-ea"/>
                <a:ea typeface="+mn-ea"/>
              </a:rPr>
              <a:t>....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340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내장객체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268760"/>
            <a:ext cx="7560840" cy="4752528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</a:t>
            </a:r>
            <a:r>
              <a:rPr lang="ko-KR" altLang="en-US" sz="1800" dirty="0" smtClean="0">
                <a:solidFill>
                  <a:prstClr val="black"/>
                </a:solidFill>
              </a:rPr>
              <a:t>내장객체를 이용한 속성 관리 기법</a:t>
            </a:r>
            <a:endParaRPr lang="ko-KR" altLang="en-US" sz="1800" dirty="0" smtClean="0"/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b="0" dirty="0"/>
              <a:t>내장객체가 단순히 특정한 기능을 제공하는 컨테이너 관리 객체라는 점 외에도 한 가지 </a:t>
            </a:r>
            <a:r>
              <a:rPr lang="ko-KR" altLang="en-US" sz="1200" b="0" dirty="0" smtClean="0"/>
              <a:t>특징이 </a:t>
            </a:r>
            <a:r>
              <a:rPr lang="ko-KR" altLang="en-US" sz="1200" b="0" dirty="0"/>
              <a:t>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바로 </a:t>
            </a:r>
            <a:r>
              <a:rPr lang="en-US" altLang="ko-KR" sz="1200" b="0" dirty="0"/>
              <a:t>page, request, session, application </a:t>
            </a:r>
            <a:r>
              <a:rPr lang="ko-KR" altLang="en-US" sz="1200" b="0" dirty="0"/>
              <a:t>내장객체를 이용한 속성 관리 </a:t>
            </a:r>
            <a:r>
              <a:rPr lang="ko-KR" altLang="en-US" sz="1200" b="0" dirty="0" smtClean="0"/>
              <a:t>기법이다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이들 내장객체는 각자 지정된 생명주기가 있으며 </a:t>
            </a:r>
            <a:r>
              <a:rPr lang="en-US" altLang="ko-KR" sz="1200" b="0" dirty="0" err="1"/>
              <a:t>setAttribute</a:t>
            </a:r>
            <a:r>
              <a:rPr lang="en-US" altLang="ko-KR" sz="1200" b="0" dirty="0"/>
              <a:t>( ), </a:t>
            </a:r>
            <a:r>
              <a:rPr lang="en-US" altLang="ko-KR" sz="1200" b="0" dirty="0" err="1"/>
              <a:t>getAttribute</a:t>
            </a:r>
            <a:r>
              <a:rPr lang="en-US" altLang="ko-KR" sz="1200" b="0" dirty="0"/>
              <a:t>( )</a:t>
            </a:r>
            <a:r>
              <a:rPr lang="ko-KR" altLang="en-US" sz="1200" b="0" dirty="0"/>
              <a:t>라는 </a:t>
            </a:r>
            <a:r>
              <a:rPr lang="ko-KR" altLang="en-US" sz="1200" b="0" dirty="0" err="1" smtClean="0"/>
              <a:t>메서드를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통해 해당 생명주기 동안 자바 객체를 유지하는 기능을 제공한다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200" b="0" dirty="0" smtClean="0"/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b="0" dirty="0" smtClean="0"/>
              <a:t>속성 </a:t>
            </a:r>
            <a:r>
              <a:rPr lang="ko-KR" altLang="en-US" sz="1200" b="0" dirty="0"/>
              <a:t>관리 기법은 ‘</a:t>
            </a:r>
            <a:r>
              <a:rPr lang="en-US" altLang="ko-KR" sz="1200" b="0" dirty="0"/>
              <a:t>7</a:t>
            </a:r>
            <a:r>
              <a:rPr lang="ko-KR" altLang="en-US" sz="1200" b="0" dirty="0"/>
              <a:t>절</a:t>
            </a:r>
            <a:r>
              <a:rPr lang="en-US" altLang="ko-KR" sz="1200" b="0" dirty="0"/>
              <a:t>. JSP </a:t>
            </a:r>
            <a:r>
              <a:rPr lang="ko-KR" altLang="en-US" sz="1200" b="0" dirty="0"/>
              <a:t>내장객체와 속성 관리’에서 자세히 살펴볼 </a:t>
            </a:r>
            <a:r>
              <a:rPr lang="ko-KR" altLang="en-US" sz="1200" b="0" dirty="0" smtClean="0"/>
              <a:t>것이다</a:t>
            </a:r>
            <a:r>
              <a:rPr lang="en-US" altLang="ko-KR" sz="12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78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560840" cy="5400600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request </a:t>
            </a:r>
            <a:r>
              <a:rPr lang="ko-KR" altLang="en-US" dirty="0" smtClean="0">
                <a:solidFill>
                  <a:prstClr val="black"/>
                </a:solidFill>
              </a:rPr>
              <a:t>내장객체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request</a:t>
            </a:r>
            <a:r>
              <a:rPr lang="ko-KR" altLang="en-US" dirty="0"/>
              <a:t>는 사용자 요청과 관련된 기능을 제공하는 </a:t>
            </a:r>
            <a:r>
              <a:rPr lang="ko-KR" altLang="en-US" dirty="0" smtClean="0"/>
              <a:t>내장객체로 </a:t>
            </a:r>
            <a:r>
              <a:rPr lang="en-US" altLang="ko-KR" dirty="0" err="1" smtClean="0"/>
              <a:t>javax.servlet.http.HttpServletRequest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대한 참조 변수임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주로 </a:t>
            </a:r>
            <a:r>
              <a:rPr lang="ko-KR" altLang="en-US" dirty="0"/>
              <a:t>클라이언트에서 </a:t>
            </a:r>
            <a:r>
              <a:rPr lang="ko-KR" altLang="en-US" dirty="0" smtClean="0"/>
              <a:t>서버로 </a:t>
            </a:r>
            <a:r>
              <a:rPr lang="ko-KR" altLang="en-US" dirty="0"/>
              <a:t>전달되는 정보를 </a:t>
            </a:r>
            <a:r>
              <a:rPr lang="ko-KR" altLang="en-US" dirty="0" smtClean="0"/>
              <a:t>처리하기 위해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HTML </a:t>
            </a:r>
            <a:r>
              <a:rPr lang="ko-KR" altLang="en-US" dirty="0"/>
              <a:t>폼을 통해 입력된 값을 </a:t>
            </a:r>
            <a:r>
              <a:rPr lang="en-US" altLang="ko-KR" dirty="0"/>
              <a:t>JSP</a:t>
            </a:r>
            <a:r>
              <a:rPr lang="ko-KR" altLang="en-US" dirty="0"/>
              <a:t>에서 가져올 때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6"/>
          <a:stretch/>
        </p:blipFill>
        <p:spPr bwMode="auto">
          <a:xfrm>
            <a:off x="827584" y="3212976"/>
            <a:ext cx="5968529" cy="35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29249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request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주요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3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request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52736"/>
            <a:ext cx="77048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request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폼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(request_form.html)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p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.200 </a:t>
            </a:r>
            <a:r>
              <a:rPr kumimoji="0" lang="en-US" altLang="ko-KR" sz="1200" dirty="0">
                <a:solidFill>
                  <a:schemeClr val="accent6"/>
                </a:solidFill>
                <a:latin typeface="맑은 고딕"/>
                <a:ea typeface="맑은 고딕"/>
              </a:rPr>
              <a:t>~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201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request 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테스트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결과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request_result.jsp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p.202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~ 201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rgbClr val="F79646"/>
              </a:solidFill>
              <a:latin typeface="맑은 고딕"/>
              <a:ea typeface="맑은 고딕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 descr="C:\Users\orize\Downloads\이미지 파일\6장\ch06_img\ch06_0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9" t="14125" r="1078" b="27001"/>
          <a:stretch/>
        </p:blipFill>
        <p:spPr bwMode="auto">
          <a:xfrm>
            <a:off x="755576" y="1556791"/>
            <a:ext cx="3960440" cy="23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8720" y="35730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입력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orize\Downloads\이미지 파일\6장\ch06_img\ch06_0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4135" r="1139" b="27118"/>
          <a:stretch/>
        </p:blipFill>
        <p:spPr bwMode="auto">
          <a:xfrm>
            <a:off x="720864" y="4437112"/>
            <a:ext cx="3957856" cy="23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3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10481</TotalTime>
  <Words>3703</Words>
  <Application>Microsoft Office PowerPoint</Application>
  <PresentationFormat>화면 슬라이드 쇼(4:3)</PresentationFormat>
  <Paragraphs>524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PowerPoint 프레젠테이션</vt:lpstr>
      <vt:lpstr>Chapter 06. JSP 내장객체</vt:lpstr>
      <vt:lpstr>PowerPoint 프레젠테이션</vt:lpstr>
      <vt:lpstr>PowerPoint 프레젠테이션</vt:lpstr>
      <vt:lpstr>01. JSP 내장객체 개요</vt:lpstr>
      <vt:lpstr>01. JSP 내장객체 개요</vt:lpstr>
      <vt:lpstr>01. JSP 내장객체 개요</vt:lpstr>
      <vt:lpstr>02. request</vt:lpstr>
      <vt:lpstr>02. request</vt:lpstr>
      <vt:lpstr>02. request</vt:lpstr>
      <vt:lpstr>02. request</vt:lpstr>
      <vt:lpstr>02. request</vt:lpstr>
      <vt:lpstr>03. response</vt:lpstr>
      <vt:lpstr>03. response</vt:lpstr>
      <vt:lpstr>03. response</vt:lpstr>
      <vt:lpstr>04. out</vt:lpstr>
      <vt:lpstr>04. out</vt:lpstr>
      <vt:lpstr>04. out</vt:lpstr>
      <vt:lpstr>05. session</vt:lpstr>
      <vt:lpstr>05. session</vt:lpstr>
      <vt:lpstr>05. session</vt:lpstr>
      <vt:lpstr>05. session</vt:lpstr>
      <vt:lpstr>06. 그 밖의 내장객체</vt:lpstr>
      <vt:lpstr>06. 그 밖의 내장객체</vt:lpstr>
      <vt:lpstr>06. 그 밖의 내장객체</vt:lpstr>
      <vt:lpstr>06. 그 밖의 내장객체</vt:lpstr>
      <vt:lpstr>06. 그 밖의 내장객체</vt:lpstr>
      <vt:lpstr>06. 그 밖의 내장객체</vt:lpstr>
      <vt:lpstr>06. 그 밖의 내장객체</vt:lpstr>
      <vt:lpstr>06. 그 밖의 내장객체</vt:lpstr>
      <vt:lpstr>06. 그 밖의 내장객체</vt:lpstr>
      <vt:lpstr>07. JSP 내장객체와 속성 관리</vt:lpstr>
      <vt:lpstr>07. JSP 내장객체와 속성 관리</vt:lpstr>
      <vt:lpstr>07. JSP 내장객체와 속성 관리</vt:lpstr>
      <vt:lpstr>07. JSP 내장객체와 속성 관리</vt:lpstr>
      <vt:lpstr>07. JSP 내장객체와 속성 관리</vt:lpstr>
      <vt:lpstr>07. JSP 내장객체와 속성 관리</vt:lpstr>
      <vt:lpstr>08. [기본실습]JSP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[응용실습] JSP 내장객체: 트위터 구현</vt:lpstr>
      <vt:lpstr>08. [기본실습] 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[기본실습]JSP 내장객체: 세션을 이용한 장바구니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김지선</cp:lastModifiedBy>
  <cp:revision>725</cp:revision>
  <dcterms:created xsi:type="dcterms:W3CDTF">2012-07-11T10:23:22Z</dcterms:created>
  <dcterms:modified xsi:type="dcterms:W3CDTF">2014-02-17T08:02:51Z</dcterms:modified>
</cp:coreProperties>
</file>