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5" r:id="rId2"/>
    <p:sldId id="256" r:id="rId3"/>
    <p:sldId id="266" r:id="rId4"/>
    <p:sldId id="383" r:id="rId5"/>
    <p:sldId id="395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09" r:id="rId18"/>
    <p:sldId id="510" r:id="rId19"/>
    <p:sldId id="534" r:id="rId20"/>
    <p:sldId id="511" r:id="rId21"/>
    <p:sldId id="529" r:id="rId22"/>
    <p:sldId id="535" r:id="rId23"/>
    <p:sldId id="513" r:id="rId24"/>
    <p:sldId id="536" r:id="rId25"/>
    <p:sldId id="537" r:id="rId26"/>
    <p:sldId id="515" r:id="rId27"/>
    <p:sldId id="530" r:id="rId28"/>
    <p:sldId id="531" r:id="rId29"/>
    <p:sldId id="532" r:id="rId30"/>
    <p:sldId id="385" r:id="rId3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898" autoAdjust="0"/>
  </p:normalViewPr>
  <p:slideViewPr>
    <p:cSldViewPr>
      <p:cViewPr>
        <p:scale>
          <a:sx n="100" d="100"/>
          <a:sy n="100" d="100"/>
        </p:scale>
        <p:origin x="2112" y="44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0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2014-03-03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9288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1</a:t>
            </a:r>
            <a:r>
              <a:rPr lang="en-US" altLang="ko-KR" sz="1800" dirty="0" smtClean="0">
                <a:solidFill>
                  <a:prstClr val="black"/>
                </a:solidFill>
              </a:rPr>
              <a:t>.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sz="1800" dirty="0" smtClean="0">
                <a:solidFill>
                  <a:prstClr val="black"/>
                </a:solidFill>
              </a:rPr>
              <a:t> 연동 개요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</a:t>
            </a:r>
            <a:r>
              <a:rPr lang="ko-KR" altLang="en-US" dirty="0" err="1" smtClean="0"/>
              <a:t>빈즈는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 사용할 수 있는 자바 컴포넌트로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액션과 결합해 웹 프로그램을 더욱 간편하고 단순한 구조로 개발 할 수 있게 해준다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빈즈도</a:t>
            </a:r>
            <a:r>
              <a:rPr lang="ko-KR" altLang="en-US" dirty="0" smtClean="0"/>
              <a:t> </a:t>
            </a:r>
            <a:r>
              <a:rPr lang="ko-KR" altLang="en-US" dirty="0"/>
              <a:t>자바 클래스이기 때문에 </a:t>
            </a:r>
            <a:r>
              <a:rPr lang="en-US" altLang="ko-KR" dirty="0"/>
              <a:t>JSP </a:t>
            </a:r>
            <a:r>
              <a:rPr lang="ko-KR" altLang="en-US" dirty="0"/>
              <a:t>파일의 </a:t>
            </a:r>
            <a:r>
              <a:rPr lang="ko-KR" altLang="en-US" dirty="0" err="1"/>
              <a:t>스크립트릿</a:t>
            </a:r>
            <a:r>
              <a:rPr lang="ko-KR" altLang="en-US" dirty="0"/>
              <a:t> 부분에서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만들어 사용할 </a:t>
            </a:r>
            <a:r>
              <a:rPr lang="ko-KR" altLang="en-US" dirty="0" smtClean="0"/>
              <a:t>수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그러나 일반 클래스와 다를 바 없다면 굳이 </a:t>
            </a:r>
            <a:r>
              <a:rPr lang="ko-KR" altLang="en-US" dirty="0" err="1"/>
              <a:t>빈즈라는</a:t>
            </a:r>
            <a:r>
              <a:rPr lang="ko-KR" altLang="en-US" dirty="0"/>
              <a:t> 이름을 붙일 필요가 없을 </a:t>
            </a:r>
            <a:r>
              <a:rPr lang="ko-KR" altLang="en-US" dirty="0" smtClean="0"/>
              <a:t>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빈즈는</a:t>
            </a:r>
            <a:r>
              <a:rPr lang="ko-KR" altLang="en-US" dirty="0" smtClean="0"/>
              <a:t> </a:t>
            </a:r>
            <a:r>
              <a:rPr lang="ko-KR" altLang="en-US" dirty="0"/>
              <a:t>일반 클래스처럼 사용할 수도 있지만</a:t>
            </a:r>
            <a:r>
              <a:rPr lang="en-US" altLang="ko-KR" dirty="0"/>
              <a:t>, JSP </a:t>
            </a:r>
            <a:r>
              <a:rPr lang="ko-KR" altLang="en-US" dirty="0" err="1"/>
              <a:t>빈즈만의</a:t>
            </a:r>
            <a:r>
              <a:rPr lang="ko-KR" altLang="en-US" dirty="0"/>
              <a:t> 특징적인 요소를 잘 활용하면 </a:t>
            </a:r>
            <a:r>
              <a:rPr lang="ko-KR" altLang="en-US" dirty="0" smtClean="0"/>
              <a:t>더욱 </a:t>
            </a:r>
            <a:r>
              <a:rPr lang="ko-KR" altLang="en-US" dirty="0"/>
              <a:t>편하게 프로그램을 작성할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일반적으로 </a:t>
            </a:r>
            <a:r>
              <a:rPr lang="ko-KR" altLang="en-US" dirty="0" err="1"/>
              <a:t>빈즈를</a:t>
            </a:r>
            <a:r>
              <a:rPr lang="ko-KR" altLang="en-US" dirty="0"/>
              <a:t> 사용할 경우</a:t>
            </a:r>
            <a:r>
              <a:rPr lang="en-US" altLang="ko-KR" dirty="0"/>
              <a:t>, </a:t>
            </a:r>
            <a:r>
              <a:rPr lang="ko-KR" altLang="en-US" dirty="0"/>
              <a:t>사용자 입력 처리에 필요한 </a:t>
            </a:r>
            <a:r>
              <a:rPr lang="en-US" altLang="ko-KR" dirty="0"/>
              <a:t>HTML</a:t>
            </a:r>
            <a:r>
              <a:rPr lang="ko-KR" altLang="en-US" dirty="0"/>
              <a:t>이나 </a:t>
            </a:r>
            <a:r>
              <a:rPr lang="en-US" altLang="ko-KR" dirty="0"/>
              <a:t>JSP</a:t>
            </a:r>
            <a:r>
              <a:rPr lang="ko-KR" altLang="en-US" dirty="0"/>
              <a:t>와 폼의 액션에 </a:t>
            </a:r>
            <a:r>
              <a:rPr lang="ko-KR" altLang="en-US" dirty="0" smtClean="0"/>
              <a:t>연결된 </a:t>
            </a:r>
            <a:r>
              <a:rPr lang="en-US" altLang="ko-KR" dirty="0"/>
              <a:t>JSP </a:t>
            </a:r>
            <a:r>
              <a:rPr lang="ko-KR" altLang="en-US" dirty="0"/>
              <a:t>파일이 있어야 한다</a:t>
            </a:r>
            <a:r>
              <a:rPr lang="en-US" altLang="ko-KR" dirty="0"/>
              <a:t>. </a:t>
            </a:r>
            <a:r>
              <a:rPr lang="ko-KR" altLang="en-US" dirty="0"/>
              <a:t>또한 폼을 처리하는 </a:t>
            </a:r>
            <a:r>
              <a:rPr lang="en-US" altLang="ko-KR" dirty="0"/>
              <a:t>JSP </a:t>
            </a:r>
            <a:r>
              <a:rPr lang="ko-KR" altLang="en-US" dirty="0"/>
              <a:t>파일에서 참조할 </a:t>
            </a:r>
            <a:r>
              <a:rPr lang="ko-KR" altLang="en-US" dirty="0" err="1"/>
              <a:t>빈즈</a:t>
            </a:r>
            <a:r>
              <a:rPr lang="ko-KR" altLang="en-US" dirty="0"/>
              <a:t> 클래스도 </a:t>
            </a:r>
            <a:r>
              <a:rPr lang="ko-KR" altLang="en-US" dirty="0" smtClean="0"/>
              <a:t>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물론 </a:t>
            </a:r>
            <a:r>
              <a:rPr lang="ko-KR" altLang="en-US" dirty="0"/>
              <a:t>경우에 따라 결과를 보여주는 </a:t>
            </a:r>
            <a:r>
              <a:rPr lang="en-US" altLang="ko-KR" dirty="0"/>
              <a:t>HTML</a:t>
            </a:r>
            <a:r>
              <a:rPr lang="ko-KR" altLang="en-US" dirty="0"/>
              <a:t>이나 </a:t>
            </a:r>
            <a:r>
              <a:rPr lang="en-US" altLang="ko-KR" dirty="0"/>
              <a:t>JSP </a:t>
            </a:r>
            <a:r>
              <a:rPr lang="ko-KR" altLang="en-US" dirty="0"/>
              <a:t>파일이 필요할 수도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42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0060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1</a:t>
            </a:r>
            <a:r>
              <a:rPr lang="en-US" altLang="ko-KR" sz="1800" dirty="0" smtClean="0">
                <a:solidFill>
                  <a:prstClr val="black"/>
                </a:solidFill>
              </a:rPr>
              <a:t>.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sz="1800" dirty="0" smtClean="0">
                <a:solidFill>
                  <a:prstClr val="black"/>
                </a:solidFill>
              </a:rPr>
              <a:t> 연동 개요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5"/>
          <a:stretch/>
        </p:blipFill>
        <p:spPr bwMode="auto">
          <a:xfrm>
            <a:off x="611560" y="1484784"/>
            <a:ext cx="500014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4016" y="4635729"/>
            <a:ext cx="8820472" cy="2177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➊ 사용자 입력을 받기 위한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HTML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폼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입력 값은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각각의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form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요소의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name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속성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값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value)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을 통해 </a:t>
            </a:r>
            <a:r>
              <a:rPr kumimoji="0" lang="en-US" altLang="ko-KR" sz="1100" dirty="0" err="1">
                <a:solidFill>
                  <a:prstClr val="black"/>
                </a:solidFill>
                <a:latin typeface="맑은 고딕"/>
                <a:ea typeface="맑은 고딕"/>
              </a:rPr>
              <a:t>a.jsp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로 전달된다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en-US" altLang="ko-KR" sz="1100" dirty="0" err="1">
                <a:solidFill>
                  <a:prstClr val="black"/>
                </a:solidFill>
                <a:latin typeface="맑은 고딕"/>
                <a:ea typeface="맑은 고딕"/>
              </a:rPr>
              <a:t>a.jsp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kumimoji="0" lang="en-US" altLang="ko-KR" sz="1100" dirty="0" err="1">
                <a:solidFill>
                  <a:prstClr val="black"/>
                </a:solidFill>
                <a:latin typeface="맑은 고딕"/>
                <a:ea typeface="맑은 고딕"/>
              </a:rPr>
              <a:t>useBean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액션을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이용해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클래스를 불러오고 </a:t>
            </a:r>
            <a:r>
              <a:rPr kumimoji="0" lang="en-US" altLang="ko-KR" sz="1100" dirty="0" err="1">
                <a:solidFill>
                  <a:prstClr val="black"/>
                </a:solidFill>
                <a:latin typeface="맑은 고딕"/>
                <a:ea typeface="맑은 고딕"/>
              </a:rPr>
              <a:t>setProperty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를 통해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폼으로부터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전달받은 값을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클래스의 멤버변수의 값으로 전달한다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➌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이때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클래스의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setter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메서드들이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자동으로 호출된다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➍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클래스 값을 참조하려면 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getter </a:t>
            </a:r>
            <a:r>
              <a:rPr kumimoji="0"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사용한다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➎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결과를 보여주기 위한 </a:t>
            </a:r>
            <a:r>
              <a:rPr kumimoji="0" lang="en-US" altLang="ko-KR" sz="1100" dirty="0" err="1">
                <a:solidFill>
                  <a:prstClr val="black"/>
                </a:solidFill>
                <a:latin typeface="맑은 고딕"/>
                <a:ea typeface="맑은 고딕"/>
              </a:rPr>
              <a:t>b.jsp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에서는 </a:t>
            </a:r>
            <a:r>
              <a:rPr kumimoji="0" lang="en-US" altLang="ko-KR" sz="1100" dirty="0" err="1">
                <a:solidFill>
                  <a:prstClr val="black"/>
                </a:solidFill>
                <a:latin typeface="맑은 고딕"/>
                <a:ea typeface="맑은 고딕"/>
              </a:rPr>
              <a:t>a.jsp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와 마찬가지로 </a:t>
            </a:r>
            <a:r>
              <a:rPr kumimoji="0" lang="en-US" altLang="ko-KR" sz="1100" dirty="0" err="1">
                <a:solidFill>
                  <a:prstClr val="black"/>
                </a:solidFill>
                <a:latin typeface="맑은 고딕"/>
                <a:ea typeface="맑은 고딕"/>
              </a:rPr>
              <a:t>useBean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액션을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이용해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클래스를 참조하고 </a:t>
            </a:r>
            <a:r>
              <a:rPr kumimoji="0" lang="en-US" altLang="ko-KR" sz="1100" dirty="0" err="1">
                <a:solidFill>
                  <a:prstClr val="black"/>
                </a:solidFill>
                <a:latin typeface="맑은 고딕"/>
                <a:ea typeface="맑은 고딕"/>
              </a:rPr>
              <a:t>getProperty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를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이용해 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멤버변수 값을 출력한다</a:t>
            </a:r>
            <a:r>
              <a:rPr kumimoji="0"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070" y="43651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7-4]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빈즈와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상호작용하는 구성요소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1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JSP 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ko-KR" altLang="en-US" dirty="0" err="1" smtClean="0">
                <a:latin typeface="+mn-ea"/>
              </a:rPr>
              <a:t>빈즈</a:t>
            </a:r>
            <a:r>
              <a:rPr lang="ko-KR" altLang="en-US" dirty="0" smtClean="0">
                <a:latin typeface="+mn-ea"/>
              </a:rPr>
              <a:t> 구현은 데이터베이스와의 연동이 많은 부분을 차지하며 이 경우 다음과 같이 세가지 형태의 구현을 고려할 수 있다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1" lang="ko-KR" altLang="en-US" sz="1200" dirty="0">
                <a:solidFill>
                  <a:prstClr val="black"/>
                </a:solidFill>
              </a:rPr>
              <a:t>➊ 데이터베이스 연동을 포함해서 데이터와 여러 기능을 함께 구현하는 방법</a:t>
            </a:r>
            <a:r>
              <a:rPr kumimoji="1" lang="en-US" altLang="ko-KR" sz="1200" dirty="0">
                <a:solidFill>
                  <a:prstClr val="black"/>
                </a:solidFill>
              </a:rPr>
              <a:t>(DO, DAO </a:t>
            </a:r>
            <a:r>
              <a:rPr kumimoji="1" lang="ko-KR" altLang="en-US" sz="1200" dirty="0">
                <a:solidFill>
                  <a:prstClr val="black"/>
                </a:solidFill>
              </a:rPr>
              <a:t>클래스의 통합 형태</a:t>
            </a:r>
            <a:r>
              <a:rPr kumimoji="1" lang="en-US" altLang="ko-KR" sz="1200" dirty="0">
                <a:solidFill>
                  <a:prstClr val="black"/>
                </a:solidFill>
              </a:rPr>
              <a:t>)</a:t>
            </a:r>
            <a:endParaRPr kumimoji="1" lang="en-US" altLang="ko-KR" sz="1200" b="0" dirty="0">
              <a:solidFill>
                <a:prstClr val="black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1" lang="ko-KR" altLang="en-US" sz="1100" b="0" dirty="0" err="1">
                <a:solidFill>
                  <a:prstClr val="black"/>
                </a:solidFill>
              </a:rPr>
              <a:t>빈즈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 내부에 데이터베이스 접속과 관련한 정보를 포함하여 입력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,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출력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,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삭제와 같은 모든 데이터베이스 처리 </a:t>
            </a:r>
            <a:r>
              <a:rPr kumimoji="1" lang="ko-KR" altLang="en-US" sz="1100" b="0" dirty="0" err="1">
                <a:solidFill>
                  <a:prstClr val="black"/>
                </a:solidFill>
              </a:rPr>
              <a:t>로직을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 갖는 형태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쉽고 빠르게 개발할 수 있는 장점 때문에 비교적 간단한 프로그램 구현에 이용된다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 [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그림 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7-1]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의 일반적인 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JSP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에서의 </a:t>
            </a:r>
            <a:r>
              <a:rPr kumimoji="1" lang="ko-KR" altLang="en-US" sz="1100" b="0" dirty="0" err="1">
                <a:solidFill>
                  <a:prstClr val="black"/>
                </a:solidFill>
              </a:rPr>
              <a:t>빈즈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 활용이 여기에 해당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kumimoji="1" lang="en-US" altLang="ko-KR" sz="1100" b="0" dirty="0">
              <a:solidFill>
                <a:prstClr val="black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1" lang="en-US" altLang="ko-KR" sz="1200" dirty="0">
                <a:solidFill>
                  <a:prstClr val="black"/>
                </a:solidFill>
              </a:rPr>
              <a:t>➋ </a:t>
            </a:r>
            <a:r>
              <a:rPr kumimoji="1" lang="ko-KR" altLang="en-US" sz="1200" dirty="0">
                <a:solidFill>
                  <a:prstClr val="black"/>
                </a:solidFill>
              </a:rPr>
              <a:t>데이터 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매핑과</a:t>
            </a:r>
            <a:r>
              <a:rPr kumimoji="1" lang="ko-KR" altLang="en-US" sz="1200" dirty="0">
                <a:solidFill>
                  <a:prstClr val="black"/>
                </a:solidFill>
              </a:rPr>
              <a:t> 데이터베이스 처리를 분리해서 구현하는 방법</a:t>
            </a:r>
            <a:r>
              <a:rPr kumimoji="1" lang="en-US" altLang="ko-KR" sz="1200" dirty="0">
                <a:solidFill>
                  <a:prstClr val="black"/>
                </a:solidFill>
              </a:rPr>
              <a:t>(DO, DAO </a:t>
            </a:r>
            <a:r>
              <a:rPr kumimoji="1" lang="ko-KR" altLang="en-US" sz="1200" dirty="0">
                <a:solidFill>
                  <a:prstClr val="black"/>
                </a:solidFill>
              </a:rPr>
              <a:t>클래스의 분리 형태</a:t>
            </a:r>
            <a:r>
              <a:rPr kumimoji="1" lang="en-US" altLang="ko-KR" sz="1200" dirty="0">
                <a:solidFill>
                  <a:prstClr val="black"/>
                </a:solidFill>
              </a:rPr>
              <a:t>)</a:t>
            </a:r>
            <a:endParaRPr kumimoji="1" lang="en-US" altLang="ko-KR" sz="1200" b="0" dirty="0">
              <a:solidFill>
                <a:prstClr val="black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1" lang="en-US" altLang="ko-KR" sz="1100" b="0" dirty="0">
                <a:solidFill>
                  <a:prstClr val="black"/>
                </a:solidFill>
              </a:rPr>
              <a:t>Data Object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와 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DAO(Data Access Object)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를 분리한 형태로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, DO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클래스에는 테이블과 대응할 수 있는 필드 관련 기능만 존재한다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데이터베이스 접속과 관련한 정보와 입력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,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출력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,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삭제와 같은 기능은 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DAO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라는 별도 클래스에 구현한다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 ➊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보다 처음에는 구현이 어렵지만 데이터와 비즈니스 </a:t>
            </a:r>
            <a:r>
              <a:rPr kumimoji="1" lang="ko-KR" altLang="en-US" sz="1100" b="0" dirty="0" err="1">
                <a:solidFill>
                  <a:prstClr val="black"/>
                </a:solidFill>
              </a:rPr>
              <a:t>로직을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 분리하기 때문에 유지보수에 유리하다는 장점이 있음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이 방법은 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DAO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패턴으로 불리기도 하며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,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주로 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MVC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패턴과 함께 사용된다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대부분의 프로젝트에 적합한 방법이다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따라서 처음부터 이 방법으로 프로그래밍 습관을 들이는 것이 좋다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 [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그림 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7-2]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가 여기에 해당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</a:t>
            </a: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kumimoji="1" lang="en-US" altLang="ko-KR" sz="1100" b="0" dirty="0">
              <a:solidFill>
                <a:prstClr val="black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1" lang="en-US" altLang="ko-KR" sz="1200" dirty="0">
                <a:solidFill>
                  <a:prstClr val="black"/>
                </a:solidFill>
              </a:rPr>
              <a:t>➌ </a:t>
            </a:r>
            <a:r>
              <a:rPr kumimoji="1" lang="ko-KR" altLang="en-US" sz="1200" dirty="0">
                <a:solidFill>
                  <a:prstClr val="black"/>
                </a:solidFill>
              </a:rPr>
              <a:t>별도의 </a:t>
            </a:r>
            <a:r>
              <a:rPr kumimoji="1" lang="en-US" altLang="ko-KR" sz="1200" dirty="0">
                <a:solidFill>
                  <a:prstClr val="black"/>
                </a:solidFill>
              </a:rPr>
              <a:t>O-R </a:t>
            </a:r>
            <a:r>
              <a:rPr kumimoji="1" lang="ko-KR" altLang="en-US" sz="1200" dirty="0" err="1">
                <a:solidFill>
                  <a:prstClr val="black"/>
                </a:solidFill>
              </a:rPr>
              <a:t>매핑</a:t>
            </a:r>
            <a:r>
              <a:rPr kumimoji="1" lang="ko-KR" altLang="en-US" sz="1200" dirty="0">
                <a:solidFill>
                  <a:prstClr val="black"/>
                </a:solidFill>
              </a:rPr>
              <a:t> 프레임워크를 사용하는 방법</a:t>
            </a:r>
            <a:endParaRPr kumimoji="1" lang="ko-KR" altLang="en-US" sz="1200" b="0" dirty="0">
              <a:solidFill>
                <a:prstClr val="black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kumimoji="1" lang="ko-KR" altLang="en-US" sz="1100" b="0" dirty="0">
                <a:solidFill>
                  <a:prstClr val="black"/>
                </a:solidFill>
              </a:rPr>
              <a:t>➋에서 실질적인 데이터베이스 처리를 담당하는 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DAO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대신 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O-R </a:t>
            </a:r>
            <a:r>
              <a:rPr kumimoji="1" lang="ko-KR" altLang="en-US" sz="1100" b="0" dirty="0" err="1">
                <a:solidFill>
                  <a:prstClr val="black"/>
                </a:solidFill>
              </a:rPr>
              <a:t>매핑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 프레임워크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(O-R Mapping Framework)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를 사용하는 방식이다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 O-R </a:t>
            </a:r>
            <a:r>
              <a:rPr kumimoji="1" lang="ko-KR" altLang="en-US" sz="1100" b="0" dirty="0" err="1">
                <a:solidFill>
                  <a:prstClr val="black"/>
                </a:solidFill>
              </a:rPr>
              <a:t>매핑이란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 </a:t>
            </a:r>
            <a:r>
              <a:rPr kumimoji="1" lang="ko-KR" altLang="en-US" sz="1100" b="0" dirty="0" err="1">
                <a:solidFill>
                  <a:prstClr val="black"/>
                </a:solidFill>
              </a:rPr>
              <a:t>빈즈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(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도메인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)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객체와 데이터베이스 테이블의 칼럼을 자동으로 연결하고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, </a:t>
            </a:r>
            <a:r>
              <a:rPr kumimoji="1" lang="ko-KR" altLang="en-US" sz="1100" b="0" dirty="0">
                <a:solidFill>
                  <a:prstClr val="black"/>
                </a:solidFill>
              </a:rPr>
              <a:t>이들의 값을 동기화하며 상태를 유지하는 메커니즘을 제공함으로써 개발의 생산성과 안정성을 높일 수 있는 방법이다</a:t>
            </a:r>
            <a:r>
              <a:rPr kumimoji="1" lang="en-US" altLang="ko-KR" sz="1100" b="0" dirty="0">
                <a:solidFill>
                  <a:prstClr val="black"/>
                </a:solidFill>
              </a:rPr>
              <a:t>.</a:t>
            </a:r>
            <a:endParaRPr kumimoji="1" lang="ko-KR" altLang="en-US" sz="1100" b="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sz="1800" dirty="0" smtClean="0">
                <a:solidFill>
                  <a:prstClr val="black"/>
                </a:solidFill>
              </a:rPr>
              <a:t> 클래스 구조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기본적으로 </a:t>
            </a:r>
            <a:r>
              <a:rPr lang="ko-KR" altLang="en-US" dirty="0" err="1"/>
              <a:t>빈즈</a:t>
            </a:r>
            <a:r>
              <a:rPr lang="ko-KR" altLang="en-US" dirty="0"/>
              <a:t> 클래스는 자바 클래스이므로</a:t>
            </a:r>
            <a:r>
              <a:rPr lang="en-US" altLang="ko-KR" dirty="0"/>
              <a:t>, </a:t>
            </a:r>
            <a:r>
              <a:rPr lang="ko-KR" altLang="en-US" dirty="0" smtClean="0"/>
              <a:t>일반적인 자바 </a:t>
            </a:r>
            <a:r>
              <a:rPr lang="ko-KR" altLang="en-US" dirty="0"/>
              <a:t>클래스 구성을 따른다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/>
              <a:t>액션과 </a:t>
            </a:r>
            <a:r>
              <a:rPr lang="ko-KR" altLang="en-US" dirty="0" smtClean="0"/>
              <a:t>연동하기 </a:t>
            </a:r>
            <a:r>
              <a:rPr lang="ko-KR" altLang="en-US" dirty="0"/>
              <a:t>위해 필요한 몇 가지 필수 구성의 차이가 </a:t>
            </a:r>
            <a:r>
              <a:rPr lang="ko-KR" altLang="en-US" dirty="0" smtClean="0"/>
              <a:t>있지만 </a:t>
            </a:r>
            <a:r>
              <a:rPr lang="ko-KR" altLang="en-US" dirty="0"/>
              <a:t>이는 문법적인 </a:t>
            </a:r>
            <a:r>
              <a:rPr lang="ko-KR" altLang="en-US" dirty="0" smtClean="0"/>
              <a:t>제약이 </a:t>
            </a:r>
            <a:r>
              <a:rPr lang="ko-KR" altLang="en-US" dirty="0"/>
              <a:t>아니기 때문에 규칙을 따르지 않더라도 컴파일 오류가 발생하지는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빈즈는</a:t>
            </a:r>
            <a:r>
              <a:rPr lang="ko-KR" altLang="en-US" dirty="0" smtClean="0"/>
              <a:t> </a:t>
            </a:r>
            <a:r>
              <a:rPr lang="ko-KR" altLang="en-US" dirty="0"/>
              <a:t>매개변수가 없는 기본 </a:t>
            </a:r>
            <a:r>
              <a:rPr lang="ko-KR" altLang="en-US" dirty="0" err="1"/>
              <a:t>생성자를</a:t>
            </a:r>
            <a:r>
              <a:rPr lang="ko-KR" altLang="en-US" dirty="0"/>
              <a:t> 요구하므로 만일 매개변수가 있는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ko-KR" altLang="en-US" dirty="0" smtClean="0"/>
              <a:t>구현하였다면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명시적으로 선언해 주어야 문제가 발생하지 않는다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빈즈</a:t>
            </a:r>
            <a:r>
              <a:rPr lang="ko-KR" altLang="en-US" dirty="0" smtClean="0"/>
              <a:t> 클래스의 일반적인 구조는 멤버변수</a:t>
            </a:r>
            <a:r>
              <a:rPr lang="en-US" altLang="ko-KR" dirty="0" smtClean="0"/>
              <a:t>, getter/setter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82241" y="3645024"/>
            <a:ext cx="7704856" cy="30053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8541" y="3645024"/>
            <a:ext cx="3974165" cy="296959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class xxxBean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// </a:t>
            </a:r>
            <a:r>
              <a:rPr lang="ko-KR" altLang="en-US" sz="1050" dirty="0">
                <a:latin typeface="+mn-ea"/>
                <a:ea typeface="+mn-ea"/>
              </a:rPr>
              <a:t>멤버변수 </a:t>
            </a:r>
            <a:r>
              <a:rPr lang="en-US" altLang="ko-KR" sz="1050" dirty="0">
                <a:latin typeface="+mn-ea"/>
                <a:ea typeface="+mn-ea"/>
              </a:rPr>
              <a:t>: </a:t>
            </a:r>
            <a:r>
              <a:rPr lang="ko-KR" altLang="en-US" sz="1050" dirty="0">
                <a:latin typeface="+mn-ea"/>
                <a:ea typeface="+mn-ea"/>
              </a:rPr>
              <a:t>데이터베이스 테이블의 칼럼 이름과 매칭된다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fr-FR" altLang="ko-KR" sz="1050" dirty="0">
                <a:latin typeface="+mn-ea"/>
                <a:ea typeface="+mn-ea"/>
              </a:rPr>
              <a:t>private String xxx;</a:t>
            </a:r>
          </a:p>
          <a:p>
            <a:pPr>
              <a:lnSpc>
                <a:spcPct val="150000"/>
              </a:lnSpc>
            </a:pPr>
            <a:endParaRPr lang="fr-FR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// get, set </a:t>
            </a:r>
            <a:r>
              <a:rPr lang="ko-KR" altLang="en-US" sz="1050" dirty="0" err="1">
                <a:latin typeface="+mn-ea"/>
                <a:ea typeface="+mn-ea"/>
              </a:rPr>
              <a:t>메서드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>: </a:t>
            </a:r>
            <a:r>
              <a:rPr lang="ko-KR" altLang="en-US" sz="1050" dirty="0">
                <a:latin typeface="+mn-ea"/>
                <a:ea typeface="+mn-ea"/>
              </a:rPr>
              <a:t>멤버변수와 매칭된다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fr-FR" altLang="ko-KR" sz="1050" dirty="0">
                <a:latin typeface="+mn-ea"/>
                <a:ea typeface="+mn-ea"/>
              </a:rPr>
              <a:t>public String getXxx()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return xxx;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public setXxx(String xxx)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this.xxx = xxx;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78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3. JSP</a:t>
            </a:r>
            <a:r>
              <a:rPr lang="ko-KR" altLang="en-US" sz="1800" dirty="0" smtClean="0">
                <a:solidFill>
                  <a:prstClr val="black"/>
                </a:solidFill>
              </a:rPr>
              <a:t>에서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sz="1800" dirty="0" smtClean="0">
                <a:solidFill>
                  <a:prstClr val="black"/>
                </a:solidFill>
              </a:rPr>
              <a:t> 선언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사용을 위해 선언하는 방법은 </a:t>
            </a:r>
            <a:r>
              <a:rPr lang="en-US" altLang="ko-KR" dirty="0" smtClean="0"/>
              <a:t>‘5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JSP </a:t>
            </a:r>
            <a:r>
              <a:rPr lang="ko-KR" altLang="en-US" dirty="0" smtClean="0"/>
              <a:t>기본문법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배운</a:t>
            </a: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액션을 사용하는 것이다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/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액션은 다음과 같은 자바 코드로 변경된다</a:t>
            </a:r>
            <a:r>
              <a:rPr lang="en-US" altLang="ko-KR" dirty="0" smtClean="0"/>
              <a:t>. id, class, scope</a:t>
            </a:r>
            <a:r>
              <a:rPr lang="ko-KR" altLang="en-US" dirty="0" smtClean="0"/>
              <a:t>의 의미를 좀 더 자세히 알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page scope</a:t>
            </a:r>
            <a:r>
              <a:rPr lang="ko-KR" altLang="en-US" dirty="0" smtClean="0"/>
              <a:t>인 경우</a:t>
            </a: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2"/>
          <a:stretch/>
        </p:blipFill>
        <p:spPr bwMode="auto">
          <a:xfrm>
            <a:off x="755576" y="2820456"/>
            <a:ext cx="5832648" cy="13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27584" y="2178006"/>
            <a:ext cx="7704856" cy="339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2178006"/>
            <a:ext cx="4113627" cy="3034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jsp:useBean</a:t>
            </a:r>
            <a:r>
              <a:rPr lang="en-US" altLang="ko-KR" sz="1050" dirty="0">
                <a:latin typeface="+mn-ea"/>
                <a:ea typeface="+mn-ea"/>
              </a:rPr>
              <a:t> id="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" scope="request" class="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" /&gt;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649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7-1]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useBean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액션속성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400899"/>
            <a:ext cx="7704856" cy="1320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7597" y="4400898"/>
            <a:ext cx="3900427" cy="127297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 = (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)</a:t>
            </a:r>
            <a:r>
              <a:rPr lang="en-US" altLang="ko-KR" sz="1050" dirty="0" err="1">
                <a:latin typeface="+mn-ea"/>
                <a:ea typeface="+mn-ea"/>
              </a:rPr>
              <a:t>request.getAttribute</a:t>
            </a:r>
            <a:r>
              <a:rPr lang="en-US" altLang="ko-KR" sz="1050" dirty="0">
                <a:latin typeface="+mn-ea"/>
                <a:ea typeface="+mn-ea"/>
              </a:rPr>
              <a:t>("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if(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 == null)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 = new 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en-US" altLang="ko-KR" sz="1050" dirty="0" err="1">
                <a:latin typeface="+mn-ea"/>
                <a:ea typeface="+mn-ea"/>
              </a:rPr>
              <a:t>request.setAttribute</a:t>
            </a:r>
            <a:r>
              <a:rPr lang="en-US" altLang="ko-KR" sz="1050" dirty="0">
                <a:latin typeface="+mn-ea"/>
                <a:ea typeface="+mn-ea"/>
              </a:rPr>
              <a:t>("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", 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6029923"/>
            <a:ext cx="7704856" cy="7474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5993918"/>
            <a:ext cx="2297424" cy="8194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&lt;%</a:t>
            </a:r>
            <a:endParaRPr lang="en-US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err="1" smtClean="0">
                <a:latin typeface="+mn-ea"/>
                <a:ea typeface="+mn-ea"/>
              </a:rPr>
              <a:t>MyBean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mybean</a:t>
            </a:r>
            <a:r>
              <a:rPr lang="en-US" altLang="ko-KR" sz="1050" dirty="0" smtClean="0">
                <a:latin typeface="+mn-ea"/>
                <a:ea typeface="+mn-ea"/>
              </a:rPr>
              <a:t> = new </a:t>
            </a:r>
            <a:r>
              <a:rPr lang="en-US" altLang="ko-KR" sz="1050" dirty="0" err="1" smtClean="0">
                <a:latin typeface="+mn-ea"/>
                <a:ea typeface="+mn-ea"/>
              </a:rPr>
              <a:t>MyBean</a:t>
            </a:r>
            <a:r>
              <a:rPr lang="en-US" altLang="ko-KR" sz="1050" dirty="0" smtClean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138219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4. JSP</a:t>
            </a:r>
            <a:r>
              <a:rPr lang="ko-KR" altLang="en-US" sz="1800" dirty="0" smtClean="0">
                <a:solidFill>
                  <a:prstClr val="black"/>
                </a:solidFill>
              </a:rPr>
              <a:t>에서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sz="1800" dirty="0" smtClean="0">
                <a:solidFill>
                  <a:prstClr val="black"/>
                </a:solidFill>
              </a:rPr>
              <a:t> 속성 설정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빈즈를</a:t>
            </a:r>
            <a:r>
              <a:rPr lang="ko-KR" altLang="en-US" dirty="0" smtClean="0"/>
              <a:t> 선언한 다음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액션을 통해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값을 설정하고 가져올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입력항목이 많은 경우 모든 멤버변수에 대해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를 할 필요 없이 </a:t>
            </a:r>
            <a:r>
              <a:rPr lang="en-US" altLang="ko-KR" dirty="0" smtClean="0"/>
              <a:t>property=“*” 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setProperty</a:t>
            </a:r>
            <a:r>
              <a:rPr lang="ko-KR" altLang="en-US" dirty="0" smtClean="0"/>
              <a:t>는 다음과 같은 자바 소스 코드로 변환되며 </a:t>
            </a:r>
            <a:r>
              <a:rPr lang="ko-KR" altLang="en-US" dirty="0" err="1" smtClean="0"/>
              <a:t>스크립트릿에서도</a:t>
            </a:r>
            <a:r>
              <a:rPr lang="ko-KR" altLang="en-US" dirty="0" smtClean="0"/>
              <a:t> 동일하게 사용할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0"/>
          <a:stretch/>
        </p:blipFill>
        <p:spPr bwMode="auto">
          <a:xfrm>
            <a:off x="611559" y="2810644"/>
            <a:ext cx="6322857" cy="13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55576" y="1925801"/>
            <a:ext cx="7704856" cy="567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901715"/>
            <a:ext cx="3916457" cy="5458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jsp:setProperty</a:t>
            </a:r>
            <a:r>
              <a:rPr lang="en-US" altLang="ko-KR" sz="1050" dirty="0">
                <a:latin typeface="+mn-ea"/>
                <a:ea typeface="+mn-ea"/>
              </a:rPr>
              <a:t> name="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" property="</a:t>
            </a:r>
            <a:r>
              <a:rPr lang="en-US" altLang="ko-KR" sz="1050" dirty="0" err="1">
                <a:latin typeface="+mn-ea"/>
                <a:ea typeface="+mn-ea"/>
              </a:rPr>
              <a:t>userid</a:t>
            </a:r>
            <a:r>
              <a:rPr lang="en-US" altLang="ko-KR" sz="1050" dirty="0">
                <a:latin typeface="+mn-ea"/>
                <a:ea typeface="+mn-ea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jsp:setProperty</a:t>
            </a:r>
            <a:r>
              <a:rPr lang="en-US" altLang="ko-KR" sz="1050" dirty="0">
                <a:latin typeface="+mn-ea"/>
                <a:ea typeface="+mn-ea"/>
              </a:rPr>
              <a:t> name="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" property="</a:t>
            </a:r>
            <a:r>
              <a:rPr lang="en-US" altLang="ko-KR" sz="1050" dirty="0" err="1">
                <a:latin typeface="+mn-ea"/>
                <a:ea typeface="+mn-ea"/>
              </a:rPr>
              <a:t>userpasswd</a:t>
            </a:r>
            <a:r>
              <a:rPr lang="en-US" altLang="ko-KR" sz="1050" dirty="0">
                <a:latin typeface="+mn-ea"/>
                <a:ea typeface="+mn-ea"/>
              </a:rPr>
              <a:t>" /&gt;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927" y="25649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7-2]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setProperty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속성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839153"/>
            <a:ext cx="7704856" cy="10065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4815068"/>
            <a:ext cx="3826689" cy="103060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en-US" altLang="ko-KR" sz="1050" dirty="0" err="1">
                <a:latin typeface="+mn-ea"/>
                <a:ea typeface="+mn-ea"/>
              </a:rPr>
              <a:t>mybean.setUserid</a:t>
            </a:r>
            <a:r>
              <a:rPr lang="en-US" altLang="ko-KR" sz="1050" dirty="0">
                <a:latin typeface="+mn-ea"/>
                <a:ea typeface="+mn-ea"/>
              </a:rPr>
              <a:t>(</a:t>
            </a:r>
            <a:r>
              <a:rPr lang="en-US" altLang="ko-KR" sz="1050" dirty="0" err="1">
                <a:latin typeface="+mn-ea"/>
                <a:ea typeface="+mn-ea"/>
              </a:rPr>
              <a:t>request.getParameter</a:t>
            </a:r>
            <a:r>
              <a:rPr lang="en-US" altLang="ko-KR" sz="1050" dirty="0">
                <a:latin typeface="+mn-ea"/>
                <a:ea typeface="+mn-ea"/>
              </a:rPr>
              <a:t>("username"));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   </a:t>
            </a:r>
            <a:r>
              <a:rPr lang="en-US" altLang="ko-KR" sz="1050" dirty="0" err="1">
                <a:latin typeface="+mn-ea"/>
                <a:ea typeface="+mn-ea"/>
              </a:rPr>
              <a:t>mybean.setPasswd</a:t>
            </a:r>
            <a:r>
              <a:rPr lang="en-US" altLang="ko-KR" sz="1050" dirty="0">
                <a:latin typeface="+mn-ea"/>
                <a:ea typeface="+mn-ea"/>
              </a:rPr>
              <a:t>(</a:t>
            </a:r>
            <a:r>
              <a:rPr lang="en-US" altLang="ko-KR" sz="1050" dirty="0" err="1">
                <a:latin typeface="+mn-ea"/>
                <a:ea typeface="+mn-ea"/>
              </a:rPr>
              <a:t>request.getParameter</a:t>
            </a:r>
            <a:r>
              <a:rPr lang="en-US" altLang="ko-KR" sz="1050" dirty="0">
                <a:latin typeface="+mn-ea"/>
                <a:ea typeface="+mn-ea"/>
              </a:rPr>
              <a:t>("</a:t>
            </a:r>
            <a:r>
              <a:rPr lang="en-US" altLang="ko-KR" sz="1050" dirty="0" err="1">
                <a:latin typeface="+mn-ea"/>
                <a:ea typeface="+mn-ea"/>
              </a:rPr>
              <a:t>userpasswd</a:t>
            </a:r>
            <a:r>
              <a:rPr lang="en-US" altLang="ko-KR" sz="1050" dirty="0">
                <a:latin typeface="+mn-ea"/>
                <a:ea typeface="+mn-ea"/>
              </a:rPr>
              <a:t>"));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%&gt;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397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704856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5.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빈즈</a:t>
            </a:r>
            <a:r>
              <a:rPr lang="ko-KR" altLang="en-US" sz="1800" dirty="0" smtClean="0">
                <a:solidFill>
                  <a:prstClr val="black"/>
                </a:solidFill>
              </a:rPr>
              <a:t> 에서 </a:t>
            </a:r>
            <a:r>
              <a:rPr lang="en-US" altLang="ko-KR" sz="1800" dirty="0" smtClean="0">
                <a:solidFill>
                  <a:prstClr val="black"/>
                </a:solidFill>
              </a:rPr>
              <a:t>JSP</a:t>
            </a:r>
            <a:r>
              <a:rPr lang="ko-KR" altLang="en-US" sz="1800" dirty="0" smtClean="0">
                <a:solidFill>
                  <a:prstClr val="black"/>
                </a:solidFill>
              </a:rPr>
              <a:t>로 속성 데이터 가져오기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빈즈에</a:t>
            </a:r>
            <a:r>
              <a:rPr lang="ko-KR" altLang="en-US" dirty="0" smtClean="0"/>
              <a:t> 설정되어 있는 값은 </a:t>
            </a:r>
            <a:r>
              <a:rPr lang="en-US" altLang="ko-KR" dirty="0" err="1" smtClean="0"/>
              <a:t>getProperty</a:t>
            </a:r>
            <a:r>
              <a:rPr lang="ko-KR" altLang="en-US" dirty="0" smtClean="0"/>
              <a:t>를 이용해 읽어 올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앞에서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로 설정된 값은 다음과 같이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 가져올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getProperty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화면에 데이터를 출력하는 용도로 사용하기 때문에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함께 쓰는 경우가 많다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코드가 길어 불편한 경우 </a:t>
            </a:r>
            <a:r>
              <a:rPr lang="en-US" altLang="ko-KR" dirty="0" smtClean="0"/>
              <a:t>&lt;%= %&gt;</a:t>
            </a:r>
            <a:r>
              <a:rPr lang="ko-KR" altLang="en-US" dirty="0" smtClean="0"/>
              <a:t>을 사용할 수도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추후 표현언어를 배우게 되면 </a:t>
            </a:r>
            <a:r>
              <a:rPr lang="en-US" altLang="ko-KR" dirty="0" smtClean="0"/>
              <a:t>${</a:t>
            </a:r>
            <a:r>
              <a:rPr lang="en-US" altLang="ko-KR" dirty="0" err="1" smtClean="0"/>
              <a:t>mybean.username</a:t>
            </a:r>
            <a:r>
              <a:rPr lang="en-US" altLang="ko-KR" dirty="0" smtClean="0"/>
              <a:t>} </a:t>
            </a:r>
            <a:r>
              <a:rPr lang="ko-KR" altLang="en-US" dirty="0" smtClean="0"/>
              <a:t>과 같이 사용하게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55576" y="2189600"/>
            <a:ext cx="7704856" cy="567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9559" y="2165514"/>
            <a:ext cx="3916457" cy="5458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jsp:getProperty</a:t>
            </a:r>
            <a:r>
              <a:rPr lang="en-US" altLang="ko-KR" sz="1050" dirty="0">
                <a:latin typeface="+mn-ea"/>
                <a:ea typeface="+mn-ea"/>
              </a:rPr>
              <a:t> name="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" property="username"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jsp:getProperty</a:t>
            </a:r>
            <a:r>
              <a:rPr lang="en-US" altLang="ko-KR" sz="1050" dirty="0">
                <a:latin typeface="+mn-ea"/>
                <a:ea typeface="+mn-ea"/>
              </a:rPr>
              <a:t> name="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" property="</a:t>
            </a:r>
            <a:r>
              <a:rPr lang="en-US" altLang="ko-KR" sz="1050" dirty="0" err="1">
                <a:latin typeface="+mn-ea"/>
                <a:ea typeface="+mn-ea"/>
              </a:rPr>
              <a:t>userpasswd</a:t>
            </a:r>
            <a:r>
              <a:rPr lang="en-US" altLang="ko-KR" sz="1050" dirty="0">
                <a:latin typeface="+mn-ea"/>
                <a:ea typeface="+mn-ea"/>
              </a:rPr>
              <a:t>" /&gt;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4038" y="3301827"/>
            <a:ext cx="7704856" cy="567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9255" y="3306316"/>
            <a:ext cx="4996881" cy="5458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&lt;TR&gt;&lt;TD&gt;</a:t>
            </a:r>
            <a:r>
              <a:rPr lang="ko-KR" altLang="en-US" sz="1050" dirty="0">
                <a:latin typeface="+mn-ea"/>
                <a:ea typeface="+mn-ea"/>
              </a:rPr>
              <a:t>이름</a:t>
            </a:r>
            <a:r>
              <a:rPr lang="en-US" altLang="ko-KR" sz="1050" dirty="0">
                <a:latin typeface="+mn-ea"/>
                <a:ea typeface="+mn-ea"/>
              </a:rPr>
              <a:t>&lt;/TD&gt;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&lt;TD&gt;&lt;</a:t>
            </a:r>
            <a:r>
              <a:rPr lang="en-US" altLang="ko-KR" sz="1050" dirty="0" err="1">
                <a:latin typeface="+mn-ea"/>
                <a:ea typeface="+mn-ea"/>
              </a:rPr>
              <a:t>jsp:getProperty</a:t>
            </a:r>
            <a:r>
              <a:rPr lang="en-US" altLang="ko-KR" sz="1050" dirty="0">
                <a:latin typeface="+mn-ea"/>
                <a:ea typeface="+mn-ea"/>
              </a:rPr>
              <a:t> name="</a:t>
            </a:r>
            <a:r>
              <a:rPr lang="en-US" altLang="ko-KR" sz="1050" dirty="0" err="1">
                <a:latin typeface="+mn-ea"/>
                <a:ea typeface="+mn-ea"/>
              </a:rPr>
              <a:t>mybean</a:t>
            </a:r>
            <a:r>
              <a:rPr lang="en-US" altLang="ko-KR" sz="1050" dirty="0">
                <a:latin typeface="+mn-ea"/>
                <a:ea typeface="+mn-ea"/>
              </a:rPr>
              <a:t>" property="username" /&gt;&lt;/TD&gt;&lt;/TR&gt;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1796" y="4387177"/>
            <a:ext cx="7704856" cy="567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7013" y="4391666"/>
            <a:ext cx="3363421" cy="5458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>
                <a:latin typeface="+mn-ea"/>
                <a:ea typeface="+mn-ea"/>
              </a:rPr>
              <a:t>TR&gt;&lt;TD&gt;ID&lt;/TD&gt;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&lt;TD&gt;&lt;%= </a:t>
            </a:r>
            <a:r>
              <a:rPr lang="en-US" altLang="ko-KR" sz="1050" dirty="0" err="1">
                <a:latin typeface="+mn-ea"/>
                <a:ea typeface="+mn-ea"/>
              </a:rPr>
              <a:t>mybean.getUsername</a:t>
            </a:r>
            <a:r>
              <a:rPr lang="en-US" altLang="ko-KR" sz="1050" dirty="0">
                <a:latin typeface="+mn-ea"/>
                <a:ea typeface="+mn-ea"/>
              </a:rPr>
              <a:t>() %&gt;&lt;/TD&gt;&lt;/TR&gt;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078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03.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 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로그인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920880" cy="169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웹에서 사용자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로그인을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처리하는 사용자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로그인을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구현하는 간단한 예제를 통해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구성과 주변 파일의 구성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그리고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사용하기 위한 액션 태그 사용을 실습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실제 구현에서는 데이터베이스가 연동되어야 하지만 여기서는 데이터베이스 처리를 가정하고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생성자에서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미리 사용자 인증에 필요한 아이디와 비밀번호를 설정해 둔다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3"/>
          <a:stretch/>
        </p:blipFill>
        <p:spPr bwMode="auto">
          <a:xfrm>
            <a:off x="916385" y="3174082"/>
            <a:ext cx="7153275" cy="186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289157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[</a:t>
            </a:r>
            <a:r>
              <a:rPr lang="ko-KR" altLang="en-US" dirty="0"/>
              <a:t>기본실습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사용자 로그인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인터페이스 화면 준비</a:t>
            </a:r>
            <a:endParaRPr kumimoji="0" lang="ko-KR" altLang="en-US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정보 입력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(login_form.html)</a:t>
            </a: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p.259 ~ 260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 descr="C:\Users\orize\Downloads\이미지 파일\7장\ch07_img\ch07_0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5" t="14246" r="1195" b="18550"/>
          <a:stretch/>
        </p:blipFill>
        <p:spPr bwMode="auto">
          <a:xfrm>
            <a:off x="755575" y="2492896"/>
            <a:ext cx="430269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5" y="53732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사용자 로그인 양식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[</a:t>
            </a:r>
            <a:r>
              <a:rPr lang="ko-KR" altLang="en-US" dirty="0"/>
              <a:t>기본실습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사용자 로그인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폼 처리를 위한 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파일 준비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로그인을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처리하는 파일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login.jsp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Tx/>
              <a:buChar char="-"/>
            </a:pP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p.260 ~ 261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Tx/>
              <a:buChar char="-"/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인증을 위한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작성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Package(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패키지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 : jspbook.ch07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Name(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이름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 :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LoginBean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C:\Users\orize\Downloads\이미지 파일\7장\ch07_img\ch07_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4" y="3582129"/>
            <a:ext cx="2565233" cy="30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8979" y="6569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클래스 정보 입력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액자 8"/>
          <p:cNvSpPr/>
          <p:nvPr/>
        </p:nvSpPr>
        <p:spPr>
          <a:xfrm>
            <a:off x="841174" y="4221088"/>
            <a:ext cx="1786609" cy="141595"/>
          </a:xfrm>
          <a:prstGeom prst="frame">
            <a:avLst>
              <a:gd name="adj1" fmla="val 174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841174" y="4581128"/>
            <a:ext cx="2002634" cy="141595"/>
          </a:xfrm>
          <a:prstGeom prst="frame">
            <a:avLst>
              <a:gd name="adj1" fmla="val 174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1331640" y="5517232"/>
            <a:ext cx="1152129" cy="141595"/>
          </a:xfrm>
          <a:prstGeom prst="frame">
            <a:avLst>
              <a:gd name="adj1" fmla="val 174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1" name="Picture 3" descr="C:\Users\orize\Downloads\이미지 파일\7장\ch07_img\ch07_09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82129"/>
            <a:ext cx="4009225" cy="30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63888" y="659576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7-7]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빈즈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클래스 생성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1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+mj-ea"/>
                <a:ea typeface="+mj-ea"/>
              </a:rPr>
              <a:t>Chapter 07. JSP</a:t>
            </a:r>
            <a:r>
              <a:rPr lang="ko-KR" altLang="en-US" sz="2800" dirty="0" smtClean="0">
                <a:latin typeface="+mj-ea"/>
                <a:ea typeface="+mj-ea"/>
              </a:rPr>
              <a:t>와 자바 </a:t>
            </a:r>
            <a:r>
              <a:rPr lang="ko-KR" altLang="en-US" sz="2800" dirty="0" err="1" smtClean="0">
                <a:latin typeface="+mj-ea"/>
                <a:ea typeface="+mj-ea"/>
              </a:rPr>
              <a:t>빈즈</a:t>
            </a:r>
            <a:endParaRPr lang="ko-KR" altLang="en-US" sz="2400" dirty="0" smtClean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[</a:t>
            </a:r>
            <a:r>
              <a:rPr lang="ko-KR" altLang="en-US" dirty="0"/>
              <a:t>기본실습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사용자 로그인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폼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(login_form.html)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입력 항목의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name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속성값을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클래스의 멤버변수명과 일치 시켜야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폼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처리를 위한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 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login.jsp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0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useBean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액션과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setProperty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폼 값을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 멤버변수로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매핑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0702" y="1669069"/>
            <a:ext cx="7545714" cy="8238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4685" y="1686867"/>
            <a:ext cx="3983783" cy="7882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18     &lt;td&gt; </a:t>
            </a:r>
            <a:r>
              <a:rPr lang="ko-KR" altLang="en-US" sz="1050" dirty="0">
                <a:latin typeface="+mn-ea"/>
                <a:ea typeface="+mn-ea"/>
              </a:rPr>
              <a:t>아이디</a:t>
            </a:r>
            <a:r>
              <a:rPr lang="en-US" altLang="ko-KR" sz="1050" dirty="0">
                <a:latin typeface="+mn-ea"/>
                <a:ea typeface="+mn-ea"/>
              </a:rPr>
              <a:t>&lt;/td&gt;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19     &lt;td&gt;&lt;input type="text" name="</a:t>
            </a:r>
            <a:r>
              <a:rPr lang="en-US" altLang="ko-KR" sz="1050" dirty="0" err="1">
                <a:latin typeface="+mn-ea"/>
                <a:ea typeface="+mn-ea"/>
              </a:rPr>
              <a:t>userid</a:t>
            </a:r>
            <a:r>
              <a:rPr lang="en-US" altLang="ko-KR" sz="1050" dirty="0">
                <a:latin typeface="+mn-ea"/>
                <a:ea typeface="+mn-ea"/>
              </a:rPr>
              <a:t>" size=10&gt;&lt;/td&gt;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20 &lt;/</a:t>
            </a:r>
            <a:r>
              <a:rPr lang="en-US" altLang="ko-KR" sz="1050" dirty="0" err="1">
                <a:latin typeface="+mn-ea"/>
                <a:ea typeface="+mn-ea"/>
              </a:rPr>
              <a:t>tr</a:t>
            </a:r>
            <a:r>
              <a:rPr lang="en-US" altLang="ko-KR" sz="1050" dirty="0">
                <a:latin typeface="+mn-ea"/>
                <a:ea typeface="+mn-ea"/>
              </a:rPr>
              <a:t>&gt;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324" y="3397261"/>
            <a:ext cx="7545714" cy="6078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3307" y="3415059"/>
            <a:ext cx="4955203" cy="5458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02 &lt;</a:t>
            </a:r>
            <a:r>
              <a:rPr lang="en-US" altLang="ko-KR" sz="1050" dirty="0" err="1">
                <a:latin typeface="+mn-ea"/>
                <a:ea typeface="+mn-ea"/>
              </a:rPr>
              <a:t>jsp:useBean</a:t>
            </a:r>
            <a:r>
              <a:rPr lang="en-US" altLang="ko-KR" sz="1050" dirty="0">
                <a:latin typeface="+mn-ea"/>
                <a:ea typeface="+mn-ea"/>
              </a:rPr>
              <a:t> id="login" class="jspbook.ch07.LoginBean" scope="page"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03 &lt;</a:t>
            </a:r>
            <a:r>
              <a:rPr lang="en-US" altLang="ko-KR" sz="1050" dirty="0" err="1">
                <a:latin typeface="+mn-ea"/>
                <a:ea typeface="+mn-ea"/>
              </a:rPr>
              <a:t>jsp:setProperty</a:t>
            </a:r>
            <a:r>
              <a:rPr lang="en-US" altLang="ko-KR" sz="1050" dirty="0">
                <a:latin typeface="+mn-ea"/>
                <a:ea typeface="+mn-ea"/>
              </a:rPr>
              <a:t> name=:login" property="*" /&gt;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3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[</a:t>
            </a:r>
            <a:r>
              <a:rPr lang="ko-KR" altLang="en-US" dirty="0"/>
              <a:t>기본실습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사용자 로그인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541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인증을 위한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(LoginBean.java)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패키지는 반드시 선언해 주어야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멤버변수와 인증을 위한 아이디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비밀번호 설정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13211" y="5804884"/>
            <a:ext cx="410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getter, setter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메서드는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이클립스에서 자동 생성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0702" y="1741077"/>
            <a:ext cx="7545714" cy="3992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4685" y="1758875"/>
            <a:ext cx="7141691" cy="3110285"/>
          </a:xfrm>
          <a:prstGeom prst="rect">
            <a:avLst/>
          </a:prstGeom>
        </p:spPr>
        <p:txBody>
          <a:bodyPr vert="horz" wrap="square" lIns="91440" tIns="45720" rIns="91440" bIns="45720" numCol="2" spcCol="180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01 // </a:t>
            </a:r>
            <a:r>
              <a:rPr lang="ko-KR" altLang="en-US" sz="1050" dirty="0">
                <a:latin typeface="+mn-ea"/>
                <a:ea typeface="+mn-ea"/>
              </a:rPr>
              <a:t>패키지 선언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02 package jspbook.ch07;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03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04 // </a:t>
            </a:r>
            <a:r>
              <a:rPr lang="ko-KR" altLang="en-US" sz="1050" dirty="0">
                <a:latin typeface="+mn-ea"/>
                <a:ea typeface="+mn-ea"/>
              </a:rPr>
              <a:t>클래스 선언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05 public class </a:t>
            </a:r>
            <a:r>
              <a:rPr lang="en-US" altLang="ko-KR" sz="1050" dirty="0" err="1">
                <a:latin typeface="+mn-ea"/>
                <a:ea typeface="+mn-ea"/>
              </a:rPr>
              <a:t>LoginBean</a:t>
            </a:r>
            <a:r>
              <a:rPr lang="en-US" altLang="ko-KR" sz="1050" dirty="0">
                <a:latin typeface="+mn-ea"/>
                <a:ea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06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07     // </a:t>
            </a:r>
            <a:r>
              <a:rPr lang="ko-KR" altLang="en-US" sz="1050" dirty="0">
                <a:latin typeface="+mn-ea"/>
                <a:ea typeface="+mn-ea"/>
              </a:rPr>
              <a:t>멤버변수 선언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08     private String </a:t>
            </a:r>
            <a:r>
              <a:rPr lang="en-US" altLang="ko-KR" sz="1050" dirty="0" err="1">
                <a:latin typeface="+mn-ea"/>
                <a:ea typeface="+mn-ea"/>
              </a:rPr>
              <a:t>userid</a:t>
            </a:r>
            <a:r>
              <a:rPr lang="en-US" altLang="ko-KR" sz="105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09     private String </a:t>
            </a:r>
            <a:r>
              <a:rPr lang="en-US" altLang="ko-KR" sz="1050" dirty="0" err="1">
                <a:latin typeface="+mn-ea"/>
                <a:ea typeface="+mn-ea"/>
              </a:rPr>
              <a:t>passwd</a:t>
            </a:r>
            <a:r>
              <a:rPr lang="en-US" altLang="ko-KR" sz="105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10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11     final String _</a:t>
            </a:r>
            <a:r>
              <a:rPr lang="en-US" altLang="ko-KR" sz="1050" dirty="0" err="1">
                <a:latin typeface="+mn-ea"/>
                <a:ea typeface="+mn-ea"/>
              </a:rPr>
              <a:t>userid</a:t>
            </a:r>
            <a:r>
              <a:rPr lang="en-US" altLang="ko-KR" sz="1050" dirty="0">
                <a:latin typeface="+mn-ea"/>
                <a:ea typeface="+mn-ea"/>
              </a:rPr>
              <a:t> = "</a:t>
            </a:r>
            <a:r>
              <a:rPr lang="en-US" altLang="ko-KR" sz="1050" dirty="0" err="1">
                <a:latin typeface="+mn-ea"/>
                <a:ea typeface="+mn-ea"/>
              </a:rPr>
              <a:t>myuser</a:t>
            </a:r>
            <a:r>
              <a:rPr lang="en-US" altLang="ko-KR" sz="1050" dirty="0">
                <a:latin typeface="+mn-ea"/>
                <a:ea typeface="+mn-ea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12     final String _</a:t>
            </a:r>
            <a:r>
              <a:rPr lang="en-US" altLang="ko-KR" sz="1050" dirty="0" err="1">
                <a:latin typeface="+mn-ea"/>
                <a:ea typeface="+mn-ea"/>
              </a:rPr>
              <a:t>passwd</a:t>
            </a:r>
            <a:r>
              <a:rPr lang="en-US" altLang="ko-KR" sz="1050" dirty="0">
                <a:latin typeface="+mn-ea"/>
                <a:ea typeface="+mn-ea"/>
              </a:rPr>
              <a:t> = "1234";</a:t>
            </a:r>
          </a:p>
          <a:p>
            <a:pPr>
              <a:lnSpc>
                <a:spcPct val="150000"/>
              </a:lnSpc>
            </a:pP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22     </a:t>
            </a:r>
            <a:r>
              <a:rPr lang="en-US" altLang="ko-KR" sz="1050" dirty="0">
                <a:latin typeface="+mn-ea"/>
                <a:ea typeface="+mn-ea"/>
              </a:rPr>
              <a:t>public void </a:t>
            </a:r>
            <a:r>
              <a:rPr lang="en-US" altLang="ko-KR" sz="1050" dirty="0" err="1">
                <a:latin typeface="+mn-ea"/>
                <a:ea typeface="+mn-ea"/>
              </a:rPr>
              <a:t>setUserid</a:t>
            </a:r>
            <a:r>
              <a:rPr lang="en-US" altLang="ko-KR" sz="1050" dirty="0">
                <a:latin typeface="+mn-ea"/>
                <a:ea typeface="+mn-ea"/>
              </a:rPr>
              <a:t>(String </a:t>
            </a:r>
            <a:r>
              <a:rPr lang="en-US" altLang="ko-KR" sz="1050" dirty="0" err="1">
                <a:latin typeface="+mn-ea"/>
                <a:ea typeface="+mn-ea"/>
              </a:rPr>
              <a:t>userid</a:t>
            </a:r>
            <a:r>
              <a:rPr lang="en-US" altLang="ko-KR" sz="1050" dirty="0">
                <a:latin typeface="+mn-ea"/>
                <a:ea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23         </a:t>
            </a:r>
            <a:r>
              <a:rPr lang="en-US" altLang="ko-KR" sz="1050" dirty="0" err="1">
                <a:latin typeface="+mn-ea"/>
                <a:ea typeface="+mn-ea"/>
              </a:rPr>
              <a:t>this.userid</a:t>
            </a:r>
            <a:r>
              <a:rPr lang="en-US" altLang="ko-KR" sz="1050" dirty="0">
                <a:latin typeface="+mn-ea"/>
                <a:ea typeface="+mn-ea"/>
              </a:rPr>
              <a:t> = </a:t>
            </a:r>
            <a:r>
              <a:rPr lang="en-US" altLang="ko-KR" sz="1050" dirty="0" err="1">
                <a:latin typeface="+mn-ea"/>
                <a:ea typeface="+mn-ea"/>
              </a:rPr>
              <a:t>userid</a:t>
            </a:r>
            <a:r>
              <a:rPr lang="en-US" altLang="ko-KR" sz="105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24        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25    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26     public void </a:t>
            </a:r>
            <a:r>
              <a:rPr lang="en-US" altLang="ko-KR" sz="1050" dirty="0" err="1">
                <a:latin typeface="+mn-ea"/>
                <a:ea typeface="+mn-ea"/>
              </a:rPr>
              <a:t>setPasswd</a:t>
            </a:r>
            <a:r>
              <a:rPr lang="en-US" altLang="ko-KR" sz="1050" dirty="0">
                <a:latin typeface="+mn-ea"/>
                <a:ea typeface="+mn-ea"/>
              </a:rPr>
              <a:t>(String </a:t>
            </a:r>
            <a:r>
              <a:rPr lang="en-US" altLang="ko-KR" sz="1050" dirty="0" err="1">
                <a:latin typeface="+mn-ea"/>
                <a:ea typeface="+mn-ea"/>
              </a:rPr>
              <a:t>passwd</a:t>
            </a:r>
            <a:r>
              <a:rPr lang="en-US" altLang="ko-KR" sz="1050" dirty="0">
                <a:latin typeface="+mn-ea"/>
                <a:ea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27         </a:t>
            </a:r>
            <a:r>
              <a:rPr lang="en-US" altLang="ko-KR" sz="1050" dirty="0" err="1">
                <a:latin typeface="+mn-ea"/>
                <a:ea typeface="+mn-ea"/>
              </a:rPr>
              <a:t>this.passwd</a:t>
            </a:r>
            <a:r>
              <a:rPr lang="en-US" altLang="ko-KR" sz="1050" dirty="0">
                <a:latin typeface="+mn-ea"/>
                <a:ea typeface="+mn-ea"/>
              </a:rPr>
              <a:t> = </a:t>
            </a:r>
            <a:r>
              <a:rPr lang="en-US" altLang="ko-KR" sz="1050" dirty="0" err="1">
                <a:latin typeface="+mn-ea"/>
                <a:ea typeface="+mn-ea"/>
              </a:rPr>
              <a:t>passwd</a:t>
            </a:r>
            <a:r>
              <a:rPr lang="en-US" altLang="ko-KR" sz="105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28        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29    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30     public String </a:t>
            </a:r>
            <a:r>
              <a:rPr lang="en-US" altLang="ko-KR" sz="1050" dirty="0" err="1">
                <a:latin typeface="+mn-ea"/>
                <a:ea typeface="+mn-ea"/>
              </a:rPr>
              <a:t>getUserid</a:t>
            </a:r>
            <a:r>
              <a:rPr lang="en-US" altLang="ko-KR" sz="1050" dirty="0">
                <a:latin typeface="+mn-ea"/>
                <a:ea typeface="+mn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31         return </a:t>
            </a:r>
            <a:r>
              <a:rPr lang="en-US" altLang="ko-KR" sz="1050" dirty="0" err="1">
                <a:latin typeface="+mn-ea"/>
                <a:ea typeface="+mn-ea"/>
              </a:rPr>
              <a:t>userid</a:t>
            </a:r>
            <a:r>
              <a:rPr lang="en-US" altLang="ko-KR" sz="105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32        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33    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34     public String </a:t>
            </a:r>
            <a:r>
              <a:rPr lang="en-US" altLang="ko-KR" sz="1050" dirty="0" err="1">
                <a:latin typeface="+mn-ea"/>
                <a:ea typeface="+mn-ea"/>
              </a:rPr>
              <a:t>getPasswd</a:t>
            </a:r>
            <a:r>
              <a:rPr lang="en-US" altLang="ko-KR" sz="1050" dirty="0">
                <a:latin typeface="+mn-ea"/>
                <a:ea typeface="+mn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35         return </a:t>
            </a:r>
            <a:r>
              <a:rPr lang="en-US" altLang="ko-KR" sz="1050" dirty="0" err="1">
                <a:latin typeface="+mn-ea"/>
                <a:ea typeface="+mn-ea"/>
              </a:rPr>
              <a:t>passwd</a:t>
            </a:r>
            <a:r>
              <a:rPr lang="en-US" altLang="ko-KR" sz="105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36        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37     }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09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[</a:t>
            </a:r>
            <a:r>
              <a:rPr lang="ko-KR" altLang="en-US" dirty="0"/>
              <a:t>기본실습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사용자 로그인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컴파일과 실행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9" name="Picture 2" descr="C:\Users\orize\Downloads\이미지 파일\7장\ch07_img\ch07_0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5" t="14246" r="1195" b="18550"/>
          <a:stretch/>
        </p:blipFill>
        <p:spPr bwMode="auto">
          <a:xfrm>
            <a:off x="739983" y="1474047"/>
            <a:ext cx="3555804" cy="238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9983" y="38543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입력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4" name="Picture 2" descr="C:\Users\orize\Downloads\이미지 파일\7장\ch07_img\ch07_12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2" t="14128" r="1105" b="18550"/>
          <a:stretch/>
        </p:blipFill>
        <p:spPr bwMode="auto">
          <a:xfrm>
            <a:off x="739983" y="4149080"/>
            <a:ext cx="3555804" cy="237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rize\Downloads\이미지 파일\7장\ch07_img\ch07_13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0" t="14508" r="1293" b="18779"/>
          <a:stretch/>
        </p:blipFill>
        <p:spPr bwMode="auto">
          <a:xfrm>
            <a:off x="4463988" y="4149080"/>
            <a:ext cx="3553395" cy="237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8838" y="65196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성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공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3988" y="652800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7-11]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패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7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04. [</a:t>
            </a:r>
            <a:r>
              <a:rPr lang="ko-KR" altLang="en-US" dirty="0"/>
              <a:t>응</a:t>
            </a:r>
            <a:r>
              <a:rPr lang="ko-KR" altLang="en-US" dirty="0" smtClean="0"/>
              <a:t>용실습</a:t>
            </a:r>
            <a:r>
              <a:rPr lang="en-US" altLang="ko-KR" dirty="0" smtClean="0"/>
              <a:t>] 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주소록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15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실제 프로그램 개발에 근접한 응용예제로 주소록 프로그램을 개발한다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데이터베이스는 포함되지 않으며 대신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application scope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이용해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데이터를 관리한다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DAO, DO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패턴이 적용되었다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0"/>
          <a:stretch/>
        </p:blipFill>
        <p:spPr bwMode="auto">
          <a:xfrm>
            <a:off x="899592" y="2924944"/>
            <a:ext cx="6533728" cy="259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7299" y="27060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[</a:t>
            </a:r>
            <a:r>
              <a:rPr lang="ko-KR" altLang="en-US" dirty="0"/>
              <a:t>기본실습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사용자 로그인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화면 구성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주소록 목록 화면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  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주소록 목록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addr_list.jsp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p.270 ~ 271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주소록 등록 화면과 등록 처리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400" dirty="0" smtClean="0">
                <a:solidFill>
                  <a:prstClr val="black"/>
                </a:solidFill>
                <a:latin typeface="맑은 고딕"/>
                <a:ea typeface="맑은 고딕"/>
              </a:rPr>
              <a:t>    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주소록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등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록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(addr_form.html) </a:t>
            </a:r>
            <a:r>
              <a:rPr kumimoji="0" lang="en-US" altLang="ko-KR" sz="1200" dirty="0">
                <a:solidFill>
                  <a:srgbClr val="F7964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rgbClr val="F79646"/>
                </a:solidFill>
                <a:latin typeface="맑은 고딕"/>
                <a:ea typeface="맑은 고딕"/>
              </a:rPr>
              <a:t>p.271 </a:t>
            </a:r>
            <a:r>
              <a:rPr kumimoji="0" lang="en-US" altLang="ko-KR" sz="1200" dirty="0">
                <a:solidFill>
                  <a:srgbClr val="F79646"/>
                </a:solidFill>
                <a:latin typeface="맑은 고딕"/>
                <a:ea typeface="맑은 고딕"/>
              </a:rPr>
              <a:t>~ </a:t>
            </a:r>
            <a:r>
              <a:rPr kumimoji="0" lang="en-US" altLang="ko-KR" sz="1200" dirty="0" smtClean="0">
                <a:solidFill>
                  <a:srgbClr val="F79646"/>
                </a:solidFill>
                <a:latin typeface="맑은 고딕"/>
                <a:ea typeface="맑은 고딕"/>
              </a:rPr>
              <a:t>272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rgbClr val="F79646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    [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주소록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 처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리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addr_add.jsp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>
                <a:solidFill>
                  <a:srgbClr val="F7964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rgbClr val="F79646"/>
                </a:solidFill>
                <a:latin typeface="맑은 고딕"/>
                <a:ea typeface="맑은 고딕"/>
              </a:rPr>
              <a:t>p.273 </a:t>
            </a:r>
            <a:r>
              <a:rPr kumimoji="0" lang="en-US" altLang="ko-KR" sz="1200" dirty="0">
                <a:solidFill>
                  <a:srgbClr val="F79646"/>
                </a:solidFill>
                <a:latin typeface="맑은 고딕"/>
                <a:ea typeface="맑은 고딕"/>
              </a:rPr>
              <a:t>~ </a:t>
            </a:r>
            <a:r>
              <a:rPr kumimoji="0" lang="en-US" altLang="ko-KR" sz="1200" dirty="0" smtClean="0">
                <a:solidFill>
                  <a:srgbClr val="F79646"/>
                </a:solidFill>
                <a:latin typeface="맑은 고딕"/>
                <a:ea typeface="맑은 고딕"/>
              </a:rPr>
              <a:t>274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rgbClr val="F79646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598281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7-12]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주소록 목록 화면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addr_list.jsp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)</a:t>
            </a:r>
          </a:p>
        </p:txBody>
      </p:sp>
      <p:pic>
        <p:nvPicPr>
          <p:cNvPr id="4099" name="Picture 3" descr="C:\Users\orize\Downloads\이미지 파일\7장\ch07_img\ch07_15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1" t="14454" r="1131" b="18814"/>
          <a:stretch/>
        </p:blipFill>
        <p:spPr bwMode="auto">
          <a:xfrm>
            <a:off x="3144679" y="3972234"/>
            <a:ext cx="2995983" cy="1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orize\Downloads\이미지 파일\7장\ch07_img\ch07_14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3" t="14060" r="1280" b="18590"/>
          <a:stretch/>
        </p:blipFill>
        <p:spPr bwMode="auto">
          <a:xfrm>
            <a:off x="93602" y="3972234"/>
            <a:ext cx="3011520" cy="20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orize\Downloads\이미지 파일\7장\ch07_img\ch07_16.bm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2" t="14116" r="1133" b="18949"/>
          <a:stretch/>
        </p:blipFill>
        <p:spPr bwMode="auto">
          <a:xfrm>
            <a:off x="6175619" y="3987637"/>
            <a:ext cx="2905397" cy="1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44679" y="598281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7-13]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주소록 등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록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화면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(addr_form.html)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0662" y="598281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7-14]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주소록 등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록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결과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화면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addr_add.jsp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12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03. [</a:t>
            </a:r>
            <a:r>
              <a:rPr lang="ko-KR" altLang="en-US" dirty="0"/>
              <a:t>기본실습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사용자 로그인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20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프로그램의 구현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AddrBean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 구현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  [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클래스로 구현한 주소록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(AddrBean.java)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p.274 ~ 275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AddrManager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 구현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   [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클래스를 이용한 데이터 관리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(AddrMamager.java) </a:t>
            </a:r>
            <a:r>
              <a:rPr kumimoji="0" lang="en-US" altLang="ko-KR" sz="1200" dirty="0">
                <a:solidFill>
                  <a:srgbClr val="F79646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rgbClr val="F79646"/>
                </a:solidFill>
                <a:latin typeface="맑은 고딕"/>
                <a:ea typeface="맑은 고딕"/>
              </a:rPr>
              <a:t>p.276 </a:t>
            </a:r>
            <a:r>
              <a:rPr kumimoji="0" lang="ko-KR" altLang="en-US" sz="1200" dirty="0">
                <a:solidFill>
                  <a:srgbClr val="F7964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rgbClr val="F79646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8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en-US" altLang="ko-KR" dirty="0"/>
              <a:t>[</a:t>
            </a:r>
            <a:r>
              <a:rPr lang="ko-KR" altLang="en-US" dirty="0"/>
              <a:t>응용실습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주소록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614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예제 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7-3 ~ 7-7 </a:t>
            </a:r>
            <a:r>
              <a:rPr kumimoji="0" lang="ko-KR" altLang="en-US" sz="1400" dirty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400" dirty="0">
                <a:solidFill>
                  <a:schemeClr val="accent6"/>
                </a:solidFill>
                <a:latin typeface="맑은 고딕"/>
                <a:ea typeface="맑은 고딕"/>
              </a:rPr>
              <a:t>p. 268 ~ 276 </a:t>
            </a:r>
            <a:r>
              <a:rPr kumimoji="0" lang="ko-KR" altLang="en-US" sz="1400" dirty="0">
                <a:solidFill>
                  <a:schemeClr val="accent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4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</a:t>
            </a:r>
            <a:r>
              <a:rPr kumimoji="0" lang="ko-KR" altLang="en-US" sz="1400" dirty="0">
                <a:solidFill>
                  <a:schemeClr val="accent6"/>
                </a:solidFill>
                <a:latin typeface="맑은 고딕"/>
                <a:ea typeface="맑은 고딕"/>
              </a:rPr>
              <a:t>고</a:t>
            </a:r>
            <a:endParaRPr kumimoji="0"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addr_list.jsp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저장된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가지고 오기 위한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선언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application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scope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객체를 생성하기 때문에 생성된 객체는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톰캣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종료 전까지 유지됨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처음 요청이라면 객체가 생성되고 그렇지 않으면 기존 객체를 가지고 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가지고 온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문을 이용해 출력함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과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표현식을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적절히 혼합하여 화면을 구성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3900" lvl="2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3514" y="2060848"/>
            <a:ext cx="770485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5522" y="2133160"/>
            <a:ext cx="5362365" cy="3034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03 &lt;</a:t>
            </a:r>
            <a:r>
              <a:rPr lang="en-US" altLang="ko-KR" sz="1050" dirty="0" err="1"/>
              <a:t>jsp:useBean</a:t>
            </a:r>
            <a:r>
              <a:rPr lang="en-US" altLang="ko-KR" sz="1050" dirty="0"/>
              <a:t> id="am" class="jspbook.ch07.AddrManager" scope="application"/&gt;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4005064"/>
            <a:ext cx="7704856" cy="1991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5330" y="4053909"/>
            <a:ext cx="5400600" cy="18697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1050" dirty="0"/>
              <a:t>17 &lt;%</a:t>
            </a:r>
          </a:p>
          <a:p>
            <a:r>
              <a:rPr lang="en-US" altLang="ko-KR" sz="1050" dirty="0"/>
              <a:t>18 for(</a:t>
            </a:r>
            <a:r>
              <a:rPr lang="en-US" altLang="ko-KR" sz="1050" dirty="0" err="1"/>
              <a:t>AddrBean</a:t>
            </a:r>
            <a:r>
              <a:rPr lang="en-US" altLang="ko-KR" sz="1050" dirty="0"/>
              <a:t> ab : </a:t>
            </a:r>
            <a:r>
              <a:rPr lang="en-US" altLang="ko-KR" sz="1050" dirty="0" err="1"/>
              <a:t>am.getAddrList</a:t>
            </a:r>
            <a:r>
              <a:rPr lang="en-US" altLang="ko-KR" sz="1050" dirty="0"/>
              <a:t>()) {</a:t>
            </a:r>
          </a:p>
          <a:p>
            <a:r>
              <a:rPr lang="en-US" altLang="ko-KR" sz="1050" dirty="0"/>
              <a:t>19 %&gt;</a:t>
            </a:r>
          </a:p>
          <a:p>
            <a:r>
              <a:rPr lang="en-US" altLang="ko-KR" sz="1050" dirty="0"/>
              <a:t>20 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21 &lt;td&gt;&lt;%=</a:t>
            </a:r>
            <a:r>
              <a:rPr lang="en-US" altLang="ko-KR" sz="1050" dirty="0" err="1"/>
              <a:t>ab.getUsername</a:t>
            </a:r>
            <a:r>
              <a:rPr lang="en-US" altLang="ko-KR" sz="1050" dirty="0"/>
              <a:t>() %&gt;&lt;/td&gt;</a:t>
            </a:r>
          </a:p>
          <a:p>
            <a:r>
              <a:rPr lang="en-US" altLang="ko-KR" sz="1050" dirty="0"/>
              <a:t>22 &lt;td&gt;&lt;%=</a:t>
            </a:r>
            <a:r>
              <a:rPr lang="en-US" altLang="ko-KR" sz="1050" dirty="0" err="1"/>
              <a:t>ab.getTel</a:t>
            </a:r>
            <a:r>
              <a:rPr lang="en-US" altLang="ko-KR" sz="1050" dirty="0"/>
              <a:t>() %&gt;&lt;/td&gt;</a:t>
            </a:r>
          </a:p>
          <a:p>
            <a:r>
              <a:rPr lang="en-US" altLang="ko-KR" sz="1050" dirty="0"/>
              <a:t>23 &lt;td&gt;&lt;%=</a:t>
            </a:r>
            <a:r>
              <a:rPr lang="en-US" altLang="ko-KR" sz="1050" dirty="0" err="1"/>
              <a:t>ab.getEmail</a:t>
            </a:r>
            <a:r>
              <a:rPr lang="en-US" altLang="ko-KR" sz="1050" dirty="0"/>
              <a:t>() %&gt;&lt;/td&gt;</a:t>
            </a:r>
          </a:p>
          <a:p>
            <a:r>
              <a:rPr lang="en-US" altLang="ko-KR" sz="1050" dirty="0"/>
              <a:t>24 &lt;td&gt;&lt;%=</a:t>
            </a:r>
            <a:r>
              <a:rPr lang="en-US" altLang="ko-KR" sz="1050" dirty="0" err="1"/>
              <a:t>ab.getSex</a:t>
            </a:r>
            <a:r>
              <a:rPr lang="en-US" altLang="ko-KR" sz="1050" dirty="0"/>
              <a:t>() %&gt;&lt;/td&gt;&lt;/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25 &lt;%</a:t>
            </a:r>
          </a:p>
          <a:p>
            <a:r>
              <a:rPr lang="en-US" altLang="ko-KR" sz="1050" dirty="0"/>
              <a:t>26 }</a:t>
            </a:r>
          </a:p>
          <a:p>
            <a:r>
              <a:rPr lang="en-US" altLang="ko-KR" sz="1050" dirty="0"/>
              <a:t>27 %&gt;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78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en-US" altLang="ko-KR" dirty="0"/>
              <a:t>[</a:t>
            </a:r>
            <a:r>
              <a:rPr lang="ko-KR" altLang="en-US" dirty="0"/>
              <a:t>응용실습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주소록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05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(addr_form.html)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특이한 부분은 없으며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파일로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요소의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name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값에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주의해서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작성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form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submit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하면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action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지정된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addr_add.jsp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 전달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이때 전달 방식을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POST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해야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input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항목들의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name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값들은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 멤버변수에 일치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1772816"/>
            <a:ext cx="7704856" cy="19912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5330" y="1902451"/>
            <a:ext cx="5400600" cy="170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1050" dirty="0"/>
              <a:t>12 &lt;form name=form1 method="post" action=</a:t>
            </a:r>
            <a:r>
              <a:rPr lang="en-US" altLang="ko-KR" sz="1050" dirty="0" err="1"/>
              <a:t>addr_add.jsp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13 &lt;table border=1 </a:t>
            </a:r>
            <a:r>
              <a:rPr lang="en-US" altLang="ko-KR" sz="1050" dirty="0" err="1"/>
              <a:t>cellspacing</a:t>
            </a:r>
            <a:r>
              <a:rPr lang="en-US" altLang="ko-KR" sz="1050" dirty="0"/>
              <a:t>="1" </a:t>
            </a:r>
            <a:r>
              <a:rPr lang="en-US" altLang="ko-KR" sz="1050" dirty="0" err="1"/>
              <a:t>cellpadding</a:t>
            </a:r>
            <a:r>
              <a:rPr lang="en-US" altLang="ko-KR" sz="1050" dirty="0"/>
              <a:t>="5"&gt;</a:t>
            </a:r>
          </a:p>
          <a:p>
            <a:r>
              <a:rPr lang="en-US" altLang="ko-KR" sz="1050" dirty="0"/>
              <a:t>14 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15 &lt;td&gt;</a:t>
            </a:r>
            <a:r>
              <a:rPr lang="ko-KR" altLang="en-US" sz="1050" dirty="0"/>
              <a:t>이 </a:t>
            </a:r>
            <a:r>
              <a:rPr lang="ko-KR" altLang="en-US" sz="1050" dirty="0" err="1"/>
              <a:t>름</a:t>
            </a:r>
            <a:r>
              <a:rPr lang="en-US" altLang="ko-KR" sz="1050" dirty="0"/>
              <a:t>&lt;/td&gt;</a:t>
            </a:r>
          </a:p>
          <a:p>
            <a:r>
              <a:rPr lang="en-US" altLang="ko-KR" sz="1050" dirty="0"/>
              <a:t>16 &lt;td&gt;&lt;input type=text size=20 name=username&gt;&lt;/td&gt;</a:t>
            </a:r>
          </a:p>
          <a:p>
            <a:r>
              <a:rPr lang="en-US" altLang="ko-KR" sz="1050" dirty="0"/>
              <a:t>17 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18 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19 &lt;td&gt;</a:t>
            </a:r>
            <a:r>
              <a:rPr lang="ko-KR" altLang="en-US" sz="1050" dirty="0"/>
              <a:t>전화번호</a:t>
            </a:r>
            <a:r>
              <a:rPr lang="en-US" altLang="ko-KR" sz="1050" dirty="0"/>
              <a:t>&lt;/td&gt;</a:t>
            </a:r>
          </a:p>
          <a:p>
            <a:r>
              <a:rPr lang="en-US" altLang="ko-KR" sz="1050" dirty="0"/>
              <a:t>20 &lt;td&gt;&lt;input type=text size=20 name=</a:t>
            </a:r>
            <a:r>
              <a:rPr lang="en-US" altLang="ko-KR" sz="1050" dirty="0" err="1"/>
              <a:t>tel</a:t>
            </a:r>
            <a:r>
              <a:rPr lang="en-US" altLang="ko-KR" sz="1050" dirty="0"/>
              <a:t>&gt;&lt;/td&gt;</a:t>
            </a:r>
          </a:p>
          <a:p>
            <a:r>
              <a:rPr lang="en-US" altLang="ko-KR" sz="1050" dirty="0"/>
              <a:t>21 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2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en-US" altLang="ko-KR" dirty="0"/>
              <a:t>[</a:t>
            </a:r>
            <a:r>
              <a:rPr lang="ko-KR" altLang="en-US" dirty="0"/>
              <a:t>응용실습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주소록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341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(AddrBean.java)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DO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클래스에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해당하며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주소록 데이터 구조를 가짐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멤버변수와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getter, setter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로만 구성됨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2060848"/>
            <a:ext cx="7704856" cy="21360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1314" y="2132855"/>
            <a:ext cx="5400600" cy="20313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1050" dirty="0"/>
              <a:t>03 public class </a:t>
            </a:r>
            <a:r>
              <a:rPr lang="en-US" altLang="ko-KR" sz="1050" dirty="0" err="1"/>
              <a:t>AddrBean</a:t>
            </a:r>
            <a:r>
              <a:rPr lang="en-US" altLang="ko-KR" sz="1050" dirty="0"/>
              <a:t> {</a:t>
            </a:r>
          </a:p>
          <a:p>
            <a:r>
              <a:rPr lang="en-US" altLang="ko-KR" sz="1050" dirty="0"/>
              <a:t>04 private String </a:t>
            </a:r>
            <a:r>
              <a:rPr lang="en-US" altLang="ko-KR" sz="1050" dirty="0" smtClean="0"/>
              <a:t>username</a:t>
            </a:r>
          </a:p>
          <a:p>
            <a:r>
              <a:rPr lang="en-US" altLang="ko-KR" sz="1050" dirty="0"/>
              <a:t>05 private String </a:t>
            </a:r>
            <a:r>
              <a:rPr lang="en-US" altLang="ko-KR" sz="1050" dirty="0" err="1"/>
              <a:t>tel</a:t>
            </a:r>
            <a:endParaRPr lang="en-US" altLang="ko-KR" sz="1050" dirty="0"/>
          </a:p>
          <a:p>
            <a:r>
              <a:rPr lang="en-US" altLang="ko-KR" sz="1050" dirty="0"/>
              <a:t>06 private String email</a:t>
            </a:r>
          </a:p>
          <a:p>
            <a:r>
              <a:rPr lang="en-US" altLang="ko-KR" sz="1050" dirty="0"/>
              <a:t>07 private String sex</a:t>
            </a:r>
          </a:p>
          <a:p>
            <a:r>
              <a:rPr lang="en-US" altLang="ko-KR" sz="1050" dirty="0"/>
              <a:t>08</a:t>
            </a:r>
          </a:p>
          <a:p>
            <a:r>
              <a:rPr lang="en-US" altLang="ko-KR" sz="1050" dirty="0"/>
              <a:t>09 public String </a:t>
            </a:r>
            <a:r>
              <a:rPr lang="en-US" altLang="ko-KR" sz="1050" dirty="0" err="1"/>
              <a:t>getUsername</a:t>
            </a:r>
            <a:r>
              <a:rPr lang="en-US" altLang="ko-KR" sz="1050" dirty="0"/>
              <a:t>() {</a:t>
            </a:r>
          </a:p>
          <a:p>
            <a:r>
              <a:rPr lang="en-US" altLang="ko-KR" sz="1050" dirty="0"/>
              <a:t>10 return username</a:t>
            </a:r>
          </a:p>
          <a:p>
            <a:r>
              <a:rPr lang="en-US" altLang="ko-KR" sz="1050" dirty="0"/>
              <a:t>11 }</a:t>
            </a:r>
          </a:p>
          <a:p>
            <a:r>
              <a:rPr lang="en-US" altLang="ko-KR" sz="1050" dirty="0"/>
              <a:t>12 public void </a:t>
            </a:r>
            <a:r>
              <a:rPr lang="en-US" altLang="ko-KR" sz="1050" dirty="0" err="1"/>
              <a:t>setUsername</a:t>
            </a:r>
            <a:r>
              <a:rPr lang="en-US" altLang="ko-KR" sz="1050" dirty="0"/>
              <a:t>(String username) {</a:t>
            </a:r>
          </a:p>
          <a:p>
            <a:r>
              <a:rPr lang="en-US" altLang="ko-KR" sz="1050" dirty="0"/>
              <a:t>13 </a:t>
            </a:r>
            <a:r>
              <a:rPr lang="en-US" altLang="ko-KR" sz="1050" dirty="0" err="1"/>
              <a:t>this.username</a:t>
            </a:r>
            <a:r>
              <a:rPr lang="en-US" altLang="ko-KR" sz="1050" dirty="0"/>
              <a:t> = username;</a:t>
            </a:r>
          </a:p>
          <a:p>
            <a:r>
              <a:rPr lang="en-US" altLang="ko-KR" sz="1050" dirty="0"/>
              <a:t>14 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63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en-US" altLang="ko-KR" dirty="0"/>
              <a:t>[</a:t>
            </a:r>
            <a:r>
              <a:rPr lang="ko-KR" altLang="en-US" dirty="0"/>
              <a:t>응용실습</a:t>
            </a:r>
            <a:r>
              <a:rPr lang="en-US" altLang="ko-KR" dirty="0" smtClean="0"/>
              <a:t>] 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 </a:t>
            </a:r>
            <a:r>
              <a:rPr lang="en-US" altLang="ko-KR" dirty="0"/>
              <a:t>: </a:t>
            </a:r>
            <a:r>
              <a:rPr lang="ko-KR" altLang="en-US" dirty="0"/>
              <a:t>주소록 구현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예제 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7-3 ~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7-7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(AddrManager.java)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DAO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클래스에 해당하며 주소록 데이터의 입력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출력을 담당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추후 데이터베이스 버전으로 업그레이드 가능하며 이 경우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AddrManager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변경만으로 데이터 베이스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연동이 가능해짐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 저장을 위한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만들고 데이터 입력과 목록을 전달하는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구현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타잎은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AddrBean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구성됨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975448"/>
            <a:ext cx="7704856" cy="1821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1314" y="3071358"/>
            <a:ext cx="5400600" cy="15465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1050" dirty="0"/>
              <a:t>08 List&lt;</a:t>
            </a:r>
            <a:r>
              <a:rPr lang="en-US" altLang="ko-KR" sz="1050" dirty="0" err="1"/>
              <a:t>AddrBean</a:t>
            </a:r>
            <a:r>
              <a:rPr lang="en-US" altLang="ko-KR" sz="1050" dirty="0"/>
              <a:t>&gt; </a:t>
            </a:r>
            <a:r>
              <a:rPr lang="en-US" altLang="ko-KR" sz="1050" dirty="0" err="1"/>
              <a:t>addrlist</a:t>
            </a:r>
            <a:r>
              <a:rPr lang="en-US" altLang="ko-KR" sz="1050" dirty="0"/>
              <a:t> = new </a:t>
            </a:r>
            <a:r>
              <a:rPr lang="en-US" altLang="ko-KR" sz="1050" dirty="0" err="1"/>
              <a:t>ArrayList</a:t>
            </a:r>
            <a:r>
              <a:rPr lang="en-US" altLang="ko-KR" sz="1050" dirty="0"/>
              <a:t>&lt;</a:t>
            </a:r>
            <a:r>
              <a:rPr lang="en-US" altLang="ko-KR" sz="1050" dirty="0" err="1"/>
              <a:t>AddrBean</a:t>
            </a:r>
            <a:r>
              <a:rPr lang="en-US" altLang="ko-KR" sz="1050" dirty="0"/>
              <a:t>&gt;();</a:t>
            </a:r>
          </a:p>
          <a:p>
            <a:r>
              <a:rPr lang="en-US" altLang="ko-KR" sz="1050" dirty="0"/>
              <a:t>09</a:t>
            </a:r>
          </a:p>
          <a:p>
            <a:r>
              <a:rPr lang="en-US" altLang="ko-KR" sz="1050" dirty="0"/>
              <a:t>10 public void add(</a:t>
            </a:r>
            <a:r>
              <a:rPr lang="en-US" altLang="ko-KR" sz="1050" dirty="0" err="1"/>
              <a:t>AddrBean</a:t>
            </a:r>
            <a:r>
              <a:rPr lang="en-US" altLang="ko-KR" sz="1050" dirty="0"/>
              <a:t> ab) {</a:t>
            </a:r>
          </a:p>
          <a:p>
            <a:r>
              <a:rPr lang="en-US" altLang="ko-KR" sz="1050" dirty="0"/>
              <a:t>11 </a:t>
            </a:r>
            <a:r>
              <a:rPr lang="en-US" altLang="ko-KR" sz="1050" dirty="0" err="1"/>
              <a:t>addrlist.add</a:t>
            </a:r>
            <a:r>
              <a:rPr lang="en-US" altLang="ko-KR" sz="1050" dirty="0"/>
              <a:t>(ab);</a:t>
            </a:r>
          </a:p>
          <a:p>
            <a:r>
              <a:rPr lang="en-US" altLang="ko-KR" sz="1050" dirty="0"/>
              <a:t>12 }</a:t>
            </a:r>
          </a:p>
          <a:p>
            <a:r>
              <a:rPr lang="en-US" altLang="ko-KR" sz="1050" dirty="0"/>
              <a:t>13</a:t>
            </a:r>
          </a:p>
          <a:p>
            <a:r>
              <a:rPr lang="en-US" altLang="ko-KR" sz="1050" dirty="0"/>
              <a:t>14 public List&lt;</a:t>
            </a:r>
            <a:r>
              <a:rPr lang="en-US" altLang="ko-KR" sz="1050" dirty="0" err="1"/>
              <a:t>AddrBean</a:t>
            </a:r>
            <a:r>
              <a:rPr lang="en-US" altLang="ko-KR" sz="1050" dirty="0"/>
              <a:t>&gt; </a:t>
            </a:r>
            <a:r>
              <a:rPr lang="en-US" altLang="ko-KR" sz="1050" dirty="0" err="1"/>
              <a:t>getAddrList</a:t>
            </a:r>
            <a:r>
              <a:rPr lang="en-US" altLang="ko-KR" sz="1050" dirty="0"/>
              <a:t>() {</a:t>
            </a:r>
          </a:p>
          <a:p>
            <a:r>
              <a:rPr lang="en-US" altLang="ko-KR" sz="1050" dirty="0"/>
              <a:t>15 return </a:t>
            </a:r>
            <a:r>
              <a:rPr lang="en-US" altLang="ko-KR" sz="1050" dirty="0" err="1"/>
              <a:t>addrlist</a:t>
            </a:r>
            <a:endParaRPr lang="en-US" altLang="ko-KR" sz="1050" dirty="0"/>
          </a:p>
          <a:p>
            <a:r>
              <a:rPr lang="en-US" altLang="ko-KR" sz="1050" dirty="0"/>
              <a:t>16 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9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700659"/>
            <a:ext cx="7056438" cy="453665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빈즈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연동</a:t>
            </a:r>
            <a:endParaRPr lang="en-US" altLang="ko-KR" dirty="0" smtClean="0"/>
          </a:p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기본실습</a:t>
            </a:r>
            <a:r>
              <a:rPr lang="en-US" altLang="ko-KR" sz="2000" b="1" dirty="0" smtClean="0"/>
              <a:t>] JSP </a:t>
            </a:r>
            <a:r>
              <a:rPr lang="ko-KR" altLang="en-US" sz="2000" b="1" dirty="0" err="1" smtClean="0"/>
              <a:t>빈즈</a:t>
            </a:r>
            <a:r>
              <a:rPr lang="ko-KR" altLang="en-US" sz="2000" b="1" dirty="0" smtClean="0"/>
              <a:t> 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로그인 구현</a:t>
            </a:r>
            <a:endParaRPr lang="en-US" altLang="ko-KR" dirty="0" smtClean="0"/>
          </a:p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응용실습</a:t>
            </a:r>
            <a:r>
              <a:rPr lang="en-US" altLang="ko-KR" sz="2000" b="1" dirty="0" smtClean="0"/>
              <a:t>] JSP </a:t>
            </a:r>
            <a:r>
              <a:rPr lang="ko-KR" altLang="en-US" sz="2000" b="1" dirty="0" err="1" smtClean="0"/>
              <a:t>빈즈</a:t>
            </a:r>
            <a:r>
              <a:rPr lang="ko-KR" altLang="en-US" sz="2000" b="1" dirty="0" smtClean="0"/>
              <a:t> 프로그래밍 </a:t>
            </a:r>
            <a:r>
              <a:rPr lang="en-US" altLang="ko-KR" sz="2000" b="1" dirty="0" smtClean="0"/>
              <a:t>: </a:t>
            </a:r>
            <a:r>
              <a:rPr lang="ko-KR" altLang="en-US" dirty="0" smtClean="0"/>
              <a:t>주소록 구현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JSP </a:t>
            </a:r>
            <a:r>
              <a:rPr lang="ko-KR" altLang="en-US" sz="1600" dirty="0" err="1"/>
              <a:t>빈즈</a:t>
            </a:r>
            <a:r>
              <a:rPr lang="ko-KR" altLang="en-US" sz="1600" dirty="0"/>
              <a:t> 구조를 이해하고 활용할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useBean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액션 활용 방법을 익힌다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JSP </a:t>
            </a:r>
            <a:r>
              <a:rPr lang="ko-KR" altLang="en-US" sz="1600" dirty="0" err="1"/>
              <a:t>빈즈와</a:t>
            </a:r>
            <a:r>
              <a:rPr lang="ko-KR" altLang="en-US" sz="1600" dirty="0"/>
              <a:t> 데이터베이스와의 연동 관계를 이해한다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200800" cy="5400600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ko-KR" altLang="en-US" dirty="0" err="1" smtClean="0">
                <a:solidFill>
                  <a:prstClr val="black"/>
                </a:solidFill>
              </a:rPr>
              <a:t>빈즈란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 smtClean="0"/>
          </a:p>
          <a:p>
            <a:pPr lvl="1">
              <a:lnSpc>
                <a:spcPct val="200000"/>
              </a:lnSpc>
            </a:pPr>
            <a:r>
              <a:rPr lang="ko-KR" altLang="en-US" dirty="0" err="1"/>
              <a:t>빈즈</a:t>
            </a:r>
            <a:r>
              <a:rPr lang="en-US" altLang="ko-KR" dirty="0"/>
              <a:t>(Beans)</a:t>
            </a:r>
            <a:r>
              <a:rPr lang="ko-KR" altLang="en-US" dirty="0"/>
              <a:t>는 특정한 일을 독립적으로 수행하는 컴포넌트를 의미한다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원래 자바에서는 </a:t>
            </a:r>
            <a:r>
              <a:rPr lang="en-US" altLang="ko-KR" dirty="0" smtClean="0"/>
              <a:t>GUI(Graphic </a:t>
            </a:r>
            <a:r>
              <a:rPr lang="en-US" altLang="ko-KR" dirty="0"/>
              <a:t>User Interface), </a:t>
            </a:r>
            <a:r>
              <a:rPr lang="ko-KR" altLang="en-US" dirty="0"/>
              <a:t>즉 창이나 버튼</a:t>
            </a:r>
            <a:r>
              <a:rPr lang="en-US" altLang="ko-KR" dirty="0"/>
              <a:t>, </a:t>
            </a:r>
            <a:r>
              <a:rPr lang="ko-KR" altLang="en-US" dirty="0" err="1"/>
              <a:t>스크롤바</a:t>
            </a:r>
            <a:r>
              <a:rPr lang="ko-KR" altLang="en-US" dirty="0"/>
              <a:t> 등 화면을 구성하는 다양한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</a:t>
            </a:r>
            <a:r>
              <a:rPr lang="ko-KR" altLang="en-US" dirty="0"/>
              <a:t>제작하려고 </a:t>
            </a:r>
            <a:r>
              <a:rPr lang="ko-KR" altLang="en-US" dirty="0" err="1"/>
              <a:t>빈즈를</a:t>
            </a:r>
            <a:r>
              <a:rPr lang="ko-KR" altLang="en-US" dirty="0"/>
              <a:t> 만들었다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J2EE</a:t>
            </a:r>
            <a:r>
              <a:rPr lang="ko-KR" altLang="en-US" dirty="0"/>
              <a:t>가 발표되면서 각각 엔터프라이즈 자바 </a:t>
            </a:r>
            <a:r>
              <a:rPr lang="ko-KR" altLang="en-US" dirty="0" err="1"/>
              <a:t>빈즈</a:t>
            </a:r>
            <a:r>
              <a:rPr lang="en-US" altLang="ko-KR" dirty="0"/>
              <a:t>(EJB : </a:t>
            </a:r>
            <a:r>
              <a:rPr lang="en-US" altLang="ko-KR" dirty="0" smtClean="0"/>
              <a:t>Enterprise </a:t>
            </a:r>
            <a:r>
              <a:rPr lang="en-US" altLang="ko-KR" dirty="0"/>
              <a:t>Java Beans)</a:t>
            </a:r>
            <a:r>
              <a:rPr lang="ko-KR" altLang="en-US" dirty="0"/>
              <a:t>와 </a:t>
            </a:r>
            <a:r>
              <a:rPr lang="en-US" altLang="ko-KR" dirty="0"/>
              <a:t>JSP</a:t>
            </a:r>
            <a:r>
              <a:rPr lang="ko-KR" altLang="en-US" dirty="0"/>
              <a:t>에서 사용하는 </a:t>
            </a:r>
            <a:r>
              <a:rPr lang="en-US" altLang="ko-KR" dirty="0"/>
              <a:t>JSP </a:t>
            </a:r>
            <a:r>
              <a:rPr lang="ko-KR" altLang="en-US" dirty="0" err="1"/>
              <a:t>빈즈로</a:t>
            </a:r>
            <a:r>
              <a:rPr lang="ko-KR" altLang="en-US" dirty="0"/>
              <a:t> 나뉘어 개념이 확장되었다</a:t>
            </a:r>
            <a:r>
              <a:rPr lang="en-US" altLang="ko-KR" dirty="0"/>
              <a:t>. </a:t>
            </a:r>
            <a:r>
              <a:rPr lang="ko-KR" altLang="en-US" dirty="0"/>
              <a:t>이들의 </a:t>
            </a:r>
            <a:r>
              <a:rPr lang="ko-KR" altLang="en-US" dirty="0" smtClean="0"/>
              <a:t>용도는 </a:t>
            </a:r>
            <a:r>
              <a:rPr lang="ko-KR" altLang="en-US" dirty="0"/>
              <a:t>다르지만 프로그램 모듈화를 위한 컴포넌트라는 기본 전제는 같다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절에서는 </a:t>
            </a:r>
            <a:r>
              <a:rPr lang="ko-KR" altLang="en-US" dirty="0" smtClean="0"/>
              <a:t>일반적인 </a:t>
            </a:r>
            <a:r>
              <a:rPr lang="ko-KR" altLang="en-US" dirty="0" err="1"/>
              <a:t>빈즈</a:t>
            </a:r>
            <a:r>
              <a:rPr lang="ko-KR" altLang="en-US" dirty="0"/>
              <a:t> 개념을 간단히 살펴본 후 </a:t>
            </a:r>
            <a:r>
              <a:rPr lang="en-US" altLang="ko-KR" dirty="0"/>
              <a:t>JSP </a:t>
            </a:r>
            <a:r>
              <a:rPr lang="ko-KR" altLang="en-US" dirty="0" err="1"/>
              <a:t>빈즈에</a:t>
            </a:r>
            <a:r>
              <a:rPr lang="ko-KR" altLang="en-US" dirty="0"/>
              <a:t> 대해 알아보기로 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2880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99288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smtClean="0">
                <a:solidFill>
                  <a:prstClr val="black"/>
                </a:solidFill>
              </a:rPr>
              <a:t>자바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빈즈</a:t>
            </a:r>
            <a:endParaRPr lang="ko-KR" altLang="en-US" sz="1800" dirty="0" smtClean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일반적으로 컴포넌트라고 하면 다른 무언가를 만들기 위한 부품을 말한다</a:t>
            </a:r>
            <a:r>
              <a:rPr lang="en-US" altLang="ko-KR" dirty="0"/>
              <a:t>. </a:t>
            </a:r>
            <a:r>
              <a:rPr lang="ko-KR" altLang="en-US" dirty="0"/>
              <a:t>컴포넌트는 </a:t>
            </a:r>
            <a:r>
              <a:rPr lang="ko-KR" altLang="en-US" dirty="0" smtClean="0"/>
              <a:t>각각 </a:t>
            </a:r>
            <a:r>
              <a:rPr lang="ko-KR" altLang="en-US" dirty="0"/>
              <a:t>독립적인 기능이 있으며</a:t>
            </a:r>
            <a:r>
              <a:rPr lang="en-US" altLang="ko-KR" dirty="0"/>
              <a:t>, </a:t>
            </a:r>
            <a:r>
              <a:rPr lang="ko-KR" altLang="en-US" dirty="0"/>
              <a:t>컴포넌트 조합을 통해 다양한 형태의 결과물을 만들 수 있다</a:t>
            </a:r>
            <a:r>
              <a:rPr lang="en-US" altLang="ko-KR" dirty="0"/>
              <a:t>. </a:t>
            </a:r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</a:t>
            </a:r>
            <a:r>
              <a:rPr lang="ko-KR" altLang="en-US" dirty="0" err="1"/>
              <a:t>레고</a:t>
            </a:r>
            <a:r>
              <a:rPr lang="ko-KR" altLang="en-US" dirty="0"/>
              <a:t> 블록이나 예전의 컴포넌트 오디오 등을 생각해볼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이때 </a:t>
            </a:r>
            <a:r>
              <a:rPr lang="ko-KR" altLang="en-US" dirty="0"/>
              <a:t>각각의 </a:t>
            </a:r>
            <a:r>
              <a:rPr lang="ko-KR" altLang="en-US" dirty="0" smtClean="0"/>
              <a:t>모듈을 </a:t>
            </a:r>
            <a:r>
              <a:rPr lang="ko-KR" altLang="en-US" dirty="0"/>
              <a:t>서로 조합하려면 규격화된 인터페이스가 있어야 한다</a:t>
            </a:r>
            <a:r>
              <a:rPr lang="en-US" altLang="ko-KR" dirty="0"/>
              <a:t>. </a:t>
            </a:r>
            <a:r>
              <a:rPr lang="ko-KR" altLang="en-US" dirty="0" err="1"/>
              <a:t>레고의</a:t>
            </a:r>
            <a:r>
              <a:rPr lang="ko-KR" altLang="en-US" dirty="0"/>
              <a:t> 경우에는 튀어나온 </a:t>
            </a:r>
            <a:r>
              <a:rPr lang="ko-KR" altLang="en-US" dirty="0" smtClean="0"/>
              <a:t>부분들이 </a:t>
            </a:r>
            <a:r>
              <a:rPr lang="ko-KR" altLang="en-US" dirty="0"/>
              <a:t>다른 블록의 아래쪽에 결합이 되는 구조고</a:t>
            </a:r>
            <a:r>
              <a:rPr lang="en-US" altLang="ko-KR" dirty="0"/>
              <a:t>, </a:t>
            </a:r>
            <a:r>
              <a:rPr lang="ko-KR" altLang="en-US" dirty="0"/>
              <a:t>컴포넌트 오디오는 일반 스테레오 케이블이나 </a:t>
            </a:r>
            <a:r>
              <a:rPr lang="en-US" altLang="ko-KR" dirty="0" smtClean="0"/>
              <a:t>HDMI</a:t>
            </a:r>
            <a:r>
              <a:rPr lang="en-US" altLang="ko-KR" dirty="0"/>
              <a:t>, </a:t>
            </a:r>
            <a:r>
              <a:rPr lang="ko-KR" altLang="en-US" dirty="0"/>
              <a:t>광케이블 등으로 서로 연결된다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77072"/>
            <a:ext cx="2851149" cy="253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6" y="6567155"/>
            <a:ext cx="26292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1F497D">
                    <a:lumMod val="60000"/>
                    <a:lumOff val="40000"/>
                  </a:srgb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돋움" pitchFamily="50" charset="-127"/>
                <a:ea typeface="돋움" pitchFamily="50" charset="-127"/>
              </a:rPr>
              <a:t>그림</a:t>
            </a:r>
            <a:r>
              <a:rPr lang="en-US" altLang="ko-KR" sz="10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000" b="1" dirty="0" err="1" smtClean="0">
                <a:solidFill>
                  <a:prstClr val="black"/>
                </a:solidFill>
                <a:latin typeface="돋움" pitchFamily="50" charset="-127"/>
                <a:ea typeface="돋움" pitchFamily="50" charset="-127"/>
              </a:rPr>
              <a:t>레고와</a:t>
            </a:r>
            <a:r>
              <a:rPr lang="ko-KR" altLang="en-US" sz="1000" b="1" dirty="0" smtClean="0">
                <a:solidFill>
                  <a:prstClr val="black"/>
                </a:solidFill>
                <a:latin typeface="돋움" pitchFamily="50" charset="-127"/>
                <a:ea typeface="돋움" pitchFamily="50" charset="-127"/>
              </a:rPr>
              <a:t> 컴포넌트 오디오 인터페이스</a:t>
            </a:r>
            <a:endParaRPr lang="en-US" altLang="ko-KR" sz="1000" b="1" dirty="0">
              <a:solidFill>
                <a:prstClr val="black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5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9288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2</a:t>
            </a:r>
            <a:r>
              <a:rPr lang="en-US" altLang="ko-KR" sz="1800" dirty="0" smtClean="0">
                <a:solidFill>
                  <a:prstClr val="black"/>
                </a:solidFill>
              </a:rPr>
              <a:t>. JSP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빈즈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JSP </a:t>
            </a:r>
            <a:r>
              <a:rPr lang="ko-KR" altLang="en-US" dirty="0" err="1"/>
              <a:t>빈즈는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와 </a:t>
            </a:r>
            <a:r>
              <a:rPr lang="ko-KR" altLang="en-US" dirty="0" smtClean="0"/>
              <a:t>연동하기 위해 </a:t>
            </a:r>
            <a:r>
              <a:rPr lang="ko-KR" altLang="en-US" dirty="0"/>
              <a:t>만들어진 컴포넌트 </a:t>
            </a:r>
            <a:r>
              <a:rPr lang="ko-KR" altLang="en-US" dirty="0" smtClean="0"/>
              <a:t>클래스이다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컨테이너에 위치하며</a:t>
            </a:r>
            <a:r>
              <a:rPr lang="en-US" altLang="ko-KR" dirty="0"/>
              <a:t>, JSP</a:t>
            </a:r>
            <a:r>
              <a:rPr lang="ko-KR" altLang="en-US" dirty="0"/>
              <a:t>에 데이터베이스 연동 등 프로그램적 요소를 모듈화할 수 있도록 도와준다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처리와 공용화된 기능을 제공하기 때문에 </a:t>
            </a:r>
            <a:r>
              <a:rPr lang="ko-KR" altLang="en-US" dirty="0" err="1"/>
              <a:t>빈즈를</a:t>
            </a:r>
            <a:r>
              <a:rPr lang="ko-KR" altLang="en-US" dirty="0"/>
              <a:t> 잘 활용하면 프로그램의 중복을 </a:t>
            </a:r>
            <a:r>
              <a:rPr lang="ko-KR" altLang="en-US" dirty="0" smtClean="0"/>
              <a:t>줄이고 </a:t>
            </a:r>
            <a:r>
              <a:rPr lang="ko-KR" altLang="en-US" dirty="0"/>
              <a:t>더욱 원활하게 유지</a:t>
            </a:r>
            <a:r>
              <a:rPr lang="en-US" altLang="ko-KR" dirty="0"/>
              <a:t>·</a:t>
            </a:r>
            <a:r>
              <a:rPr lang="ko-KR" altLang="en-US" dirty="0"/>
              <a:t>보수할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따라서 </a:t>
            </a:r>
            <a:r>
              <a:rPr lang="ko-KR" altLang="en-US" dirty="0"/>
              <a:t>가능하면 </a:t>
            </a:r>
            <a:r>
              <a:rPr lang="en-US" altLang="ko-KR" dirty="0"/>
              <a:t>JSP </a:t>
            </a:r>
            <a:r>
              <a:rPr lang="ko-KR" altLang="en-US" dirty="0"/>
              <a:t>코드 내에 </a:t>
            </a:r>
            <a:r>
              <a:rPr lang="ko-KR" altLang="en-US" dirty="0" err="1" smtClean="0"/>
              <a:t>스크립트릿을</a:t>
            </a:r>
            <a:r>
              <a:rPr lang="ko-KR" altLang="en-US" dirty="0" smtClean="0"/>
              <a:t> 사용하는 </a:t>
            </a:r>
            <a:r>
              <a:rPr lang="ko-KR" altLang="en-US" dirty="0"/>
              <a:t>것보다는 </a:t>
            </a:r>
            <a:r>
              <a:rPr lang="ko-KR" altLang="en-US" dirty="0" err="1"/>
              <a:t>빈즈를</a:t>
            </a:r>
            <a:r>
              <a:rPr lang="ko-KR" altLang="en-US" dirty="0"/>
              <a:t> 만들어 사용하는 것이 좋다</a:t>
            </a:r>
            <a:r>
              <a:rPr lang="en-US" altLang="ko-KR" dirty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5"/>
          <a:stretch/>
        </p:blipFill>
        <p:spPr bwMode="auto">
          <a:xfrm>
            <a:off x="827584" y="3501007"/>
            <a:ext cx="5690497" cy="272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62282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일반적인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구현에서의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빈즈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7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20880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패턴에 기반해 프로그램 </a:t>
            </a:r>
            <a:r>
              <a:rPr lang="ko-KR" altLang="en-US" dirty="0" err="1" smtClean="0"/>
              <a:t>개발시에는</a:t>
            </a:r>
            <a:r>
              <a:rPr lang="ko-KR" altLang="en-US" dirty="0" smtClean="0"/>
              <a:t> 개별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빈즈에</a:t>
            </a:r>
            <a:r>
              <a:rPr lang="ko-KR" altLang="en-US" dirty="0" smtClean="0"/>
              <a:t> 접근하는 것 보다는 컨트롤러에서 </a:t>
            </a:r>
            <a:r>
              <a:rPr lang="ko-KR" altLang="en-US" dirty="0" err="1" smtClean="0"/>
              <a:t>빈즈와</a:t>
            </a:r>
            <a:r>
              <a:rPr lang="ko-KR" altLang="en-US" dirty="0" smtClean="0"/>
              <a:t> 연동하고 </a:t>
            </a:r>
            <a:r>
              <a:rPr lang="en-US" altLang="ko-KR" dirty="0" smtClean="0"/>
              <a:t>request, session, application </a:t>
            </a:r>
            <a:r>
              <a:rPr lang="ko-KR" altLang="en-US" dirty="0" smtClean="0"/>
              <a:t>등 내장객체의 속성 관리 기능을 이용해 해당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(JSP)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객체를 전달하는 방법이 권장된다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7"/>
          <a:stretch/>
        </p:blipFill>
        <p:spPr bwMode="auto">
          <a:xfrm>
            <a:off x="827584" y="2132856"/>
            <a:ext cx="5639934" cy="34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188" y="55610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MVC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패턴을 적용한 경우에서의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빈즈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사용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3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9288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3. </a:t>
            </a:r>
            <a:r>
              <a:rPr lang="ko-KR" altLang="en-US" sz="1800" dirty="0" smtClean="0">
                <a:solidFill>
                  <a:prstClr val="black"/>
                </a:solidFill>
              </a:rPr>
              <a:t>엔터프라이즈 자바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빈즈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엔터프라이즈 자바 </a:t>
            </a:r>
            <a:r>
              <a:rPr lang="ko-KR" altLang="en-US" dirty="0" err="1"/>
              <a:t>빈즈</a:t>
            </a:r>
            <a:r>
              <a:rPr lang="en-US" altLang="ko-KR" dirty="0"/>
              <a:t>(Enterprise Java Beans, </a:t>
            </a:r>
            <a:r>
              <a:rPr lang="ko-KR" altLang="en-US" dirty="0"/>
              <a:t>이하 </a:t>
            </a:r>
            <a:r>
              <a:rPr lang="en-US" altLang="ko-KR" dirty="0"/>
              <a:t>EJB)</a:t>
            </a:r>
            <a:r>
              <a:rPr lang="ko-KR" altLang="en-US" dirty="0"/>
              <a:t>는 애플리케이션에서 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ko-KR" altLang="en-US" dirty="0"/>
              <a:t>구현하려는 컴포넌트 모델로</a:t>
            </a:r>
            <a:r>
              <a:rPr lang="en-US" altLang="ko-KR" dirty="0"/>
              <a:t>, Java EE(Java Enterprise Edition)</a:t>
            </a:r>
            <a:r>
              <a:rPr lang="ko-KR" altLang="en-US" dirty="0"/>
              <a:t>의 핵심이다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Java EE</a:t>
            </a:r>
            <a:r>
              <a:rPr lang="ko-KR" altLang="en-US" dirty="0"/>
              <a:t>는 보안을 중시하고 규모가 크며 확장 및 다른 시스템과의 상호</a:t>
            </a:r>
            <a:r>
              <a:rPr lang="en-US" altLang="ko-KR" dirty="0"/>
              <a:t>·</a:t>
            </a:r>
            <a:r>
              <a:rPr lang="ko-KR" altLang="en-US" dirty="0"/>
              <a:t>운용을 필요로 하는 </a:t>
            </a:r>
            <a:r>
              <a:rPr lang="ko-KR" altLang="en-US" dirty="0" smtClean="0"/>
              <a:t>애플리케이션 </a:t>
            </a:r>
            <a:r>
              <a:rPr lang="ko-KR" altLang="en-US" dirty="0"/>
              <a:t>개발에 필요한 핵심 기술이다</a:t>
            </a:r>
            <a:r>
              <a:rPr lang="en-US" altLang="ko-KR" dirty="0"/>
              <a:t>. </a:t>
            </a:r>
            <a:r>
              <a:rPr lang="ko-KR" altLang="en-US" dirty="0"/>
              <a:t>상당수의 금융기관</a:t>
            </a:r>
            <a:r>
              <a:rPr lang="en-US" altLang="ko-KR" dirty="0"/>
              <a:t>, </a:t>
            </a:r>
            <a:r>
              <a:rPr lang="ko-KR" altLang="en-US" dirty="0"/>
              <a:t>증권사</a:t>
            </a:r>
            <a:r>
              <a:rPr lang="en-US" altLang="ko-KR" dirty="0"/>
              <a:t>, </a:t>
            </a:r>
            <a:r>
              <a:rPr lang="ko-KR" altLang="en-US" dirty="0"/>
              <a:t>이동통신사 등의 </a:t>
            </a:r>
            <a:r>
              <a:rPr lang="ko-KR" altLang="en-US" dirty="0" smtClean="0"/>
              <a:t>업무 </a:t>
            </a:r>
            <a:r>
              <a:rPr lang="ko-KR" altLang="en-US" dirty="0"/>
              <a:t>시스템들이 </a:t>
            </a:r>
            <a:r>
              <a:rPr lang="en-US" altLang="ko-KR" dirty="0"/>
              <a:t>Java EE</a:t>
            </a:r>
            <a:r>
              <a:rPr lang="ko-KR" altLang="en-US" dirty="0"/>
              <a:t>를 기반으로 개발된다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"/>
          <a:stretch/>
        </p:blipFill>
        <p:spPr bwMode="auto">
          <a:xfrm>
            <a:off x="4355976" y="3119090"/>
            <a:ext cx="4807118" cy="34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7601" y="3327920"/>
            <a:ext cx="3808375" cy="276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여러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장점에도 불구하고 개발의 복잡성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컨테이너 간 호환성 등 여러 문제로 인해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그 대안이 지속적으로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논의 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JPA(Java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Persistence API)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핵심으로 하는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Java EE 5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가 발표되면서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최신 버전은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JavaEE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7)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기존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엔티티빈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(EJB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빈 유형 중 하나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의 상당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부분이 대체됨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도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JavaEE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프레젠테이션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레이어의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한 부분으로 볼 수 있음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4679" y="64533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7-3]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엔터프라이즈 자바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빈즈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구성도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4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12968</TotalTime>
  <Words>2615</Words>
  <Application>Microsoft Office PowerPoint</Application>
  <PresentationFormat>화면 슬라이드 쇼(4:3)</PresentationFormat>
  <Paragraphs>373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HY견고딕</vt:lpstr>
      <vt:lpstr>굴림</vt:lpstr>
      <vt:lpstr>나눔손글씨 붓</vt:lpstr>
      <vt:lpstr>돋움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07. JSP와 자바 빈즈</vt:lpstr>
      <vt:lpstr>PowerPoint 프레젠테이션</vt:lpstr>
      <vt:lpstr>PowerPoint 프레젠테이션</vt:lpstr>
      <vt:lpstr>01. 빈즈 개요</vt:lpstr>
      <vt:lpstr>01. 빈즈 개요</vt:lpstr>
      <vt:lpstr>01. 빈즈 개요</vt:lpstr>
      <vt:lpstr>01. 빈즈 개요</vt:lpstr>
      <vt:lpstr>01. 빈즈 개요</vt:lpstr>
      <vt:lpstr>02. JSP와 빈즈 연동</vt:lpstr>
      <vt:lpstr>02. JSP와 빈즈 연동</vt:lpstr>
      <vt:lpstr>02. JSP와 빈즈 연동</vt:lpstr>
      <vt:lpstr>02. JSP와 빈즈 연동</vt:lpstr>
      <vt:lpstr>02. JSP와 빈즈 연동</vt:lpstr>
      <vt:lpstr>02. JSP와 빈즈 연동</vt:lpstr>
      <vt:lpstr>02. JSP와 빈즈 연동</vt:lpstr>
      <vt:lpstr>03. [기본실습] JSP 빈즈 프로그래밍 : 사용자 로그인 구현</vt:lpstr>
      <vt:lpstr>03. [기본실습] JSP 빈즈 프로그래밍 : 사용자 로그인 구현</vt:lpstr>
      <vt:lpstr>03. [기본실습] JSP 빈즈 프로그래밍 : 사용자 로그인 구현</vt:lpstr>
      <vt:lpstr>03. [기본실습] JSP 빈즈 프로그래밍 : 사용자 로그인 구현</vt:lpstr>
      <vt:lpstr>03. [기본실습] JSP 빈즈 프로그래밍 : 사용자 로그인 구현</vt:lpstr>
      <vt:lpstr>03. [기본실습] JSP 빈즈 프로그래밍 : 사용자 로그인 구현</vt:lpstr>
      <vt:lpstr>04. [응용실습] JSP 빈즈 프로그래밍 : 주소록 구현</vt:lpstr>
      <vt:lpstr>03. [기본실습] JSP 빈즈 프로그래밍 : 사용자 로그인 구현</vt:lpstr>
      <vt:lpstr>03. [기본실습] JSP 빈즈 프로그래밍 : 사용자 로그인 구현</vt:lpstr>
      <vt:lpstr>04. [응용실습] JSP 빈즈 프로그래밍 : 주소록 구현</vt:lpstr>
      <vt:lpstr>04. [응용실습] JSP 빈즈 프로그래밍 : 주소록 구현</vt:lpstr>
      <vt:lpstr>04. [응용실습] JSP 빈즈 프로그래밍 : 주소록 구현</vt:lpstr>
      <vt:lpstr>04. [응용실습] JSP 빈즈 프로그래밍 : 주소록 구현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jisun kim</cp:lastModifiedBy>
  <cp:revision>736</cp:revision>
  <dcterms:created xsi:type="dcterms:W3CDTF">2012-07-11T10:23:22Z</dcterms:created>
  <dcterms:modified xsi:type="dcterms:W3CDTF">2014-03-03T01:33:08Z</dcterms:modified>
</cp:coreProperties>
</file>