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65" r:id="rId2"/>
    <p:sldId id="256" r:id="rId3"/>
    <p:sldId id="266" r:id="rId4"/>
    <p:sldId id="383" r:id="rId5"/>
    <p:sldId id="395" r:id="rId6"/>
    <p:sldId id="533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3" r:id="rId15"/>
    <p:sldId id="509" r:id="rId16"/>
    <p:sldId id="576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2" r:id="rId32"/>
    <p:sldId id="551" r:id="rId33"/>
    <p:sldId id="553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5" r:id="rId44"/>
    <p:sldId id="566" r:id="rId45"/>
    <p:sldId id="567" r:id="rId46"/>
    <p:sldId id="568" r:id="rId47"/>
    <p:sldId id="569" r:id="rId48"/>
    <p:sldId id="570" r:id="rId49"/>
    <p:sldId id="571" r:id="rId50"/>
    <p:sldId id="530" r:id="rId51"/>
    <p:sldId id="531" r:id="rId52"/>
    <p:sldId id="572" r:id="rId53"/>
    <p:sldId id="573" r:id="rId54"/>
    <p:sldId id="574" r:id="rId55"/>
    <p:sldId id="575" r:id="rId56"/>
    <p:sldId id="385" r:id="rId5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788" autoAdjust="0"/>
  </p:normalViewPr>
  <p:slideViewPr>
    <p:cSldViewPr>
      <p:cViewPr>
        <p:scale>
          <a:sx n="75" d="100"/>
          <a:sy n="75" d="100"/>
        </p:scale>
        <p:origin x="2832" y="89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23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2014-02-28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2014-02-28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6" y="6489437"/>
            <a:ext cx="1702710" cy="251931"/>
          </a:xfrm>
          <a:prstGeom prst="rect">
            <a:avLst/>
          </a:prstGeom>
        </p:spPr>
      </p:pic>
      <p:pic>
        <p:nvPicPr>
          <p:cNvPr id="10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21088"/>
            <a:ext cx="4147697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4581128"/>
            <a:ext cx="4681447" cy="1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2014-02-28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848872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3.</a:t>
            </a:r>
            <a:r>
              <a:rPr lang="ko-KR" altLang="en-US" sz="1800" dirty="0" smtClean="0">
                <a:solidFill>
                  <a:prstClr val="black"/>
                </a:solidFill>
              </a:rPr>
              <a:t> 데이터베이스의 분류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r>
              <a:rPr lang="en-US" altLang="ko-KR" dirty="0" smtClean="0"/>
              <a:t>(RDB)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데이터를 효율적으로 관리하려고 데이터에 관계 </a:t>
            </a:r>
            <a:r>
              <a:rPr lang="ko-KR" altLang="en-US" dirty="0" smtClean="0"/>
              <a:t>개념을 부여한 </a:t>
            </a:r>
            <a:r>
              <a:rPr lang="ko-KR" altLang="en-US" dirty="0"/>
              <a:t>것으로</a:t>
            </a:r>
            <a:r>
              <a:rPr lang="en-US" altLang="ko-KR" dirty="0"/>
              <a:t>, </a:t>
            </a:r>
            <a:r>
              <a:rPr lang="ko-KR" altLang="en-US" dirty="0"/>
              <a:t>대부분의 데이터 베이스가 관계형 데이터베이스에 기반을 두고 있다</a:t>
            </a:r>
            <a:r>
              <a:rPr lang="en-US" altLang="ko-KR" dirty="0"/>
              <a:t>. </a:t>
            </a:r>
            <a:r>
              <a:rPr lang="ko-KR" altLang="en-US" dirty="0"/>
              <a:t>데이터의 기본 관리 단위는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(</a:t>
            </a:r>
            <a:r>
              <a:rPr lang="en-US" altLang="ko-KR" dirty="0"/>
              <a:t>Table)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칼럼</a:t>
            </a:r>
            <a:r>
              <a:rPr lang="en-US" altLang="ko-KR" dirty="0"/>
              <a:t>(Column)</a:t>
            </a:r>
            <a:r>
              <a:rPr lang="ko-KR" altLang="en-US" dirty="0"/>
              <a:t>과 로우</a:t>
            </a:r>
            <a:r>
              <a:rPr lang="en-US" altLang="ko-KR" dirty="0"/>
              <a:t>(Row)</a:t>
            </a:r>
            <a:r>
              <a:rPr lang="ko-KR" altLang="en-US" dirty="0"/>
              <a:t>로 구성되어 있다</a:t>
            </a:r>
            <a:r>
              <a:rPr lang="en-US" altLang="ko-KR" dirty="0"/>
              <a:t>. </a:t>
            </a:r>
            <a:r>
              <a:rPr lang="ko-KR" altLang="en-US" dirty="0"/>
              <a:t>관계라는 의미는 테이블 간 의 연관 관계를 말하는 것으로</a:t>
            </a:r>
            <a:r>
              <a:rPr lang="en-US" altLang="ko-KR" dirty="0"/>
              <a:t>, </a:t>
            </a:r>
            <a:r>
              <a:rPr lang="ko-KR" altLang="en-US" dirty="0"/>
              <a:t>관계형 데이터베이스에서는 주 키와 외래 키 등을 통해 테 이블 간의 관계를 기술하고 구조화한다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객체지향 </a:t>
            </a:r>
            <a:r>
              <a:rPr lang="ko-KR" altLang="en-US" dirty="0"/>
              <a:t>데이터베이스</a:t>
            </a:r>
            <a:r>
              <a:rPr lang="en-US" altLang="ko-KR" dirty="0" smtClean="0"/>
              <a:t>(OODB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객체지향 개념을 데이터베이스에 도입한 것이다</a:t>
            </a:r>
            <a:r>
              <a:rPr lang="en-US" altLang="ko-KR" dirty="0"/>
              <a:t>. </a:t>
            </a:r>
            <a:r>
              <a:rPr lang="ko-KR" altLang="en-US" dirty="0"/>
              <a:t>객체지향의 일반적인 개념인 클래스</a:t>
            </a:r>
            <a:r>
              <a:rPr lang="en-US" altLang="ko-KR" dirty="0"/>
              <a:t>, </a:t>
            </a:r>
            <a:r>
              <a:rPr lang="ko-KR" altLang="en-US" dirty="0" smtClean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애트리뷰트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인스턴스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 등을 기반으로 데이터를 구조화하는 </a:t>
            </a:r>
            <a:r>
              <a:rPr lang="ko-KR" altLang="en-US" dirty="0" smtClean="0"/>
              <a:t>시스템이다</a:t>
            </a:r>
            <a:r>
              <a:rPr lang="en-US" altLang="ko-KR" dirty="0"/>
              <a:t>. </a:t>
            </a:r>
            <a:r>
              <a:rPr lang="ko-KR" altLang="en-US" dirty="0"/>
              <a:t>프로그램 언어에서와는 달리 ‘표준화 부재’</a:t>
            </a:r>
            <a:r>
              <a:rPr lang="en-US" altLang="ko-KR" dirty="0"/>
              <a:t>, ‘</a:t>
            </a:r>
            <a:r>
              <a:rPr lang="ko-KR" altLang="en-US" dirty="0"/>
              <a:t>관리 시스템의 복잡성’</a:t>
            </a:r>
            <a:r>
              <a:rPr lang="en-US" altLang="ko-KR" dirty="0"/>
              <a:t>, ‘</a:t>
            </a:r>
            <a:r>
              <a:rPr lang="ko-KR" altLang="en-US" dirty="0"/>
              <a:t>질의 </a:t>
            </a:r>
            <a:r>
              <a:rPr lang="ko-KR" altLang="en-US" dirty="0" smtClean="0"/>
              <a:t>최적화의 </a:t>
            </a:r>
            <a:r>
              <a:rPr lang="ko-KR" altLang="en-US" dirty="0"/>
              <a:t>복잡성’과 같은 여러 문제로 관계형 데이터베이스를 대체하지 못했다</a:t>
            </a:r>
            <a:r>
              <a:rPr lang="en-US" altLang="ko-KR" dirty="0"/>
              <a:t>. </a:t>
            </a:r>
            <a:r>
              <a:rPr lang="ko-KR" altLang="en-US" dirty="0"/>
              <a:t>순수한 </a:t>
            </a:r>
            <a:r>
              <a:rPr lang="ko-KR" altLang="en-US" dirty="0" smtClean="0"/>
              <a:t>객체지향 </a:t>
            </a:r>
            <a:r>
              <a:rPr lang="ko-KR" altLang="en-US" dirty="0"/>
              <a:t>데이터베이스 개념보다는 객체 관계형 데이터베이스가 기존 관계형 데이터베이스를 </a:t>
            </a:r>
            <a:r>
              <a:rPr lang="ko-KR" altLang="en-US" dirty="0" smtClean="0"/>
              <a:t>확장하는 </a:t>
            </a:r>
            <a:r>
              <a:rPr lang="ko-KR" altLang="en-US" dirty="0"/>
              <a:t>형태로 성장하게 되었다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700808"/>
            <a:ext cx="5724636" cy="136815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파일형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smtClean="0">
                <a:latin typeface="+mn-ea"/>
                <a:ea typeface="+mn-ea"/>
              </a:rPr>
              <a:t>파일 시스템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세그먼트형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err="1" smtClean="0">
                <a:latin typeface="+mn-ea"/>
                <a:ea typeface="+mn-ea"/>
              </a:rPr>
              <a:t>계층형</a:t>
            </a:r>
            <a:r>
              <a:rPr lang="ko-KR" altLang="en-US" sz="1100" dirty="0" smtClean="0">
                <a:latin typeface="+mn-ea"/>
                <a:ea typeface="+mn-ea"/>
              </a:rPr>
              <a:t> 데이터베이스 관리 시스템 </a:t>
            </a:r>
            <a:r>
              <a:rPr lang="en-US" altLang="ko-KR" sz="1100" dirty="0" smtClean="0">
                <a:latin typeface="+mn-ea"/>
                <a:ea typeface="+mn-ea"/>
              </a:rPr>
              <a:t>: HDBMS)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레코드형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err="1" smtClean="0">
                <a:latin typeface="+mn-ea"/>
                <a:ea typeface="+mn-ea"/>
              </a:rPr>
              <a:t>네트워크형</a:t>
            </a:r>
            <a:r>
              <a:rPr lang="ko-KR" altLang="en-US" sz="1100" dirty="0" smtClean="0">
                <a:latin typeface="+mn-ea"/>
                <a:ea typeface="+mn-ea"/>
              </a:rPr>
              <a:t> 데이터베이스 관리 시스템 </a:t>
            </a:r>
            <a:r>
              <a:rPr lang="en-US" altLang="ko-KR" sz="1100" dirty="0" smtClean="0">
                <a:latin typeface="+mn-ea"/>
                <a:ea typeface="+mn-ea"/>
              </a:rPr>
              <a:t>: NDB)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테이블형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err="1" smtClean="0">
                <a:latin typeface="+mn-ea"/>
                <a:ea typeface="+mn-ea"/>
              </a:rPr>
              <a:t>관계형</a:t>
            </a:r>
            <a:r>
              <a:rPr lang="ko-KR" altLang="en-US" sz="1100" dirty="0" smtClean="0">
                <a:latin typeface="+mn-ea"/>
                <a:ea typeface="+mn-ea"/>
              </a:rPr>
              <a:t> 데이터베이스 관리 시스템 </a:t>
            </a:r>
            <a:r>
              <a:rPr lang="en-US" altLang="ko-KR" sz="1100" dirty="0" smtClean="0">
                <a:latin typeface="+mn-ea"/>
                <a:ea typeface="+mn-ea"/>
              </a:rPr>
              <a:t>: RDBMS)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클래스형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smtClean="0">
                <a:latin typeface="+mn-ea"/>
                <a:ea typeface="+mn-ea"/>
              </a:rPr>
              <a:t>객체지향 데이터베이스 관리 시스템 </a:t>
            </a:r>
            <a:r>
              <a:rPr lang="en-US" altLang="ko-KR" sz="1100" dirty="0" smtClean="0">
                <a:latin typeface="+mn-ea"/>
                <a:ea typeface="+mn-ea"/>
              </a:rPr>
              <a:t>: OO/ORDB)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0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4.</a:t>
            </a:r>
            <a:r>
              <a:rPr lang="ko-KR" altLang="en-US" sz="1800" dirty="0" smtClean="0">
                <a:solidFill>
                  <a:prstClr val="black"/>
                </a:solidFill>
              </a:rPr>
              <a:t> 데이터베이스의 </a:t>
            </a:r>
            <a:r>
              <a:rPr lang="ko-KR" altLang="en-US" sz="1800" dirty="0" smtClean="0">
                <a:solidFill>
                  <a:prstClr val="black"/>
                </a:solidFill>
              </a:rPr>
              <a:t>구성 요소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dirty="0" smtClean="0"/>
              <a:t>데이터베이스 테이블</a:t>
            </a:r>
            <a:r>
              <a:rPr lang="en-US" altLang="ko-KR" dirty="0" smtClean="0"/>
              <a:t>(Table)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테이블은 관계형 데이터베이스에서 가장 기본이 되는 데이터 관리 단위로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테이블간의 관계 표현을 통해 효과적인 데이터 관리 방법을 제공한다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0" y="2636912"/>
            <a:ext cx="3595984" cy="1436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1" y="3861048"/>
            <a:ext cx="4320479" cy="1935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70" y="59492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개인</a:t>
            </a: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정보의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2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/>
              <a:t>데이터베이스 테이블</a:t>
            </a:r>
            <a:r>
              <a:rPr lang="en-US" altLang="ko-KR" dirty="0" smtClean="0"/>
              <a:t>(Table)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테이블 구성 요소의 특징은 다음과 같다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칼럼이나 </a:t>
            </a:r>
            <a:r>
              <a:rPr lang="ko-KR" altLang="en-US" dirty="0"/>
              <a:t>로우의 위치와 순서는 아무런 의미가 없다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로우는 </a:t>
            </a:r>
            <a:r>
              <a:rPr lang="ko-KR" altLang="en-US" dirty="0"/>
              <a:t>데이터 하나만 표시할 수 있고</a:t>
            </a:r>
            <a:r>
              <a:rPr lang="en-US" altLang="ko-KR" dirty="0"/>
              <a:t>, </a:t>
            </a:r>
            <a:r>
              <a:rPr lang="ko-KR" altLang="en-US" dirty="0"/>
              <a:t>그룹이나 배열은 허용하지 않는다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칼럼은 특정한 형태의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데이터는 해당 칼럼에서 요구하는 형태 값만 포함 할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3318" y="1700808"/>
            <a:ext cx="6984776" cy="201622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  <a:ea typeface="+mn-ea"/>
              </a:rPr>
              <a:t>테이블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데이터를 공통 속성으로 묶고 분류하여 기록한 형태로 데이터베이스 관리의 기본이다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예</a:t>
            </a:r>
            <a:r>
              <a:rPr lang="en-US" altLang="ko-KR" sz="1100" dirty="0" smtClean="0">
                <a:latin typeface="+mn-ea"/>
                <a:ea typeface="+mn-ea"/>
              </a:rPr>
              <a:t>) </a:t>
            </a:r>
            <a:r>
              <a:rPr lang="ko-KR" altLang="en-US" sz="1100" dirty="0" smtClean="0">
                <a:latin typeface="+mn-ea"/>
                <a:ea typeface="+mn-ea"/>
              </a:rPr>
              <a:t>학생 정보 테이블</a:t>
            </a:r>
            <a:r>
              <a:rPr lang="en-US" altLang="ko-KR" sz="1100" dirty="0" smtClean="0">
                <a:latin typeface="+mn-ea"/>
                <a:ea typeface="+mn-ea"/>
              </a:rPr>
              <a:t>(member)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  <a:ea typeface="+mn-ea"/>
              </a:rPr>
              <a:t>칼럼 </a:t>
            </a:r>
            <a:r>
              <a:rPr lang="en-US" altLang="ko-KR" sz="1200" dirty="0" smtClean="0">
                <a:latin typeface="+mn-ea"/>
                <a:ea typeface="+mn-ea"/>
              </a:rPr>
              <a:t>:</a:t>
            </a:r>
            <a:r>
              <a:rPr lang="ko-KR" altLang="en-US" sz="1200" dirty="0" smtClean="0">
                <a:latin typeface="+mn-ea"/>
                <a:ea typeface="+mn-ea"/>
              </a:rPr>
              <a:t> 테이블에서 이름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성별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거주지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출생연도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전화번호 등 데이터를 구별하기 위한 속성이다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sz="1200" dirty="0" smtClean="0">
                <a:latin typeface="+mn-ea"/>
                <a:ea typeface="+mn-ea"/>
              </a:rPr>
              <a:t>           칼럼</a:t>
            </a:r>
            <a:r>
              <a:rPr lang="en-US" altLang="ko-KR" sz="1200" dirty="0" smtClean="0">
                <a:latin typeface="+mn-ea"/>
                <a:ea typeface="+mn-ea"/>
              </a:rPr>
              <a:t>(Column) </a:t>
            </a:r>
            <a:r>
              <a:rPr lang="ko-KR" altLang="en-US" sz="1200" dirty="0" smtClean="0">
                <a:latin typeface="+mn-ea"/>
                <a:ea typeface="+mn-ea"/>
              </a:rPr>
              <a:t>또는 필드</a:t>
            </a:r>
            <a:r>
              <a:rPr lang="en-US" altLang="ko-KR" sz="1200" dirty="0" smtClean="0">
                <a:latin typeface="+mn-ea"/>
                <a:ea typeface="+mn-ea"/>
              </a:rPr>
              <a:t>(Field)</a:t>
            </a:r>
            <a:r>
              <a:rPr lang="ko-KR" altLang="en-US" sz="1200" dirty="0" smtClean="0">
                <a:latin typeface="+mn-ea"/>
                <a:ea typeface="+mn-ea"/>
              </a:rPr>
              <a:t>라고 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예</a:t>
            </a:r>
            <a:r>
              <a:rPr lang="en-US" altLang="ko-KR" sz="1100" dirty="0" smtClean="0">
                <a:latin typeface="+mn-ea"/>
                <a:ea typeface="+mn-ea"/>
              </a:rPr>
              <a:t>) </a:t>
            </a:r>
            <a:r>
              <a:rPr lang="ko-KR" altLang="en-US" sz="1100" dirty="0" smtClean="0">
                <a:latin typeface="+mn-ea"/>
                <a:ea typeface="+mn-ea"/>
              </a:rPr>
              <a:t>이름</a:t>
            </a:r>
            <a:r>
              <a:rPr lang="en-US" altLang="ko-KR" sz="1100" dirty="0" smtClean="0">
                <a:latin typeface="+mn-ea"/>
                <a:ea typeface="+mn-ea"/>
              </a:rPr>
              <a:t>(name), </a:t>
            </a:r>
            <a:r>
              <a:rPr lang="ko-KR" altLang="en-US" sz="1100" dirty="0" smtClean="0">
                <a:latin typeface="+mn-ea"/>
                <a:ea typeface="+mn-ea"/>
              </a:rPr>
              <a:t>성별</a:t>
            </a:r>
            <a:r>
              <a:rPr lang="en-US" altLang="ko-KR" sz="1100" dirty="0" smtClean="0">
                <a:latin typeface="+mn-ea"/>
                <a:ea typeface="+mn-ea"/>
              </a:rPr>
              <a:t>(sex), </a:t>
            </a:r>
            <a:r>
              <a:rPr lang="ko-KR" altLang="en-US" sz="1100" dirty="0" smtClean="0">
                <a:latin typeface="+mn-ea"/>
                <a:ea typeface="+mn-ea"/>
              </a:rPr>
              <a:t>거주지</a:t>
            </a:r>
            <a:r>
              <a:rPr lang="en-US" altLang="ko-KR" sz="1100" dirty="0" smtClean="0">
                <a:latin typeface="+mn-ea"/>
                <a:ea typeface="+mn-ea"/>
              </a:rPr>
              <a:t>(city), </a:t>
            </a:r>
            <a:r>
              <a:rPr lang="ko-KR" altLang="en-US" sz="1100" dirty="0" smtClean="0">
                <a:latin typeface="+mn-ea"/>
                <a:ea typeface="+mn-ea"/>
              </a:rPr>
              <a:t>출생연도</a:t>
            </a:r>
            <a:r>
              <a:rPr lang="en-US" altLang="ko-KR" sz="1100" dirty="0" smtClean="0">
                <a:latin typeface="+mn-ea"/>
                <a:ea typeface="+mn-ea"/>
              </a:rPr>
              <a:t>(birth), </a:t>
            </a:r>
            <a:r>
              <a:rPr lang="ko-KR" altLang="en-US" sz="1100" dirty="0" smtClean="0">
                <a:latin typeface="+mn-ea"/>
                <a:ea typeface="+mn-ea"/>
              </a:rPr>
              <a:t>전화번호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en-US" altLang="ko-KR" sz="1100" dirty="0" err="1" smtClean="0">
                <a:latin typeface="+mn-ea"/>
                <a:ea typeface="+mn-ea"/>
              </a:rPr>
              <a:t>tel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 err="1" smtClean="0">
                <a:latin typeface="+mn-ea"/>
                <a:ea typeface="+mn-ea"/>
              </a:rPr>
              <a:t>로우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한 줄 단위의 데이터 </a:t>
            </a:r>
            <a:r>
              <a:rPr lang="ko-KR" altLang="en-US" sz="1200" dirty="0" err="1" smtClean="0">
                <a:latin typeface="+mn-ea"/>
                <a:ea typeface="+mn-ea"/>
              </a:rPr>
              <a:t>집합니다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err="1" smtClean="0">
                <a:latin typeface="+mn-ea"/>
                <a:ea typeface="+mn-ea"/>
              </a:rPr>
              <a:t>로우</a:t>
            </a:r>
            <a:r>
              <a:rPr lang="en-US" altLang="ko-KR" sz="1200" dirty="0" smtClean="0">
                <a:latin typeface="+mn-ea"/>
                <a:ea typeface="+mn-ea"/>
              </a:rPr>
              <a:t>(Row) </a:t>
            </a:r>
            <a:r>
              <a:rPr lang="ko-KR" altLang="en-US" sz="1200" dirty="0" smtClean="0">
                <a:latin typeface="+mn-ea"/>
                <a:ea typeface="+mn-ea"/>
              </a:rPr>
              <a:t>혹은 레코드</a:t>
            </a:r>
            <a:r>
              <a:rPr lang="en-US" altLang="ko-KR" sz="1200" dirty="0" smtClean="0">
                <a:latin typeface="+mn-ea"/>
                <a:ea typeface="+mn-ea"/>
              </a:rPr>
              <a:t>(Record)</a:t>
            </a:r>
            <a:r>
              <a:rPr lang="ko-KR" altLang="en-US" sz="1200" dirty="0" smtClean="0">
                <a:latin typeface="+mn-ea"/>
                <a:ea typeface="+mn-ea"/>
              </a:rPr>
              <a:t>라고 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예</a:t>
            </a:r>
            <a:r>
              <a:rPr lang="en-US" altLang="ko-KR" sz="1100" dirty="0" smtClean="0">
                <a:latin typeface="+mn-ea"/>
                <a:ea typeface="+mn-ea"/>
              </a:rPr>
              <a:t>) [</a:t>
            </a:r>
            <a:r>
              <a:rPr lang="ko-KR" altLang="en-US" sz="1100" dirty="0" smtClean="0">
                <a:latin typeface="+mn-ea"/>
                <a:ea typeface="+mn-ea"/>
              </a:rPr>
              <a:t>그림 </a:t>
            </a:r>
            <a:r>
              <a:rPr lang="en-US" altLang="ko-KR" sz="1100" dirty="0" smtClean="0">
                <a:latin typeface="+mn-ea"/>
                <a:ea typeface="+mn-ea"/>
              </a:rPr>
              <a:t>8-3(b)]</a:t>
            </a:r>
            <a:r>
              <a:rPr lang="ko-KR" altLang="en-US" sz="1100" dirty="0" smtClean="0">
                <a:latin typeface="+mn-ea"/>
                <a:ea typeface="+mn-ea"/>
              </a:rPr>
              <a:t>의 첫째 </a:t>
            </a:r>
            <a:r>
              <a:rPr lang="ko-KR" altLang="en-US" sz="1100" dirty="0" err="1" smtClean="0">
                <a:latin typeface="+mn-ea"/>
                <a:ea typeface="+mn-ea"/>
              </a:rPr>
              <a:t>로우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ko-KR" altLang="en-US" sz="1100" dirty="0" smtClean="0">
                <a:latin typeface="+mn-ea"/>
                <a:ea typeface="+mn-ea"/>
              </a:rPr>
              <a:t>홍길동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남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서울</a:t>
            </a:r>
            <a:r>
              <a:rPr lang="en-US" altLang="ko-KR" sz="1100" dirty="0" smtClean="0">
                <a:latin typeface="+mn-ea"/>
                <a:ea typeface="+mn-ea"/>
              </a:rPr>
              <a:t>, 1992, 02-123-1234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04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/>
              <a:t>데이터베이스 키</a:t>
            </a:r>
            <a:r>
              <a:rPr lang="en-US" altLang="ko-KR" dirty="0" smtClean="0"/>
              <a:t>(Key)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키는 데이터를 서로 구분하기 위한 특성을 지닌 값을 말함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키</a:t>
            </a:r>
            <a:r>
              <a:rPr lang="en-US" altLang="ko-KR" b="1" dirty="0" smtClean="0"/>
              <a:t>(Key)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데이터베이스에서는 데이터를 다른 데이터와 구분할 수 있는 고유 정보가 필요한데</a:t>
            </a:r>
            <a:r>
              <a:rPr lang="en-US" altLang="ko-KR" dirty="0"/>
              <a:t>, </a:t>
            </a:r>
            <a:r>
              <a:rPr lang="ko-KR" altLang="en-US" dirty="0" smtClean="0"/>
              <a:t>이를 </a:t>
            </a:r>
            <a:r>
              <a:rPr lang="ko-KR" altLang="en-US" dirty="0"/>
              <a:t>키라고 한다</a:t>
            </a:r>
            <a:r>
              <a:rPr lang="en-US" altLang="ko-KR" dirty="0"/>
              <a:t>. </a:t>
            </a:r>
            <a:r>
              <a:rPr lang="ko-KR" altLang="en-US" dirty="0"/>
              <a:t>키는 관계형 데이터베이스의 대표적인 특징 중 하나다</a:t>
            </a:r>
            <a:r>
              <a:rPr lang="en-US" altLang="ko-KR" dirty="0"/>
              <a:t>. </a:t>
            </a:r>
            <a:r>
              <a:rPr lang="ko-KR" altLang="en-US" dirty="0"/>
              <a:t>키는 다시 주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</a:t>
            </a:r>
            <a:r>
              <a:rPr lang="en-US" altLang="ko-KR" dirty="0"/>
              <a:t>Primary Key), </a:t>
            </a:r>
            <a:r>
              <a:rPr lang="ko-KR" altLang="en-US" dirty="0"/>
              <a:t>보조 키</a:t>
            </a:r>
            <a:r>
              <a:rPr lang="en-US" altLang="ko-KR" dirty="0"/>
              <a:t>(Secondary Key), </a:t>
            </a:r>
            <a:r>
              <a:rPr lang="ko-KR" altLang="en-US" dirty="0"/>
              <a:t>후보 키</a:t>
            </a:r>
            <a:r>
              <a:rPr lang="en-US" altLang="ko-KR" dirty="0"/>
              <a:t>(Candidate Key) </a:t>
            </a:r>
            <a:r>
              <a:rPr lang="ko-KR" altLang="en-US" dirty="0"/>
              <a:t>등으로 나눌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주 키</a:t>
            </a:r>
            <a:r>
              <a:rPr lang="ko-KR" altLang="ko-KR" b="1" dirty="0" smtClean="0"/>
              <a:t>(</a:t>
            </a:r>
            <a:r>
              <a:rPr lang="en-US" altLang="ko-KR" b="1" dirty="0" smtClean="0"/>
              <a:t>Primary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테이블 하나에서 키 여러 개를 가질 수 있지만</a:t>
            </a:r>
            <a:r>
              <a:rPr lang="en-US" altLang="ko-KR" dirty="0"/>
              <a:t>, </a:t>
            </a:r>
            <a:r>
              <a:rPr lang="ko-KR" altLang="en-US" dirty="0"/>
              <a:t>그중 절대적으로 구분되는 키를 주 키라고 </a:t>
            </a:r>
            <a:r>
              <a:rPr lang="ko-KR" altLang="en-US" dirty="0" smtClean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</a:t>
            </a:r>
            <a:r>
              <a:rPr lang="ko-KR" altLang="en-US" dirty="0"/>
              <a:t>하나 당 하나만 존재하며</a:t>
            </a:r>
            <a:r>
              <a:rPr lang="en-US" altLang="ko-KR" dirty="0"/>
              <a:t>, </a:t>
            </a:r>
            <a:r>
              <a:rPr lang="ko-KR" altLang="en-US" dirty="0"/>
              <a:t>각각의 로우를 구분해주는 값이다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주 키는 학번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사번</a:t>
            </a:r>
            <a:r>
              <a:rPr lang="en-US" altLang="ko-KR" dirty="0"/>
              <a:t>,</a:t>
            </a:r>
            <a:r>
              <a:rPr lang="ko-KR" altLang="en-US" dirty="0"/>
              <a:t> 주민등록번호 등 중복되지 않는 항목을 사용할 수 있으나 단순히 데이터 구분을 위한 주 키의 경우 특별한 의미가 없는 중복되지 않고 순차적으로 증가하는 </a:t>
            </a:r>
            <a:r>
              <a:rPr lang="ko-KR" altLang="en-US" dirty="0" err="1"/>
              <a:t>숫자값을</a:t>
            </a:r>
            <a:r>
              <a:rPr lang="ko-KR" altLang="en-US" dirty="0"/>
              <a:t> 키로 사용하면 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앞의 학생 개인정보 테이블의 예에서는 </a:t>
            </a:r>
            <a:endParaRPr lang="en-US" altLang="ko-KR" dirty="0" smtClean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학번을 </a:t>
            </a:r>
            <a:r>
              <a:rPr lang="ko-KR" altLang="en-US" dirty="0"/>
              <a:t>주 키로 설정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3913"/>
          <a:stretch/>
        </p:blipFill>
        <p:spPr>
          <a:xfrm>
            <a:off x="4499991" y="4892346"/>
            <a:ext cx="4034465" cy="1705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9138" y="65699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주 키를 포함한 학생 정보 테이블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5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b="1" dirty="0" smtClean="0"/>
              <a:t>외래 키</a:t>
            </a:r>
            <a:r>
              <a:rPr lang="ko-KR" altLang="ko-KR" b="1" dirty="0" smtClean="0"/>
              <a:t>(</a:t>
            </a:r>
            <a:r>
              <a:rPr lang="en-US" altLang="ko-KR" b="1" dirty="0" smtClean="0"/>
              <a:t>Foreign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테이블간의 관계를 나타내고 데이터의 일관성 유지를 위해 사용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예를 들어 거주지의 경우 특별한 제약이 없다면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,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 울</a:t>
            </a:r>
            <a:r>
              <a:rPr lang="en-US" altLang="ko-KR" dirty="0" smtClean="0"/>
              <a:t>”,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서울특별시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로 입력할 수 있어 만일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만 검색 한다면 원하는 결과를 얻을수 없게 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 때 지역코드 테이블을 두고 외래 키로 연결 한다면 이런 문제를 해결 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2291"/>
          <a:stretch/>
        </p:blipFill>
        <p:spPr>
          <a:xfrm>
            <a:off x="951911" y="2924944"/>
            <a:ext cx="2592288" cy="198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13831"/>
          <a:stretch/>
        </p:blipFill>
        <p:spPr>
          <a:xfrm>
            <a:off x="3779128" y="2953179"/>
            <a:ext cx="4320480" cy="18212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82890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지역 코드 테이블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481213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수정된 학생 정보 테이블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4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MySQL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 설치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➊ http://dev.mysql.com/downloads/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접속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026" name="Picture 2" descr="C:\Users\orize\Downloads\이미지 파일\8장\ch08_img\ch8_n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79" y="2224070"/>
            <a:ext cx="3702705" cy="27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69016" y="2204864"/>
            <a:ext cx="3712694" cy="2818272"/>
            <a:chOff x="669016" y="2204864"/>
            <a:chExt cx="3712694" cy="2818272"/>
          </a:xfrm>
        </p:grpSpPr>
        <p:pic>
          <p:nvPicPr>
            <p:cNvPr id="1027" name="Picture 3" descr="C:\Users\orize\Downloads\이미지 파일\8장\ch08_img\캡처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6" y="2204864"/>
              <a:ext cx="3712694" cy="281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액자 6"/>
            <p:cNvSpPr/>
            <p:nvPr/>
          </p:nvSpPr>
          <p:spPr>
            <a:xfrm>
              <a:off x="720000" y="3733200"/>
              <a:ext cx="900000" cy="414000"/>
            </a:xfrm>
            <a:prstGeom prst="frame">
              <a:avLst>
                <a:gd name="adj1" fmla="val 61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11560" y="50039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다운로드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➋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다운로드한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파일을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더블클릭하여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설치를 시작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836" y="43823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8-9]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설치 시작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1" name="Picture 3" descr="C:\Users\orize\Downloads\이미지 파일\8장\ch08_img\ch8_n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1641257"/>
            <a:ext cx="3672410" cy="274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08780" y="43823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최신 버전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3568" y="1641257"/>
            <a:ext cx="3672408" cy="2741070"/>
            <a:chOff x="683568" y="2204864"/>
            <a:chExt cx="3240360" cy="2418592"/>
          </a:xfrm>
        </p:grpSpPr>
        <p:pic>
          <p:nvPicPr>
            <p:cNvPr id="2050" name="Picture 2" descr="C:\Users\orize\Downloads\이미지 파일\8장\ch08_img\ch8_n2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04864"/>
              <a:ext cx="3240360" cy="2418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액자 11"/>
            <p:cNvSpPr/>
            <p:nvPr/>
          </p:nvSpPr>
          <p:spPr>
            <a:xfrm>
              <a:off x="1331640" y="3150000"/>
              <a:ext cx="1728192" cy="365856"/>
            </a:xfrm>
            <a:prstGeom prst="frame">
              <a:avLst>
                <a:gd name="adj1" fmla="val 150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6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sz="1200" dirty="0" smtClean="0">
                <a:latin typeface="맑은 고딕"/>
                <a:ea typeface="맑은 고딕"/>
              </a:rPr>
              <a:t>➌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44" y="45034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설치 유형 선택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7455" y="450905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각종 프로그램 및 라이브러리 설치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6792" y="1252023"/>
            <a:ext cx="338554" cy="2769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➍</a:t>
            </a:r>
            <a:endParaRPr lang="ko-KR" altLang="en-US" sz="36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742591" y="1537680"/>
            <a:ext cx="3973425" cy="2965747"/>
            <a:chOff x="742592" y="1943362"/>
            <a:chExt cx="3910181" cy="2918542"/>
          </a:xfrm>
        </p:grpSpPr>
        <p:pic>
          <p:nvPicPr>
            <p:cNvPr id="3074" name="Picture 2" descr="C:\Users\orize\Downloads\이미지 파일\8장\ch08_img\ch8_n4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92" y="1943362"/>
              <a:ext cx="3910181" cy="291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액자 11"/>
            <p:cNvSpPr/>
            <p:nvPr/>
          </p:nvSpPr>
          <p:spPr>
            <a:xfrm>
              <a:off x="1907704" y="2636912"/>
              <a:ext cx="972008" cy="360040"/>
            </a:xfrm>
            <a:prstGeom prst="frame">
              <a:avLst>
                <a:gd name="adj1" fmla="val 133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81559" y="1537681"/>
            <a:ext cx="4009967" cy="2993022"/>
            <a:chOff x="4910200" y="1923777"/>
            <a:chExt cx="3946141" cy="2945383"/>
          </a:xfrm>
        </p:grpSpPr>
        <p:pic>
          <p:nvPicPr>
            <p:cNvPr id="3075" name="Picture 3" descr="C:\Users\orize\Downloads\이미지 파일\8장\ch08_img\ch8_n5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0200" y="1923777"/>
              <a:ext cx="3946141" cy="294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액자 12"/>
            <p:cNvSpPr/>
            <p:nvPr/>
          </p:nvSpPr>
          <p:spPr>
            <a:xfrm>
              <a:off x="7884368" y="4611256"/>
              <a:ext cx="432048" cy="197331"/>
            </a:xfrm>
            <a:prstGeom prst="frame">
              <a:avLst>
                <a:gd name="adj1" fmla="val 14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➎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622" y="457767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세부 설치 항목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5576" y="1529022"/>
            <a:ext cx="4104456" cy="3063547"/>
            <a:chOff x="755576" y="1923777"/>
            <a:chExt cx="3946143" cy="2945383"/>
          </a:xfrm>
        </p:grpSpPr>
        <p:pic>
          <p:nvPicPr>
            <p:cNvPr id="4098" name="Picture 2" descr="C:\Users\orize\Downloads\이미지 파일\8장\ch08_img\ch8_n6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923777"/>
              <a:ext cx="3946143" cy="294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액자 16"/>
            <p:cNvSpPr/>
            <p:nvPr/>
          </p:nvSpPr>
          <p:spPr>
            <a:xfrm>
              <a:off x="3707904" y="4611255"/>
              <a:ext cx="432048" cy="197331"/>
            </a:xfrm>
            <a:prstGeom prst="frame">
              <a:avLst>
                <a:gd name="adj1" fmla="val 14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MySQL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 초기 설정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MySQL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서버 관련 설정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93836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8-14]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서버 설정 옵션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2" name="Picture 2" descr="C:\Users\orize\Downloads\이미지 파일\8장\ch08_img\ch8_n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89803"/>
            <a:ext cx="3816423" cy="28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0032" y="1628800"/>
            <a:ext cx="2593980" cy="46166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계정 관련 설정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5293" y="45811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사용자 계정 설정 옵션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04049" y="2073916"/>
            <a:ext cx="3359092" cy="2507212"/>
            <a:chOff x="5004048" y="2073915"/>
            <a:chExt cx="3816425" cy="2848563"/>
          </a:xfrm>
        </p:grpSpPr>
        <p:pic>
          <p:nvPicPr>
            <p:cNvPr id="5123" name="Picture 3" descr="C:\Users\orize\Downloads\이미지 파일\8장\ch08_img\ch8_n8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2073915"/>
              <a:ext cx="3816425" cy="2848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액자 12"/>
            <p:cNvSpPr/>
            <p:nvPr/>
          </p:nvSpPr>
          <p:spPr>
            <a:xfrm>
              <a:off x="8308087" y="3861048"/>
              <a:ext cx="368369" cy="205248"/>
            </a:xfrm>
            <a:prstGeom prst="frame">
              <a:avLst>
                <a:gd name="adj1" fmla="val 14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124" name="Picture 4" descr="C:\Users\orize\Downloads\이미지 파일\8장\ch08_img\ch8_n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21" y="4941168"/>
            <a:ext cx="3023364" cy="16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04049" y="657398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사용자 추가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+mn-ea"/>
                <a:ea typeface="+mn-ea"/>
              </a:rPr>
              <a:t>Chapter 08. </a:t>
            </a:r>
            <a:r>
              <a:rPr lang="ko-KR" altLang="en-US" sz="2800" dirty="0" smtClean="0">
                <a:latin typeface="+mn-ea"/>
                <a:ea typeface="+mn-ea"/>
              </a:rPr>
              <a:t>데이터베이스와 </a:t>
            </a:r>
            <a:r>
              <a:rPr lang="en-US" altLang="ko-KR" sz="2800" dirty="0" smtClean="0">
                <a:latin typeface="+mn-ea"/>
                <a:ea typeface="+mn-ea"/>
              </a:rPr>
              <a:t>JDBC</a:t>
            </a:r>
            <a:endParaRPr lang="ko-KR" altLang="en-US" sz="2400" dirty="0" smtClean="0">
              <a:solidFill>
                <a:schemeClr val="accent6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윈도우 서비스 설정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56711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윈도우 서비스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340" y="1205758"/>
            <a:ext cx="3148619" cy="414024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MySQL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설치 및 설정 마무리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3201" y="456711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8-18]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설치 완료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46" name="Picture 2" descr="C:\Users\orize\Downloads\이미지 파일\8장\ch08_img\ch8_n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16678"/>
            <a:ext cx="3837710" cy="28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orize\Downloads\이미지 파일\8장\ch08_img\ch8_n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2669"/>
            <a:ext cx="3837710" cy="28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 MySQL Workbench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실행 및 사용자 설정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MySQL Workbench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관리자 모드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686" y="49411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8-19]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Workbench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초기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170" name="Picture 2" descr="C:\Users\orize\Downloads\이미지 파일\8장\ch08_img\ch8_n1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073916"/>
            <a:ext cx="4536505" cy="286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7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MySQL Workbench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연결 설정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➊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563" y="42845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연결 설정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657850"/>
            <a:ext cx="338554" cy="2769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➋</a:t>
            </a:r>
            <a:endParaRPr lang="ko-KR" altLang="en-US" sz="3600" dirty="0" smtClean="0"/>
          </a:p>
        </p:txBody>
      </p:sp>
      <p:pic>
        <p:nvPicPr>
          <p:cNvPr id="8195" name="Picture 3" descr="C:\Users\orize\Downloads\이미지 파일\8장\ch08_img\ch8_n1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328" y="1935415"/>
            <a:ext cx="3941151" cy="2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51328" y="44285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관리자 메인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8685" y="1944936"/>
            <a:ext cx="3757057" cy="2348160"/>
            <a:chOff x="738685" y="1944936"/>
            <a:chExt cx="3757057" cy="2348160"/>
          </a:xfrm>
        </p:grpSpPr>
        <p:pic>
          <p:nvPicPr>
            <p:cNvPr id="8194" name="Picture 2" descr="C:\Users\orize\Downloads\이미지 파일\8장\ch08_img\ch8_n14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85" y="1944936"/>
              <a:ext cx="3757057" cy="234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액자 10"/>
            <p:cNvSpPr/>
            <p:nvPr/>
          </p:nvSpPr>
          <p:spPr>
            <a:xfrm>
              <a:off x="750909" y="2090091"/>
              <a:ext cx="1228803" cy="330798"/>
            </a:xfrm>
            <a:prstGeom prst="frame">
              <a:avLst>
                <a:gd name="adj1" fmla="val 133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액자 11"/>
            <p:cNvSpPr/>
            <p:nvPr/>
          </p:nvSpPr>
          <p:spPr>
            <a:xfrm>
              <a:off x="3098169" y="4087406"/>
              <a:ext cx="614402" cy="133681"/>
            </a:xfrm>
            <a:prstGeom prst="frame">
              <a:avLst>
                <a:gd name="adj1" fmla="val 23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스키마 생성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➊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77" y="45725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스키마 생성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657850"/>
            <a:ext cx="338554" cy="2769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➋</a:t>
            </a:r>
            <a:endParaRPr lang="ko-KR" altLang="en-US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15787" y="452925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기본 스키마 지정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218" name="Picture 2" descr="C:\Users\orize\Downloads\이미지 파일\8장\ch08_img\캡처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3" y="1935417"/>
            <a:ext cx="3980374" cy="263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/>
          <p:cNvSpPr/>
          <p:nvPr/>
        </p:nvSpPr>
        <p:spPr>
          <a:xfrm>
            <a:off x="766800" y="2113200"/>
            <a:ext cx="1443259" cy="360000"/>
          </a:xfrm>
          <a:prstGeom prst="frame">
            <a:avLst>
              <a:gd name="adj1" fmla="val 1073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219" name="Picture 3" descr="C:\Users\orize\Downloads\이미지 파일\8장\ch08_img\ch8_n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309" y="1934849"/>
            <a:ext cx="3863171" cy="259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3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</a:t>
            </a:r>
            <a:r>
              <a:rPr lang="ko-KR" altLang="en-US" sz="1800" dirty="0" smtClean="0">
                <a:solidFill>
                  <a:prstClr val="black"/>
                </a:solidFill>
              </a:rPr>
              <a:t>데이터베이스</a:t>
            </a:r>
            <a:r>
              <a:rPr lang="ko-KR" altLang="ko-KR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자료형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프로그램 언어에서와 유사하게 데이터베이스에도 데이터베이스 관리를 위한 별도의 자료형을 가지고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오라클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MySQL,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DB2 </a:t>
            </a:r>
            <a:r>
              <a:rPr lang="ko-KR" altLang="en-US" dirty="0" smtClean="0">
                <a:solidFill>
                  <a:prstClr val="black"/>
                </a:solidFill>
              </a:rPr>
              <a:t>등 모든 데이터베이스는 유형은 비슷하지만 서로 다른 자료형을 가지고 있어 특정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를 사용하려면 해당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에 맞는 자료형을 알아야 함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4F81BD"/>
              </a:buClr>
              <a:buAutoNum type="arabicPeriod"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761"/>
          <a:stretch/>
        </p:blipFill>
        <p:spPr>
          <a:xfrm>
            <a:off x="899592" y="3212976"/>
            <a:ext cx="6335688" cy="2633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29969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데이터베이스의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자료형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4396" y="700172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80908"/>
            <a:ext cx="6696744" cy="47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4396" y="700172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160390"/>
            <a:ext cx="7239548" cy="5472608"/>
            <a:chOff x="578796" y="1281600"/>
            <a:chExt cx="6938295" cy="5244881"/>
          </a:xfrm>
        </p:grpSpPr>
        <p:grpSp>
          <p:nvGrpSpPr>
            <p:cNvPr id="9" name="Group 8"/>
            <p:cNvGrpSpPr/>
            <p:nvPr/>
          </p:nvGrpSpPr>
          <p:grpSpPr>
            <a:xfrm>
              <a:off x="578796" y="1556792"/>
              <a:ext cx="6938295" cy="4969689"/>
              <a:chOff x="1322460" y="1711028"/>
              <a:chExt cx="6012661" cy="565046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460" y="1711028"/>
                <a:ext cx="6012661" cy="4625674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/>
              <a:srcRect t="25673"/>
              <a:stretch/>
            </p:blipFill>
            <p:spPr>
              <a:xfrm>
                <a:off x="1329396" y="6309919"/>
                <a:ext cx="5973536" cy="1051577"/>
              </a:xfrm>
              <a:prstGeom prst="rect">
                <a:avLst/>
              </a:prstGeom>
            </p:spPr>
          </p:pic>
        </p:grpSp>
        <p:pic>
          <p:nvPicPr>
            <p:cNvPr id="10" name="Picture 7"/>
            <p:cNvPicPr>
              <a:picLocks noChangeAspect="1"/>
            </p:cNvPicPr>
            <p:nvPr/>
          </p:nvPicPr>
          <p:blipFill rotWithShape="1">
            <a:blip r:embed="rId4"/>
            <a:srcRect b="74513"/>
            <a:stretch/>
          </p:blipFill>
          <p:spPr>
            <a:xfrm>
              <a:off x="599403" y="1281600"/>
              <a:ext cx="6845696" cy="314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6720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1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많은 자료형이 있는 이유는 데이터를 효과적으로 관리하고 연산하기 위함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이름만 다를뿐 프로그램 언어에서의 자료형과 유사하다고 생각 하면 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다만 </a:t>
            </a:r>
            <a:r>
              <a:rPr lang="en-US" altLang="ko-KR" dirty="0" smtClean="0">
                <a:solidFill>
                  <a:prstClr val="black"/>
                </a:solidFill>
              </a:rPr>
              <a:t>BLOB, TEXT </a:t>
            </a:r>
            <a:r>
              <a:rPr lang="ko-KR" altLang="en-US" dirty="0" smtClean="0">
                <a:solidFill>
                  <a:prstClr val="black"/>
                </a:solidFill>
              </a:rPr>
              <a:t>등은 대용량 비정형 데이터 처리를 위한 특수한 형태로 다음과 같은 특징을 가진다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인덱스를 </a:t>
            </a:r>
            <a:r>
              <a:rPr lang="ko-KR" altLang="en-US" dirty="0">
                <a:solidFill>
                  <a:prstClr val="black"/>
                </a:solidFill>
              </a:rPr>
              <a:t>생성할 수 없다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지정된 </a:t>
            </a:r>
            <a:r>
              <a:rPr lang="ko-KR" altLang="en-US" dirty="0">
                <a:solidFill>
                  <a:prstClr val="black"/>
                </a:solidFill>
              </a:rPr>
              <a:t>최대 크기보다 작은 문자열을 저장해도 공백이 제거되지 않는다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기본 </a:t>
            </a:r>
            <a:r>
              <a:rPr lang="ko-KR" altLang="en-US" dirty="0">
                <a:solidFill>
                  <a:prstClr val="black"/>
                </a:solidFill>
              </a:rPr>
              <a:t>값을 지정할 수 없으므로 </a:t>
            </a:r>
            <a:r>
              <a:rPr lang="en-US" altLang="ko-KR" dirty="0">
                <a:solidFill>
                  <a:prstClr val="black"/>
                </a:solidFill>
              </a:rPr>
              <a:t>NOT NULL</a:t>
            </a:r>
            <a:r>
              <a:rPr lang="ko-KR" altLang="en-US" dirty="0">
                <a:solidFill>
                  <a:prstClr val="black"/>
                </a:solidFill>
              </a:rPr>
              <a:t>은 무효다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테이블이 아닌 다른 영역에 저장된다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93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</a:t>
            </a:r>
            <a:r>
              <a:rPr lang="ko-KR" altLang="en-US" sz="1800" dirty="0" smtClean="0">
                <a:solidFill>
                  <a:prstClr val="black"/>
                </a:solidFill>
              </a:rPr>
              <a:t> 기본 </a:t>
            </a:r>
            <a:r>
              <a:rPr lang="en-US" altLang="ko-KR" sz="1800" dirty="0" smtClean="0">
                <a:solidFill>
                  <a:prstClr val="black"/>
                </a:solidFill>
              </a:rPr>
              <a:t>SQL </a:t>
            </a:r>
            <a:r>
              <a:rPr lang="ko-KR" altLang="en-US" sz="1800" dirty="0" smtClean="0">
                <a:solidFill>
                  <a:prstClr val="black"/>
                </a:solidFill>
              </a:rPr>
              <a:t>문법 및 실습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SQL(Structured Query Language) </a:t>
            </a:r>
            <a:r>
              <a:rPr lang="ko-KR" altLang="en-US" dirty="0" smtClean="0">
                <a:solidFill>
                  <a:prstClr val="black"/>
                </a:solidFill>
              </a:rPr>
              <a:t>는 데이터베이스의 데이터를 관리하기 위한 쿼리 언어임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데이터베이스 종류와 상관 없이 모든 데이터베이스는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을 통해서만 데이터 관리가 가능함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기본적으로는 </a:t>
            </a:r>
            <a:r>
              <a:rPr lang="en-US" altLang="ko-KR" dirty="0" smtClean="0">
                <a:solidFill>
                  <a:prstClr val="black"/>
                </a:solidFill>
              </a:rPr>
              <a:t>ANSI </a:t>
            </a:r>
            <a:r>
              <a:rPr lang="ko-KR" altLang="en-US" dirty="0" smtClean="0">
                <a:solidFill>
                  <a:prstClr val="black"/>
                </a:solidFill>
              </a:rPr>
              <a:t>표준이며 데이터베이스 회사별로 조금씩 차이가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1558"/>
          <a:stretch/>
        </p:blipFill>
        <p:spPr>
          <a:xfrm>
            <a:off x="899592" y="2745864"/>
            <a:ext cx="4993186" cy="25474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470" y="5295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4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생성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CREATE TABLE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테이블을 생성하기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자료가 들어 있는 테이블의 구조 변경은 어렵기 때문에 테이블 구조 생성은 신중하게 결정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기본적으로는 컬럼 이름과 데이터형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크기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 형식으로 이루어짐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마지막 컬럼 에는 </a:t>
            </a:r>
            <a:r>
              <a:rPr lang="en-US" altLang="ko-KR" dirty="0" smtClean="0">
                <a:solidFill>
                  <a:prstClr val="black"/>
                </a:solidFill>
              </a:rPr>
              <a:t>“,” </a:t>
            </a:r>
            <a:r>
              <a:rPr lang="ko-KR" altLang="en-US" dirty="0" smtClean="0">
                <a:solidFill>
                  <a:prstClr val="black"/>
                </a:solidFill>
              </a:rPr>
              <a:t>를 넣지 않는다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83568" y="2769756"/>
            <a:ext cx="7704856" cy="13057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7543" y="2760140"/>
            <a:ext cx="2258952" cy="130420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CREATE TABLE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ko-KR" altLang="en-US" sz="1050" dirty="0" err="1" smtClean="0">
                <a:latin typeface="+mn-ea"/>
                <a:ea typeface="+mn-ea"/>
              </a:rPr>
              <a:t>데이터형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ko-KR" altLang="en-US" sz="1050" dirty="0" smtClean="0">
                <a:latin typeface="+mn-ea"/>
                <a:ea typeface="+mn-ea"/>
              </a:rPr>
              <a:t>크기</a:t>
            </a:r>
            <a:r>
              <a:rPr lang="en-US" altLang="ko-KR" sz="1050" dirty="0" smtClean="0">
                <a:latin typeface="+mn-ea"/>
                <a:ea typeface="+mn-ea"/>
              </a:rPr>
              <a:t>) </a:t>
            </a:r>
            <a:r>
              <a:rPr lang="ko-KR" altLang="en-US" sz="1050" dirty="0" smtClean="0">
                <a:latin typeface="+mn-ea"/>
                <a:ea typeface="+mn-ea"/>
              </a:rPr>
              <a:t>옵션</a:t>
            </a:r>
            <a:r>
              <a:rPr lang="en-US" altLang="ko-KR" sz="105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ko-KR" altLang="en-US" sz="1050" dirty="0" err="1" smtClean="0">
                <a:latin typeface="+mn-ea"/>
                <a:ea typeface="+mn-ea"/>
              </a:rPr>
              <a:t>데이터형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ko-KR" altLang="en-US" sz="1050" dirty="0" smtClean="0">
                <a:latin typeface="+mn-ea"/>
                <a:ea typeface="+mn-ea"/>
              </a:rPr>
              <a:t>크기</a:t>
            </a:r>
            <a:r>
              <a:rPr lang="en-US" altLang="ko-KR" sz="1050" dirty="0" smtClean="0">
                <a:latin typeface="+mn-ea"/>
                <a:ea typeface="+mn-ea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……..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4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700659"/>
            <a:ext cx="7560890" cy="453665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데이터베이스 개요</a:t>
            </a:r>
            <a:endParaRPr lang="en-US" altLang="ko-KR" dirty="0" smtClean="0"/>
          </a:p>
          <a:p>
            <a:r>
              <a:rPr lang="en-US" altLang="ko-KR" dirty="0" smtClean="0"/>
              <a:t>MySQL </a:t>
            </a:r>
            <a:r>
              <a:rPr lang="ko-KR" altLang="en-US" dirty="0" smtClean="0"/>
              <a:t>데이터베이스 설치와 설정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문 기본기 다지기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기본구조와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기본실습</a:t>
            </a:r>
            <a:r>
              <a:rPr lang="en-US" altLang="ko-KR" sz="2000" b="1" dirty="0" smtClean="0"/>
              <a:t>]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JDBC </a:t>
            </a:r>
            <a:r>
              <a:rPr lang="ko-KR" altLang="en-US" sz="2000" b="1" dirty="0" smtClean="0"/>
              <a:t>프로그래밍 </a:t>
            </a:r>
            <a:r>
              <a:rPr lang="en-US" altLang="ko-KR" dirty="0" smtClean="0"/>
              <a:t>: MySQL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p.304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233" b="20873"/>
          <a:stretch/>
        </p:blipFill>
        <p:spPr>
          <a:xfrm>
            <a:off x="848253" y="1312675"/>
            <a:ext cx="3960440" cy="8733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829" y="21328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CREATE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2492896"/>
            <a:ext cx="7704856" cy="17889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550" y="2492896"/>
            <a:ext cx="3171061" cy="178895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CREATE TABLE member (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id                 INT NOT NULL Primary Key,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username       VARCHAR(20),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</a:t>
            </a:r>
            <a:r>
              <a:rPr lang="en-US" altLang="ko-KR" sz="1050" dirty="0" err="1" smtClean="0">
                <a:latin typeface="+mn-ea"/>
                <a:ea typeface="+mn-ea"/>
              </a:rPr>
              <a:t>dept</a:t>
            </a:r>
            <a:r>
              <a:rPr lang="en-US" altLang="ko-KR" sz="1050" dirty="0" smtClean="0">
                <a:latin typeface="+mn-ea"/>
                <a:ea typeface="+mn-ea"/>
              </a:rPr>
              <a:t>              VARCHAR(7),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birth             DATE,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email            VARCHAR(40)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10242" name="Picture 2" descr="C:\Users\orize\Downloads\이미지 파일\8장\ch08_img\ch8_nn26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7" t="15244" b="19054"/>
          <a:stretch/>
        </p:blipFill>
        <p:spPr bwMode="auto">
          <a:xfrm>
            <a:off x="943281" y="4581128"/>
            <a:ext cx="4355091" cy="22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98372" y="649688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CREATE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생성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ALTER TABLE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테이블을 수정하기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모든 테이블의 구조를 변경할수는 없으며 다음과 같은 제약을 가짐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314"/>
          <a:stretch/>
        </p:blipFill>
        <p:spPr>
          <a:xfrm>
            <a:off x="827584" y="2492895"/>
            <a:ext cx="6676029" cy="20435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9808" y="222218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ALERT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사용의 제약 조건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5901" y="5086941"/>
            <a:ext cx="7704856" cy="415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9876" y="5127243"/>
            <a:ext cx="5495415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ALERT TABLE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[ADD/MODIFY/DROP/ENABLE/DISABLE] (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ko-KR" altLang="en-US" sz="1050" dirty="0" err="1" smtClean="0">
                <a:latin typeface="+mn-ea"/>
                <a:ea typeface="+mn-ea"/>
              </a:rPr>
              <a:t>데이터형</a:t>
            </a:r>
            <a:r>
              <a:rPr lang="en-US" altLang="ko-KR" sz="1050" dirty="0" smtClean="0">
                <a:latin typeface="+mn-ea"/>
                <a:ea typeface="+mn-ea"/>
              </a:rPr>
              <a:t>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55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>
                <a:solidFill>
                  <a:schemeClr val="accent6"/>
                </a:solidFill>
              </a:rPr>
              <a:t>p</a:t>
            </a:r>
            <a:r>
              <a:rPr lang="en-US" altLang="ko-KR" dirty="0" smtClean="0">
                <a:solidFill>
                  <a:schemeClr val="accent6"/>
                </a:solidFill>
              </a:rPr>
              <a:t>.305 ~ 306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0198" y="356950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434" b="25930"/>
          <a:stretch/>
        </p:blipFill>
        <p:spPr>
          <a:xfrm>
            <a:off x="855649" y="1506853"/>
            <a:ext cx="4464496" cy="792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600" y="222218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ALERT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2552351"/>
            <a:ext cx="7704856" cy="8834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9550" y="2584325"/>
            <a:ext cx="3555782" cy="81945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ALERT TABLE member</a:t>
            </a:r>
            <a:r>
              <a:rPr lang="ko-KR" altLang="en-US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add (</a:t>
            </a:r>
            <a:r>
              <a:rPr lang="en-US" altLang="ko-KR" sz="1050" dirty="0" err="1" smtClean="0">
                <a:latin typeface="+mn-ea"/>
                <a:ea typeface="+mn-ea"/>
              </a:rPr>
              <a:t>tel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carchar</a:t>
            </a:r>
            <a:r>
              <a:rPr lang="en-US" altLang="ko-KR" sz="1050" dirty="0" smtClean="0">
                <a:latin typeface="+mn-ea"/>
                <a:ea typeface="+mn-ea"/>
              </a:rPr>
              <a:t>(30) NOT NULL);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ALERT TABLE member modify username </a:t>
            </a:r>
            <a:r>
              <a:rPr lang="en-US" altLang="ko-KR" sz="1050" dirty="0" err="1" smtClean="0">
                <a:latin typeface="+mn-ea"/>
                <a:ea typeface="+mn-ea"/>
              </a:rPr>
              <a:t>varchar</a:t>
            </a:r>
            <a:r>
              <a:rPr lang="en-US" altLang="ko-KR" sz="1050" dirty="0" smtClean="0">
                <a:latin typeface="+mn-ea"/>
                <a:ea typeface="+mn-ea"/>
              </a:rPr>
              <a:t>(10);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ALERT TABLE member DROP PRIMARY KEY;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11266" name="Picture 2" descr="C:\Users\orize\Downloads\이미지 파일\8장\ch08_img\ch8_nn28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4" t="15177" b="19914"/>
          <a:stretch/>
        </p:blipFill>
        <p:spPr bwMode="auto">
          <a:xfrm>
            <a:off x="971599" y="4026705"/>
            <a:ext cx="4976779" cy="25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99592" y="655034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8-28]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ALERT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4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테이블을 삭제하기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 </a:t>
            </a:r>
            <a:r>
              <a:rPr lang="en-US" altLang="ko-KR" dirty="0" smtClean="0">
                <a:solidFill>
                  <a:prstClr val="black"/>
                </a:solidFill>
              </a:rPr>
              <a:t>drop </a:t>
            </a:r>
            <a:r>
              <a:rPr lang="ko-KR" altLang="en-US" dirty="0" smtClean="0">
                <a:solidFill>
                  <a:prstClr val="black"/>
                </a:solidFill>
              </a:rPr>
              <a:t>시 모든 데이터도 함께 삭제됨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외래키로 연결된 경우 옵션을 통해 연결된 데이터를 모두 삭제할수도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>
                <a:solidFill>
                  <a:schemeClr val="accent6"/>
                </a:solidFill>
              </a:rPr>
              <a:t>p</a:t>
            </a:r>
            <a:r>
              <a:rPr lang="en-US" altLang="ko-KR" dirty="0" smtClean="0">
                <a:solidFill>
                  <a:schemeClr val="accent6"/>
                </a:solidFill>
              </a:rPr>
              <a:t>.</a:t>
            </a:r>
            <a:r>
              <a:rPr lang="ko-KR" altLang="ko-KR" dirty="0" smtClean="0">
                <a:solidFill>
                  <a:schemeClr val="accent6"/>
                </a:solidFill>
              </a:rPr>
              <a:t>3</a:t>
            </a:r>
            <a:r>
              <a:rPr lang="en-US" altLang="ko-KR" dirty="0" smtClean="0">
                <a:solidFill>
                  <a:schemeClr val="accent6"/>
                </a:solidFill>
              </a:rPr>
              <a:t>06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27503" y="2394842"/>
            <a:ext cx="7704856" cy="3862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1477" y="2394842"/>
            <a:ext cx="1742785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DROP TABLE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7503" y="3212976"/>
            <a:ext cx="7704856" cy="3862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1477" y="3212976"/>
            <a:ext cx="1598515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DROP TABLE member 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12290" name="Picture 2" descr="C:\Users\orize\Downloads\이미지 파일\8장\ch08_img\ch8_nn29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1" t="15263"/>
          <a:stretch/>
        </p:blipFill>
        <p:spPr bwMode="auto">
          <a:xfrm>
            <a:off x="819207" y="4005064"/>
            <a:ext cx="382480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2108" y="655034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8-29]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DROP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1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데이터 추가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INSERT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테이블에 테이터를 추가하기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p.307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drop</a:t>
            </a:r>
            <a:r>
              <a:rPr lang="ko-KR" altLang="en-US" dirty="0" smtClean="0">
                <a:solidFill>
                  <a:prstClr val="black"/>
                </a:solidFill>
              </a:rPr>
              <a:t>한 테이블을 다시 생성 후 작업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784" b="14466"/>
          <a:stretch/>
        </p:blipFill>
        <p:spPr>
          <a:xfrm>
            <a:off x="492114" y="2886027"/>
            <a:ext cx="3069434" cy="11297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7503" y="2175918"/>
            <a:ext cx="7704856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3546" y="2161057"/>
            <a:ext cx="4604146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INSERT INTO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ko-KR" altLang="en-US" sz="1050" dirty="0" smtClean="0">
                <a:latin typeface="+mn-ea"/>
                <a:ea typeface="+mn-ea"/>
              </a:rPr>
              <a:t>삽입할 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…) VALUES(</a:t>
            </a:r>
            <a:r>
              <a:rPr lang="ko-KR" altLang="en-US" sz="1050" dirty="0" smtClean="0">
                <a:latin typeface="+mn-ea"/>
                <a:ea typeface="+mn-ea"/>
              </a:rPr>
              <a:t>칼럼에 넣을 값</a:t>
            </a:r>
            <a:r>
              <a:rPr lang="en-US" altLang="ko-KR" sz="1050" dirty="0" smtClean="0">
                <a:latin typeface="+mn-ea"/>
                <a:ea typeface="+mn-ea"/>
              </a:rPr>
              <a:t>…)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399344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8-30]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INSERT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68862" y="2920005"/>
            <a:ext cx="5355975" cy="1073444"/>
            <a:chOff x="3504952" y="2931620"/>
            <a:chExt cx="5355975" cy="1073444"/>
          </a:xfrm>
        </p:grpSpPr>
        <p:sp>
          <p:nvSpPr>
            <p:cNvPr id="14" name="직사각형 13"/>
            <p:cNvSpPr/>
            <p:nvPr/>
          </p:nvSpPr>
          <p:spPr>
            <a:xfrm>
              <a:off x="3504952" y="2931620"/>
              <a:ext cx="5315520" cy="1061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33828" y="2943235"/>
              <a:ext cx="5327099" cy="1061829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INSERT INTO member values(201303,‘</a:t>
              </a:r>
              <a:r>
                <a:rPr lang="ko-KR" altLang="en-US" sz="1050" dirty="0" smtClean="0">
                  <a:latin typeface="+mn-ea"/>
                  <a:ea typeface="+mn-ea"/>
                </a:rPr>
                <a:t>강기동</a:t>
              </a:r>
              <a:r>
                <a:rPr lang="en-US" altLang="ko-KR" sz="1050" dirty="0" smtClean="0">
                  <a:latin typeface="+mn-ea"/>
                  <a:ea typeface="+mn-ea"/>
                </a:rPr>
                <a:t>’,’</a:t>
              </a:r>
              <a:r>
                <a:rPr lang="ko-KR" altLang="en-US" sz="1050" dirty="0" smtClean="0">
                  <a:latin typeface="+mn-ea"/>
                  <a:ea typeface="+mn-ea"/>
                </a:rPr>
                <a:t>정보기술</a:t>
              </a:r>
              <a:r>
                <a:rPr lang="en-US" altLang="ko-KR" sz="1050" dirty="0" smtClean="0">
                  <a:latin typeface="+mn-ea"/>
                  <a:ea typeface="+mn-ea"/>
                </a:rPr>
                <a:t>’,’1992-10-23’,’mm@mm.net’)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// </a:t>
              </a:r>
              <a:r>
                <a:rPr lang="ko-KR" altLang="en-US" sz="1050" dirty="0" smtClean="0">
                  <a:latin typeface="+mn-ea"/>
                  <a:ea typeface="+mn-ea"/>
                </a:rPr>
                <a:t>테이블에 정의되어 있는 칼럼 순서대로 모든 칼럼 데이터가 들어가야 한다</a:t>
              </a:r>
              <a:r>
                <a:rPr lang="en-US" altLang="ko-KR" sz="1050" dirty="0" smtClean="0"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INSERT INTO member(</a:t>
              </a:r>
              <a:r>
                <a:rPr lang="en-US" altLang="ko-KR" sz="1050" dirty="0" err="1" smtClean="0">
                  <a:latin typeface="+mn-ea"/>
                  <a:ea typeface="+mn-ea"/>
                </a:rPr>
                <a:t>id,dept,username</a:t>
              </a:r>
              <a:r>
                <a:rPr lang="en-US" altLang="ko-KR" sz="1050" dirty="0" smtClean="0">
                  <a:latin typeface="+mn-ea"/>
                  <a:ea typeface="+mn-ea"/>
                </a:rPr>
                <a:t>) values(201304,’</a:t>
              </a:r>
              <a:r>
                <a:rPr lang="ko-KR" altLang="en-US" sz="1050" dirty="0" smtClean="0">
                  <a:latin typeface="+mn-ea"/>
                  <a:ea typeface="+mn-ea"/>
                </a:rPr>
                <a:t>정보기술</a:t>
              </a:r>
              <a:r>
                <a:rPr lang="en-US" altLang="ko-KR" sz="1050" dirty="0" smtClean="0">
                  <a:latin typeface="+mn-ea"/>
                  <a:ea typeface="+mn-ea"/>
                </a:rPr>
                <a:t>’,’</a:t>
              </a:r>
              <a:r>
                <a:rPr lang="ko-KR" altLang="en-US" sz="1050" dirty="0" smtClean="0">
                  <a:latin typeface="+mn-ea"/>
                  <a:ea typeface="+mn-ea"/>
                </a:rPr>
                <a:t>강기동</a:t>
              </a:r>
              <a:r>
                <a:rPr lang="en-US" altLang="ko-KR" sz="1050" dirty="0" smtClean="0">
                  <a:latin typeface="+mn-ea"/>
                  <a:ea typeface="+mn-ea"/>
                </a:rPr>
                <a:t>2’);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// </a:t>
              </a:r>
              <a:r>
                <a:rPr lang="ko-KR" altLang="en-US" sz="1050" dirty="0" smtClean="0">
                  <a:latin typeface="+mn-ea"/>
                  <a:ea typeface="+mn-ea"/>
                </a:rPr>
                <a:t>지정된 필드의 순서에 따라 데이터가 들어간다</a:t>
              </a:r>
              <a:r>
                <a:rPr lang="en-US" altLang="ko-KR" sz="1050" dirty="0" smtClean="0">
                  <a:latin typeface="+mn-ea"/>
                  <a:ea typeface="+mn-ea"/>
                </a:rPr>
                <a:t>.</a:t>
              </a:r>
              <a:endParaRPr lang="ko-KR" altLang="en-US" sz="1050" dirty="0" smtClean="0">
                <a:latin typeface="+mn-ea"/>
                <a:ea typeface="+mn-ea"/>
              </a:endParaRPr>
            </a:p>
          </p:txBody>
        </p:sp>
      </p:grpSp>
      <p:pic>
        <p:nvPicPr>
          <p:cNvPr id="13314" name="Picture 2" descr="C:\Users\orize\Downloads\이미지 파일\8장\ch08_img\ch8_nn31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t="15612" b="25019"/>
          <a:stretch/>
        </p:blipFill>
        <p:spPr bwMode="auto">
          <a:xfrm>
            <a:off x="899591" y="4725143"/>
            <a:ext cx="4446725" cy="20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42994" y="64869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INSERT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데이터 조회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SELECT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테이블내 테이터를 조회하기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/>
                </a:solidFill>
              </a:rPr>
              <a:t>칼럼</a:t>
            </a:r>
            <a:r>
              <a:rPr lang="en-US" altLang="ko-KR" sz="1100" dirty="0" smtClean="0">
                <a:solidFill>
                  <a:prstClr val="black"/>
                </a:solidFill>
              </a:rPr>
              <a:t>_</a:t>
            </a:r>
            <a:r>
              <a:rPr lang="ko-KR" altLang="en-US" sz="1100" dirty="0" smtClean="0">
                <a:solidFill>
                  <a:prstClr val="black"/>
                </a:solidFill>
              </a:rPr>
              <a:t>이름 대신 </a:t>
            </a:r>
            <a:r>
              <a:rPr lang="en-US" altLang="ko-KR" sz="1100" dirty="0" smtClean="0">
                <a:solidFill>
                  <a:prstClr val="black"/>
                </a:solidFill>
              </a:rPr>
              <a:t>“*” </a:t>
            </a:r>
            <a:r>
              <a:rPr lang="ko-KR" altLang="en-US" sz="1100" dirty="0" smtClean="0">
                <a:solidFill>
                  <a:prstClr val="black"/>
                </a:solidFill>
              </a:rPr>
              <a:t>를 사용해 모든 칼럼을 가져올 수 있다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p.308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여러 데이터 추가해 볼것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134" b="22857"/>
          <a:stretch/>
        </p:blipFill>
        <p:spPr>
          <a:xfrm>
            <a:off x="288908" y="3198628"/>
            <a:ext cx="3995060" cy="9497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7503" y="2175918"/>
            <a:ext cx="7704856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3546" y="2161057"/>
            <a:ext cx="3276859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SELECT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FROM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WHERE </a:t>
            </a:r>
            <a:r>
              <a:rPr lang="ko-KR" altLang="en-US" sz="1050" dirty="0" smtClean="0">
                <a:latin typeface="+mn-ea"/>
                <a:ea typeface="+mn-ea"/>
              </a:rPr>
              <a:t>조건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83968" y="3187013"/>
            <a:ext cx="4534043" cy="10618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21565" y="3198628"/>
            <a:ext cx="4253085" cy="106182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SELECT * FROM member;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SELECT * FROM member WHERE id = 201301;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SELECT id, username, birth FROM member WHERE id = 201301 AND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username=‘</a:t>
            </a:r>
            <a:r>
              <a:rPr lang="ko-KR" altLang="en-US" sz="1050" dirty="0" smtClean="0">
                <a:latin typeface="+mn-ea"/>
                <a:ea typeface="+mn-ea"/>
              </a:rPr>
              <a:t>홍길동</a:t>
            </a:r>
            <a:r>
              <a:rPr lang="en-US" altLang="ko-KR" sz="1050" dirty="0" smtClean="0">
                <a:latin typeface="+mn-ea"/>
                <a:ea typeface="+mn-ea"/>
              </a:rPr>
              <a:t>’;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1896" y="414834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SELECT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4338" name="Picture 2" descr="C:\Users\orize\Downloads\이미지 파일\8장\ch08_img\ch8_nn33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0" t="15874" b="19611"/>
          <a:stretch/>
        </p:blipFill>
        <p:spPr bwMode="auto">
          <a:xfrm>
            <a:off x="967098" y="4667754"/>
            <a:ext cx="4242886" cy="21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02341" y="648983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SELECT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1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데이터 수정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UPDATE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테이블내 테이터를 수정하기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</a:rPr>
              <a:t>WHERE </a:t>
            </a:r>
            <a:r>
              <a:rPr lang="ko-KR" altLang="en-US" sz="1100" dirty="0" smtClean="0">
                <a:solidFill>
                  <a:prstClr val="black"/>
                </a:solidFill>
              </a:rPr>
              <a:t>조건절을 넣지 않으면 모든 테이블 데이터가 동일하게 변경 되므로 주의해야 함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p.309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여러 조건으로 데이터 수정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409" r="3540" b="18811"/>
          <a:stretch/>
        </p:blipFill>
        <p:spPr>
          <a:xfrm>
            <a:off x="811476" y="3314416"/>
            <a:ext cx="3304942" cy="9762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7503" y="2204864"/>
            <a:ext cx="7704856" cy="5330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1476" y="2171372"/>
            <a:ext cx="4891083" cy="54585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UPDATE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SET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1 = </a:t>
            </a:r>
            <a:r>
              <a:rPr lang="ko-KR" altLang="en-US" sz="1050" dirty="0" smtClean="0">
                <a:latin typeface="+mn-ea"/>
                <a:ea typeface="+mn-ea"/>
              </a:rPr>
              <a:t>수정할 값</a:t>
            </a:r>
            <a:r>
              <a:rPr lang="en-US" altLang="ko-KR" sz="1050" dirty="0" smtClean="0">
                <a:latin typeface="+mn-ea"/>
                <a:ea typeface="+mn-ea"/>
              </a:rPr>
              <a:t>1,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2 = </a:t>
            </a:r>
            <a:r>
              <a:rPr lang="ko-KR" altLang="en-US" sz="1050" dirty="0" smtClean="0">
                <a:latin typeface="+mn-ea"/>
                <a:ea typeface="+mn-ea"/>
              </a:rPr>
              <a:t>수정할 값</a:t>
            </a:r>
            <a:r>
              <a:rPr lang="en-US" altLang="ko-KR" sz="1050" dirty="0" smtClean="0">
                <a:latin typeface="+mn-ea"/>
                <a:ea typeface="+mn-ea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… WHERE </a:t>
            </a:r>
            <a:r>
              <a:rPr lang="ko-KR" altLang="en-US" sz="1050" dirty="0" smtClean="0">
                <a:latin typeface="+mn-ea"/>
                <a:ea typeface="+mn-ea"/>
              </a:rPr>
              <a:t>조건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1476" y="424932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8-34]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UPDATE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16418" y="3501008"/>
            <a:ext cx="4965869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62384" y="3501008"/>
            <a:ext cx="4863832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UPDATE member SET id = 201306, username=“</a:t>
            </a:r>
            <a:r>
              <a:rPr lang="ko-KR" altLang="en-US" sz="1050" dirty="0" err="1" smtClean="0">
                <a:latin typeface="+mn-ea"/>
                <a:ea typeface="+mn-ea"/>
              </a:rPr>
              <a:t>이쁜이</a:t>
            </a:r>
            <a:r>
              <a:rPr lang="en-US" altLang="ko-KR" sz="1050" dirty="0" smtClean="0">
                <a:latin typeface="+mn-ea"/>
                <a:ea typeface="+mn-ea"/>
              </a:rPr>
              <a:t>” WHERE id = 201301;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15362" name="Picture 2" descr="C:\Users\orize\Downloads\이미지 파일\8장\ch08_img\ch8_nn35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t="15187" b="19507"/>
          <a:stretch/>
        </p:blipFill>
        <p:spPr bwMode="auto">
          <a:xfrm>
            <a:off x="901259" y="4797152"/>
            <a:ext cx="3958773" cy="201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60032" y="65249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UPDATE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</a:t>
            </a: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6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데이터 수정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DELETE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테이블내 테이터를 삭제하기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</a:rPr>
              <a:t>WHERE </a:t>
            </a:r>
            <a:r>
              <a:rPr lang="ko-KR" altLang="en-US" sz="1100" dirty="0" smtClean="0">
                <a:solidFill>
                  <a:prstClr val="black"/>
                </a:solidFill>
              </a:rPr>
              <a:t>조건절을 넣지 않으면 모든 테이블 데이터가 동일하게 삭제 되므로 주의해야 함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p.310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여러 조건으로 데이터 수정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637" b="16041"/>
          <a:stretch/>
        </p:blipFill>
        <p:spPr>
          <a:xfrm>
            <a:off x="826579" y="3227174"/>
            <a:ext cx="3529397" cy="9076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7503" y="2175918"/>
            <a:ext cx="7704856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3546" y="2161057"/>
            <a:ext cx="2638864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DELETE FROM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WHERE </a:t>
            </a:r>
            <a:r>
              <a:rPr lang="ko-KR" altLang="en-US" sz="1050" dirty="0" smtClean="0">
                <a:latin typeface="+mn-ea"/>
                <a:ea typeface="+mn-ea"/>
              </a:rPr>
              <a:t>조건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52629" y="3356992"/>
            <a:ext cx="4392488" cy="5770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90225" y="3356992"/>
            <a:ext cx="4256293" cy="5770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DELETE FROM member WHERE id = 201302;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DELETE FROM member WHERE id = 201303 AND name=‘</a:t>
            </a:r>
            <a:r>
              <a:rPr lang="ko-KR" altLang="en-US" sz="1050" dirty="0" smtClean="0">
                <a:latin typeface="+mn-ea"/>
                <a:ea typeface="+mn-ea"/>
              </a:rPr>
              <a:t>강기동</a:t>
            </a:r>
            <a:r>
              <a:rPr lang="en-US" altLang="ko-KR" sz="1050" dirty="0" smtClean="0">
                <a:latin typeface="+mn-ea"/>
                <a:ea typeface="+mn-ea"/>
              </a:rPr>
              <a:t>’;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958" y="40770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DELETE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6386" name="Picture 2" descr="C:\Users\orize\Downloads\이미지 파일\8장\ch08_img\ch8_nn37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3" t="15516" b="19573"/>
          <a:stretch/>
        </p:blipFill>
        <p:spPr bwMode="auto">
          <a:xfrm>
            <a:off x="899591" y="4653136"/>
            <a:ext cx="4291471" cy="21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91062" y="649917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DELETE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1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JDBC </a:t>
            </a:r>
            <a:r>
              <a:rPr lang="ko-KR" altLang="en-US" sz="1800" dirty="0" smtClean="0">
                <a:solidFill>
                  <a:prstClr val="black"/>
                </a:solidFill>
              </a:rPr>
              <a:t>개념과 역할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JDBC(Java Database Connectivity)</a:t>
            </a:r>
            <a:r>
              <a:rPr lang="ko-KR" altLang="en-US" dirty="0" smtClean="0">
                <a:solidFill>
                  <a:prstClr val="black"/>
                </a:solidFill>
              </a:rPr>
              <a:t>란 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는 자바 프로그램에서 서로 다른 데이터베이스를 표준화된 방법으로 접속 할 수 있도록 만든 </a:t>
            </a:r>
            <a:r>
              <a:rPr lang="en-US" altLang="ko-KR" dirty="0" smtClean="0">
                <a:solidFill>
                  <a:prstClr val="black"/>
                </a:solidFill>
              </a:rPr>
              <a:t>API </a:t>
            </a:r>
            <a:r>
              <a:rPr lang="ko-KR" altLang="en-US" dirty="0" smtClean="0">
                <a:solidFill>
                  <a:prstClr val="black"/>
                </a:solidFill>
              </a:rPr>
              <a:t>규격을 말한다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를 사용하면 개발자는 데이터베이스 종류와 무관하게 표준화된</a:t>
            </a:r>
            <a:r>
              <a:rPr lang="en-US" altLang="ko-KR" dirty="0" smtClean="0">
                <a:solidFill>
                  <a:prstClr val="black"/>
                </a:solidFill>
              </a:rPr>
              <a:t> API</a:t>
            </a:r>
            <a:r>
              <a:rPr lang="ko-KR" altLang="en-US" dirty="0" smtClean="0">
                <a:solidFill>
                  <a:prstClr val="black"/>
                </a:solidFill>
              </a:rPr>
              <a:t>를 이용해서 프로그램을 개발 할 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이론적으로는 데이터베이스가 변경 되어도 프로그램은 변경할 필요가 없이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드라이버만 해당 데이터베이스용으로 변경하면 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835" b="10336"/>
          <a:stretch/>
        </p:blipFill>
        <p:spPr>
          <a:xfrm>
            <a:off x="690476" y="3881616"/>
            <a:ext cx="5351383" cy="1915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958" y="579750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8-38]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JDBC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7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2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JDBC </a:t>
            </a:r>
            <a:r>
              <a:rPr lang="ko-KR" altLang="en-US" sz="1800" dirty="0" smtClean="0">
                <a:solidFill>
                  <a:prstClr val="black"/>
                </a:solidFill>
              </a:rPr>
              <a:t>드라이버 설치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설치 개요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드라이버는 각 </a:t>
            </a:r>
            <a:r>
              <a:rPr lang="en-US" altLang="ko-KR" dirty="0" smtClean="0">
                <a:solidFill>
                  <a:prstClr val="black"/>
                </a:solidFill>
              </a:rPr>
              <a:t>DBMS </a:t>
            </a:r>
            <a:r>
              <a:rPr lang="ko-KR" altLang="en-US" dirty="0" smtClean="0">
                <a:solidFill>
                  <a:prstClr val="black"/>
                </a:solidFill>
              </a:rPr>
              <a:t>제조업체 홈페이지에서 무료로 다운로드 할 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의 경우 </a:t>
            </a:r>
            <a:r>
              <a:rPr lang="en-US" altLang="ko-KR" dirty="0" smtClean="0">
                <a:solidFill>
                  <a:prstClr val="black"/>
                </a:solidFill>
              </a:rPr>
              <a:t>JDBC Connector </a:t>
            </a:r>
            <a:r>
              <a:rPr lang="ko-KR" altLang="en-US" dirty="0" smtClean="0">
                <a:solidFill>
                  <a:prstClr val="black"/>
                </a:solidFill>
              </a:rPr>
              <a:t>를 별도로 다운로드 할수도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을 </a:t>
            </a:r>
            <a:r>
              <a:rPr lang="en-US" altLang="ko-KR" dirty="0" smtClean="0">
                <a:solidFill>
                  <a:prstClr val="black"/>
                </a:solidFill>
              </a:rPr>
              <a:t>Developer Default </a:t>
            </a:r>
            <a:r>
              <a:rPr lang="ko-KR" altLang="en-US" dirty="0" smtClean="0">
                <a:solidFill>
                  <a:prstClr val="black"/>
                </a:solidFill>
              </a:rPr>
              <a:t>모드로 설치 했다면 관련 파일들은 이미 </a:t>
            </a:r>
            <a:r>
              <a:rPr lang="en-US" altLang="ko-KR" dirty="0" smtClean="0">
                <a:solidFill>
                  <a:prstClr val="black"/>
                </a:solidFill>
              </a:rPr>
              <a:t>PC</a:t>
            </a:r>
            <a:r>
              <a:rPr lang="ko-KR" altLang="en-US" dirty="0" smtClean="0">
                <a:solidFill>
                  <a:prstClr val="black"/>
                </a:solidFill>
              </a:rPr>
              <a:t>에 복사되어 있는 상태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MySQL 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다운로드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http</a:t>
            </a:r>
            <a:r>
              <a:rPr lang="en-US" altLang="ko-KR" dirty="0">
                <a:solidFill>
                  <a:prstClr val="black"/>
                </a:solidFill>
              </a:rPr>
              <a:t>://www.mysql.com/ downloads/connector/</a:t>
            </a:r>
            <a:r>
              <a:rPr lang="en-US" altLang="ko-KR" dirty="0" smtClean="0">
                <a:solidFill>
                  <a:prstClr val="black"/>
                </a:solidFill>
              </a:rPr>
              <a:t>j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JDBC </a:t>
            </a:r>
            <a:r>
              <a:rPr lang="ko-KR" altLang="en-US" dirty="0">
                <a:solidFill>
                  <a:prstClr val="black"/>
                </a:solidFill>
              </a:rPr>
              <a:t>드라이버 설치 </a:t>
            </a:r>
            <a:r>
              <a:rPr lang="ko-KR" altLang="en-US" dirty="0" smtClean="0">
                <a:solidFill>
                  <a:prstClr val="black"/>
                </a:solidFill>
              </a:rPr>
              <a:t>방법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설치는 다음의 세가지 방법을 이용할 수 있으며 웹 </a:t>
            </a:r>
            <a:r>
              <a:rPr lang="ko-KR" altLang="en-US" dirty="0">
                <a:solidFill>
                  <a:prstClr val="black"/>
                </a:solidFill>
              </a:rPr>
              <a:t>애플리케이션의 배포를 고려할 경우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r>
              <a:rPr lang="ko-KR" altLang="en-US" dirty="0">
                <a:solidFill>
                  <a:prstClr val="black"/>
                </a:solidFill>
              </a:rPr>
              <a:t>번 방법이 적합함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>
                <a:solidFill>
                  <a:prstClr val="black"/>
                </a:solidFill>
              </a:rPr>
              <a:t>➊ [java </a:t>
            </a:r>
            <a:r>
              <a:rPr lang="ko-KR" altLang="en-US" dirty="0">
                <a:solidFill>
                  <a:prstClr val="black"/>
                </a:solidFill>
              </a:rPr>
              <a:t>설치 디렉터리</a:t>
            </a:r>
            <a:r>
              <a:rPr lang="en-US" altLang="ko-KR" dirty="0">
                <a:solidFill>
                  <a:prstClr val="black"/>
                </a:solidFill>
              </a:rPr>
              <a:t>\jre7\lib\</a:t>
            </a:r>
            <a:r>
              <a:rPr lang="en-US" altLang="ko-KR" dirty="0" err="1">
                <a:solidFill>
                  <a:prstClr val="black"/>
                </a:solidFill>
              </a:rPr>
              <a:t>ext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에 복사하는 방법</a:t>
            </a:r>
            <a:br>
              <a:rPr lang="ko-KR" altLang="en-US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➋ [</a:t>
            </a:r>
            <a:r>
              <a:rPr lang="ko-KR" altLang="en-US" dirty="0">
                <a:solidFill>
                  <a:prstClr val="black"/>
                </a:solidFill>
              </a:rPr>
              <a:t>톰캣 설치 디렉터리</a:t>
            </a:r>
            <a:r>
              <a:rPr lang="en-US" altLang="ko-KR" dirty="0">
                <a:solidFill>
                  <a:prstClr val="black"/>
                </a:solidFill>
              </a:rPr>
              <a:t>\lib]</a:t>
            </a:r>
            <a:r>
              <a:rPr lang="ko-KR" altLang="en-US" dirty="0">
                <a:solidFill>
                  <a:prstClr val="black"/>
                </a:solidFill>
              </a:rPr>
              <a:t>에 복사하는 방법</a:t>
            </a:r>
            <a:br>
              <a:rPr lang="ko-KR" altLang="en-US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➌ </a:t>
            </a:r>
            <a:r>
              <a:rPr lang="ko-KR" altLang="en-US" dirty="0">
                <a:solidFill>
                  <a:prstClr val="black"/>
                </a:solidFill>
              </a:rPr>
              <a:t>이클립스 프로젝트의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err="1">
                <a:solidFill>
                  <a:prstClr val="black"/>
                </a:solidFill>
              </a:rPr>
              <a:t>WebContent</a:t>
            </a:r>
            <a:r>
              <a:rPr lang="en-US" altLang="ko-KR" dirty="0">
                <a:solidFill>
                  <a:prstClr val="black"/>
                </a:solidFill>
              </a:rPr>
              <a:t>\WEB-INF\lib]</a:t>
            </a:r>
            <a:r>
              <a:rPr lang="ko-KR" altLang="en-US" dirty="0">
                <a:solidFill>
                  <a:prstClr val="black"/>
                </a:solidFill>
              </a:rPr>
              <a:t>에 복사하는 방법 </a:t>
            </a:r>
          </a:p>
          <a:p>
            <a:pPr>
              <a:buClr>
                <a:srgbClr val="4F81BD"/>
              </a:buClr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65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데이터베이스의 </a:t>
            </a:r>
            <a:r>
              <a:rPr lang="ko-KR" altLang="en-US" sz="1600" dirty="0"/>
              <a:t>기본 개념을 이해한다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기본적인 </a:t>
            </a:r>
            <a:r>
              <a:rPr lang="en-US" altLang="ko-KR" sz="1600" dirty="0"/>
              <a:t>SQL</a:t>
            </a:r>
            <a:r>
              <a:rPr lang="ko-KR" altLang="en-US" sz="1600" dirty="0"/>
              <a:t>문을 익힌다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MySQL </a:t>
            </a:r>
            <a:r>
              <a:rPr lang="ko-KR" altLang="en-US" sz="1600" dirty="0"/>
              <a:t>데이터베이스를 설치하고 기본적인 사용 방법을 익힌다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자바에서 </a:t>
            </a:r>
            <a:r>
              <a:rPr lang="ko-KR" altLang="en-US" sz="1600" dirty="0"/>
              <a:t>데이터베이스 프로그램에 필요한 </a:t>
            </a:r>
            <a:r>
              <a:rPr lang="en-US" altLang="ko-KR" sz="1600" dirty="0"/>
              <a:t>JDBC</a:t>
            </a:r>
            <a:r>
              <a:rPr lang="ko-KR" altLang="en-US" sz="1600" dirty="0"/>
              <a:t>의 사용 방법을 익힌다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3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JDBC API </a:t>
            </a:r>
            <a:r>
              <a:rPr lang="ko-KR" altLang="en-US" sz="1800" dirty="0" smtClean="0">
                <a:solidFill>
                  <a:prstClr val="black"/>
                </a:solidFill>
              </a:rPr>
              <a:t>이해 및 프로그래밍 단계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 개요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프로그래밍은 </a:t>
            </a:r>
            <a:r>
              <a:rPr lang="en-US" altLang="ko-KR" dirty="0" smtClean="0">
                <a:solidFill>
                  <a:prstClr val="black"/>
                </a:solidFill>
              </a:rPr>
              <a:t>JDBC API</a:t>
            </a:r>
            <a:r>
              <a:rPr lang="ko-KR" altLang="en-US" dirty="0" smtClean="0">
                <a:solidFill>
                  <a:prstClr val="black"/>
                </a:solidFill>
              </a:rPr>
              <a:t>를 이용해 정해진 절차와 규격에 따라 프로그램을 작성해야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API</a:t>
            </a:r>
            <a:r>
              <a:rPr lang="ko-KR" altLang="en-US" dirty="0" smtClean="0">
                <a:solidFill>
                  <a:prstClr val="black"/>
                </a:solidFill>
              </a:rPr>
              <a:t>는 방대한 구성이므로 상세한 기능은 </a:t>
            </a:r>
            <a:r>
              <a:rPr lang="en-US" altLang="ko-KR" dirty="0" smtClean="0">
                <a:solidFill>
                  <a:prstClr val="black"/>
                </a:solidFill>
              </a:rPr>
              <a:t>API </a:t>
            </a:r>
            <a:r>
              <a:rPr lang="ko-KR" altLang="en-US" dirty="0" smtClean="0">
                <a:solidFill>
                  <a:prstClr val="black"/>
                </a:solidFill>
              </a:rPr>
              <a:t>문서를 참고하도록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에서 스크립트릿으로 작성하거나 자바 클래스로 만들어 빈즈로 연결해 사용할수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에서 직접적인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프로그래밍은 예제 실습등의 목적이 아니라면 권장되지 않는다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39" b="7125"/>
          <a:stretch/>
        </p:blipFill>
        <p:spPr>
          <a:xfrm>
            <a:off x="683568" y="3335383"/>
            <a:ext cx="5671916" cy="3222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958" y="65249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8-40]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JDBC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프로그래밍 단계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078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JDBC</a:t>
            </a:r>
            <a:r>
              <a:rPr lang="ko-KR" altLang="en-US" dirty="0" smtClean="0">
                <a:solidFill>
                  <a:prstClr val="black"/>
                </a:solidFill>
              </a:rPr>
              <a:t> 드라이버 로딩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API </a:t>
            </a:r>
            <a:r>
              <a:rPr lang="ko-KR" altLang="en-US" dirty="0" smtClean="0">
                <a:solidFill>
                  <a:prstClr val="black"/>
                </a:solidFill>
              </a:rPr>
              <a:t>사용을 위해서는 먼저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규격에 따른 실제 구현된 각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클래스를 로딩해야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로딩은 크게 두가지가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err="1" smtClean="0">
                <a:solidFill>
                  <a:prstClr val="black"/>
                </a:solidFill>
              </a:rPr>
              <a:t>jdbc.drivers</a:t>
            </a: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</a:rPr>
              <a:t>환경변수 이용하기</a:t>
            </a:r>
            <a:endParaRPr lang="ko-KR" altLang="en-US" b="1" dirty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dirty="0">
                <a:solidFill>
                  <a:prstClr val="black"/>
                </a:solidFill>
              </a:rPr>
              <a:t>먼저 다음과 같이 </a:t>
            </a:r>
            <a:r>
              <a:rPr lang="en-US" altLang="ko-KR" dirty="0" err="1">
                <a:solidFill>
                  <a:prstClr val="black"/>
                </a:solidFill>
              </a:rPr>
              <a:t>jdbc.drivers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환경변수를 설정한다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환경변수를 이용하는 경우에는 자동으로 드라이버를 로드하므로 추가 명시적인 작업은 필요 없으나 일반적으로는 프로그램에서 처리가 용이한 다음의 </a:t>
            </a:r>
            <a:r>
              <a:rPr lang="en-US" altLang="ko-KR" dirty="0" err="1" smtClean="0">
                <a:solidFill>
                  <a:prstClr val="black"/>
                </a:solidFill>
              </a:rPr>
              <a:t>Class.forName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을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err="1" smtClean="0">
                <a:solidFill>
                  <a:prstClr val="black"/>
                </a:solidFill>
              </a:rPr>
              <a:t>Class.forName</a:t>
            </a:r>
            <a:r>
              <a:rPr lang="en-US" altLang="ko-KR" b="1" dirty="0" smtClean="0">
                <a:solidFill>
                  <a:prstClr val="black"/>
                </a:solidFill>
              </a:rPr>
              <a:t>() </a:t>
            </a:r>
            <a:r>
              <a:rPr lang="ko-KR" altLang="en-US" b="1" dirty="0" err="1" smtClean="0">
                <a:solidFill>
                  <a:prstClr val="black"/>
                </a:solidFill>
              </a:rPr>
              <a:t>메서드</a:t>
            </a:r>
            <a:r>
              <a:rPr lang="ko-KR" altLang="en-US" b="1" dirty="0" smtClean="0">
                <a:solidFill>
                  <a:prstClr val="black"/>
                </a:solidFill>
              </a:rPr>
              <a:t> 이용하기</a:t>
            </a:r>
            <a:endParaRPr lang="ko-KR" altLang="en-US" b="1" dirty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dirty="0">
                <a:solidFill>
                  <a:prstClr val="black"/>
                </a:solidFill>
              </a:rPr>
              <a:t>일반적으로는 </a:t>
            </a:r>
            <a:r>
              <a:rPr lang="ko-KR" altLang="en-US" dirty="0" smtClean="0">
                <a:solidFill>
                  <a:prstClr val="black"/>
                </a:solidFill>
              </a:rPr>
              <a:t>이용하는 방법이다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이 </a:t>
            </a:r>
            <a:r>
              <a:rPr lang="ko-KR" altLang="en-US" dirty="0" smtClean="0">
                <a:solidFill>
                  <a:prstClr val="black"/>
                </a:solidFill>
              </a:rPr>
              <a:t>경우 </a:t>
            </a:r>
            <a:r>
              <a:rPr lang="ko-KR" altLang="en-US" dirty="0">
                <a:solidFill>
                  <a:prstClr val="black"/>
                </a:solidFill>
              </a:rPr>
              <a:t>원하는 </a:t>
            </a:r>
            <a:r>
              <a:rPr lang="en-US" altLang="ko-KR" dirty="0">
                <a:solidFill>
                  <a:prstClr val="black"/>
                </a:solidFill>
              </a:rPr>
              <a:t>JDBC </a:t>
            </a:r>
            <a:r>
              <a:rPr lang="ko-KR" altLang="en-US" dirty="0">
                <a:solidFill>
                  <a:prstClr val="black"/>
                </a:solidFill>
              </a:rPr>
              <a:t>드라이버를 직접 프로그램 코드에서 로드할 수 있게 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dirty="0" err="1" smtClean="0">
                <a:solidFill>
                  <a:prstClr val="black"/>
                </a:solidFill>
              </a:rPr>
              <a:t>com.mysql.jdbc.Driver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err="1" smtClean="0">
                <a:solidFill>
                  <a:prstClr val="black"/>
                </a:solidFill>
              </a:rPr>
              <a:t>mySQL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클래스 이름이다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데이터베이스마다 클래스 이름이 다르므로 해당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의 이름을 정확하게 넣어줘야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3124469"/>
            <a:ext cx="7435282" cy="351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4811" y="3124469"/>
            <a:ext cx="3720890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System.setProperty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("jdbc.drivers","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com.mysql.jdbc.Driver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4941168"/>
            <a:ext cx="7435282" cy="351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84811" y="4941168"/>
            <a:ext cx="2601994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Class.forName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("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com.mysql.jdbc.Driver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410663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데이터베이스 연결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드라이버가 로드되면 </a:t>
            </a:r>
            <a:r>
              <a:rPr lang="en-US" altLang="ko-KR" dirty="0" smtClean="0">
                <a:solidFill>
                  <a:prstClr val="black"/>
                </a:solidFill>
              </a:rPr>
              <a:t>JDBC API</a:t>
            </a:r>
            <a:r>
              <a:rPr lang="ko-KR" altLang="en-US" dirty="0" smtClean="0">
                <a:solidFill>
                  <a:prstClr val="black"/>
                </a:solidFill>
              </a:rPr>
              <a:t>를 이용해 프로그램을 작성할 상태가 된 것을 의미한다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실제 데이터베이스 프로그래밍을 위해서는 먼저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에 연결해야 하는데 </a:t>
            </a:r>
            <a:r>
              <a:rPr lang="en-US" altLang="ko-KR" dirty="0" err="1" smtClean="0">
                <a:solidFill>
                  <a:prstClr val="black"/>
                </a:solidFill>
              </a:rPr>
              <a:t>DriverManager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클래스의 </a:t>
            </a:r>
            <a:r>
              <a:rPr lang="en-US" altLang="ko-KR" dirty="0" err="1" smtClean="0">
                <a:solidFill>
                  <a:prstClr val="black"/>
                </a:solidFill>
              </a:rPr>
              <a:t>getConnection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err="1" smtClean="0">
                <a:solidFill>
                  <a:prstClr val="black"/>
                </a:solidFill>
              </a:rPr>
              <a:t>메서드를</a:t>
            </a:r>
            <a:r>
              <a:rPr lang="ko-KR" altLang="en-US" dirty="0" smtClean="0">
                <a:solidFill>
                  <a:prstClr val="black"/>
                </a:solidFill>
              </a:rPr>
              <a:t>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이때 필요한 정보로 </a:t>
            </a:r>
            <a:r>
              <a:rPr lang="en-US" altLang="ko-KR" dirty="0" smtClean="0">
                <a:solidFill>
                  <a:prstClr val="black"/>
                </a:solidFill>
              </a:rPr>
              <a:t>JDBC URL</a:t>
            </a:r>
            <a:r>
              <a:rPr lang="ko-KR" altLang="en-US" dirty="0" smtClean="0">
                <a:solidFill>
                  <a:prstClr val="black"/>
                </a:solidFill>
              </a:rPr>
              <a:t>과 사용자 아이디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비밀번호가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</a:rPr>
              <a:t>JDBC URL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JDBC URL</a:t>
            </a:r>
            <a:r>
              <a:rPr lang="ko-KR" altLang="en-US" dirty="0">
                <a:solidFill>
                  <a:prstClr val="black"/>
                </a:solidFill>
              </a:rPr>
              <a:t>은 데이터베이스에 대한 다양한 정보를 포함하고 있다</a:t>
            </a:r>
            <a:r>
              <a:rPr lang="en-US" altLang="ko-KR" dirty="0">
                <a:solidFill>
                  <a:prstClr val="black"/>
                </a:solidFill>
              </a:rPr>
              <a:t>. JDBC URL </a:t>
            </a:r>
            <a:r>
              <a:rPr lang="ko-KR" altLang="en-US" dirty="0">
                <a:solidFill>
                  <a:prstClr val="black"/>
                </a:solidFill>
              </a:rPr>
              <a:t>구조는 </a:t>
            </a:r>
            <a:r>
              <a:rPr lang="ko-KR" altLang="en-US" dirty="0" smtClean="0">
                <a:solidFill>
                  <a:prstClr val="black"/>
                </a:solidFill>
              </a:rPr>
              <a:t>다음과 </a:t>
            </a:r>
            <a:r>
              <a:rPr lang="ko-KR" altLang="en-US" dirty="0">
                <a:solidFill>
                  <a:prstClr val="black"/>
                </a:solidFill>
              </a:rPr>
              <a:t>같다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각 데이터베이스별로 </a:t>
            </a:r>
            <a:r>
              <a:rPr lang="en-US" altLang="ko-KR" dirty="0">
                <a:solidFill>
                  <a:prstClr val="black"/>
                </a:solidFill>
              </a:rPr>
              <a:t>JDBC URL</a:t>
            </a:r>
            <a:r>
              <a:rPr lang="ko-KR" altLang="en-US" dirty="0">
                <a:solidFill>
                  <a:prstClr val="black"/>
                </a:solidFill>
              </a:rPr>
              <a:t>이 다르므로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사용하는 데이터베이스 </a:t>
            </a:r>
            <a:r>
              <a:rPr lang="ko-KR" altLang="en-US" dirty="0" smtClean="0">
                <a:solidFill>
                  <a:prstClr val="black"/>
                </a:solidFill>
              </a:rPr>
              <a:t>매뉴얼을 </a:t>
            </a:r>
            <a:r>
              <a:rPr lang="ko-KR" altLang="en-US" dirty="0">
                <a:solidFill>
                  <a:prstClr val="black"/>
                </a:solidFill>
              </a:rPr>
              <a:t>참고해서 작성해야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MySQL</a:t>
            </a:r>
            <a:r>
              <a:rPr lang="ko-KR" altLang="en-US" dirty="0" smtClean="0">
                <a:solidFill>
                  <a:prstClr val="black"/>
                </a:solidFill>
              </a:rPr>
              <a:t>은 다음과 같은 형식을 취한다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93729" y="3861048"/>
            <a:ext cx="7599374" cy="351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6939" y="3861048"/>
            <a:ext cx="3381707" cy="33470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:&lt;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하위 프로토콜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&gt;:&lt;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데이터 원본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식별자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9050" y="4797152"/>
            <a:ext cx="7599374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6939" y="4842040"/>
            <a:ext cx="3381707" cy="4862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jdbc:mysql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:// IP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주소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스키마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:PORT(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옵션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0" lvl="1" indent="-285750" eaLnBrk="0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                 ➊       ➋       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7966" y="5373216"/>
            <a:ext cx="6604736" cy="9987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➊ IP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주소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MySQL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데이터베이스가 설치된 컴퓨터의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IP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주소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또는 도메인 이름이다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➋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스키마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데이터베이스에서 생성한 스키마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데이터베이스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이름이다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➌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포트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기본 설정 값인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3306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포트를 사용하는 경우에는 생략할 수 있다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466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</a:rPr>
              <a:t>Connection </a:t>
            </a:r>
            <a:r>
              <a:rPr lang="ko-KR" altLang="en-US" b="1" dirty="0" smtClean="0">
                <a:solidFill>
                  <a:prstClr val="black"/>
                </a:solidFill>
              </a:rPr>
              <a:t>클래스 인스턴스 레퍼런스 얻기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DriverManager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err="1" smtClean="0">
                <a:solidFill>
                  <a:prstClr val="black"/>
                </a:solidFill>
              </a:rPr>
              <a:t>getConnection</a:t>
            </a:r>
            <a:r>
              <a:rPr lang="ko-KR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메서드는 다음과 같이 구성된다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56233" y="2060848"/>
            <a:ext cx="7599374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4122" y="2105736"/>
            <a:ext cx="6585763" cy="4862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Connection conn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DriverManager.getConnection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(JDBC_URL,“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아이디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”,”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비밀번호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”);</a:t>
            </a:r>
          </a:p>
          <a:p>
            <a:pPr marL="0" lvl="1" indent="-285750" eaLnBrk="0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            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                                                   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➊  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➋   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➌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5148" y="2430265"/>
            <a:ext cx="7289259" cy="9987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endParaRPr kumimoji="0" lang="en-US" altLang="ko-KR" sz="11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➊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JDBC_URL 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해당 데이터베이스에 맞게 미리 정의되어 있는 문자열이다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➋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아이디와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 ➌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비밀번호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시스템에 로그인하는 계정이 아니라 데이터베이스 자체에서 관리하는 계정이다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90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3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는 데이터베이스 연결로 부터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문을 수행할 수 있도록 해주는 클래스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대표적인 메서드는 다음과 같다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객체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객체는 쿼리를 문자열로 연결해야 하므로 소스가 복잡하고 오류가 발생하기 쉽다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4512" y="2132856"/>
            <a:ext cx="7289259" cy="15954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executeQuery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()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SELECT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문을 수행할 때 사용한다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반환 값은 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ResultSet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클래스의 </a:t>
            </a:r>
            <a:r>
              <a:rPr kumimoji="0" lang="ko-KR" altLang="en-US" sz="1100" dirty="0" err="1" smtClean="0">
                <a:solidFill>
                  <a:prstClr val="black"/>
                </a:solidFill>
                <a:latin typeface="+mn-ea"/>
                <a:ea typeface="+mn-ea"/>
              </a:rPr>
              <a:t>인스턴스로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해당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SELECT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문의 결과에 해당하는 데이터에 접근할 수 있는 방법을 제공한다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171450" lvl="1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executeUpdate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()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UPDATE, DELETE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와 같은 문을 수행할 때 사용한다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반환 값은 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int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값</a:t>
            </a:r>
            <a:r>
              <a:rPr kumimoji="0" lang="ko-KR" altLang="en-US" sz="1100" dirty="0">
                <a:solidFill>
                  <a:prstClr val="black"/>
                </a:solidFill>
                <a:latin typeface="+mn-ea"/>
                <a:ea typeface="+mn-ea"/>
              </a:rPr>
              <a:t>으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로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처리된 데이터의 수를 반환한다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4725144"/>
            <a:ext cx="7810719" cy="15841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6938" y="4758947"/>
            <a:ext cx="3381707" cy="15165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Statement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stmt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conn.createStatement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Stmt.executeUpdate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(“insert into test values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(‘ “+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request.getParameter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(“username”)+” ‘,’”+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request.getParameter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(“email”)+” ‘)”);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589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268760"/>
            <a:ext cx="7920880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PreparedStatement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에 필요한 변수 데이터를 </a:t>
            </a:r>
            <a:r>
              <a:rPr lang="en-US" altLang="ko-KR" dirty="0" smtClean="0">
                <a:solidFill>
                  <a:prstClr val="black"/>
                </a:solidFill>
              </a:rPr>
              <a:t>“?”</a:t>
            </a:r>
            <a:r>
              <a:rPr lang="ko-KR" altLang="en-US" dirty="0" smtClean="0">
                <a:solidFill>
                  <a:prstClr val="black"/>
                </a:solidFill>
              </a:rPr>
              <a:t>로 표시하고 </a:t>
            </a:r>
            <a:r>
              <a:rPr lang="ko-KR" altLang="en-US" dirty="0" smtClean="0">
                <a:solidFill>
                  <a:prstClr val="black"/>
                </a:solidFill>
              </a:rPr>
              <a:t>메서드를 통해 설정하는 방식으로 </a:t>
            </a: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보다 구조적이고 편리해 권장되는 방법이다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pstmt.setXxxx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메서드는 데이터 </a:t>
            </a:r>
            <a:r>
              <a:rPr lang="ko-KR" altLang="en-US" dirty="0" err="1" smtClean="0">
                <a:solidFill>
                  <a:prstClr val="black"/>
                </a:solidFill>
              </a:rPr>
              <a:t>타</a:t>
            </a:r>
            <a:r>
              <a:rPr lang="ko-KR" altLang="en-US" dirty="0" err="1">
                <a:solidFill>
                  <a:prstClr val="black"/>
                </a:solidFill>
              </a:rPr>
              <a:t>입</a:t>
            </a:r>
            <a:r>
              <a:rPr lang="ko-KR" altLang="en-US" dirty="0" err="1" smtClean="0">
                <a:solidFill>
                  <a:prstClr val="black"/>
                </a:solidFill>
              </a:rPr>
              <a:t>별로</a:t>
            </a:r>
            <a:r>
              <a:rPr lang="ko-KR" altLang="en-US" dirty="0" smtClean="0">
                <a:solidFill>
                  <a:prstClr val="black"/>
                </a:solidFill>
              </a:rPr>
              <a:t> 제공되므로 </a:t>
            </a:r>
            <a:r>
              <a:rPr lang="en-US" altLang="ko-KR" dirty="0" smtClean="0">
                <a:solidFill>
                  <a:prstClr val="black"/>
                </a:solidFill>
              </a:rPr>
              <a:t>DB </a:t>
            </a:r>
            <a:r>
              <a:rPr lang="ko-KR" altLang="en-US" dirty="0" smtClean="0">
                <a:solidFill>
                  <a:prstClr val="black"/>
                </a:solidFill>
              </a:rPr>
              <a:t>테이블 컬럼의 데이터 타입에 맞춰 사용해야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사용한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리소스는 명시적으로 반납해 주는 것이 좋다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853967" y="1988840"/>
            <a:ext cx="7810719" cy="15841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33321" y="2022644"/>
            <a:ext cx="4386824" cy="15165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PreparedStatement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conn.prepareStatement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(“insert into test values(?,?)”);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(1,request.getParameter(“username”);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pstmt.setString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(2,request.getParameter(“email”);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pstmt.executeUpdate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3966" y="4807131"/>
            <a:ext cx="7810719" cy="6478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33320" y="4797152"/>
            <a:ext cx="4386824" cy="6478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stmt.close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pstmt.close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0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4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SQL</a:t>
            </a:r>
            <a:r>
              <a:rPr lang="ko-KR" altLang="en-US" dirty="0" smtClean="0">
                <a:solidFill>
                  <a:prstClr val="black"/>
                </a:solidFill>
              </a:rPr>
              <a:t>문 전송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데이터 조합과 함께 만들어진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문은 명시적인 처리 명령에 의해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로 전달되어 실행된다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insert,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delete, update </a:t>
            </a:r>
            <a:r>
              <a:rPr lang="ko-KR" altLang="en-US" dirty="0" smtClean="0">
                <a:solidFill>
                  <a:prstClr val="black"/>
                </a:solidFill>
              </a:rPr>
              <a:t>와 같이 데이터 변경이 있는 쿼리의 경우에는 다음과 같이 </a:t>
            </a:r>
            <a:r>
              <a:rPr lang="en-US" altLang="ko-KR" dirty="0" err="1" smtClean="0">
                <a:solidFill>
                  <a:prstClr val="black"/>
                </a:solidFill>
              </a:rPr>
              <a:t>executeUpdate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문을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 select </a:t>
            </a:r>
            <a:r>
              <a:rPr lang="ko-KR" altLang="en-US" dirty="0" smtClean="0">
                <a:solidFill>
                  <a:prstClr val="black"/>
                </a:solidFill>
              </a:rPr>
              <a:t>문의 경우 </a:t>
            </a:r>
            <a:r>
              <a:rPr lang="en-US" altLang="ko-KR" dirty="0" err="1" smtClean="0">
                <a:solidFill>
                  <a:prstClr val="black"/>
                </a:solidFill>
              </a:rPr>
              <a:t>executeQuery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메서드를 사용하고 조회 결과를 받기 위해 </a:t>
            </a: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객체를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91647" y="2611522"/>
            <a:ext cx="7810719" cy="6478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1001" y="2617156"/>
            <a:ext cx="4386824" cy="6166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pstmt.executeUpdate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int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count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pstmt.executeUpdate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 //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처리한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로우의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개수 반환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14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5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결과 받기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데이터베이스에서 조회한 결과를 받기 위해서는 </a:t>
            </a: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나 </a:t>
            </a:r>
            <a:r>
              <a:rPr lang="en-US" altLang="ko-KR" dirty="0" err="1" smtClean="0">
                <a:solidFill>
                  <a:prstClr val="black"/>
                </a:solidFill>
              </a:rPr>
              <a:t>PreparedStatement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err="1" smtClean="0">
                <a:solidFill>
                  <a:prstClr val="black"/>
                </a:solidFill>
              </a:rPr>
              <a:t>executeQuery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r>
              <a:rPr lang="ko-KR" altLang="en-US" dirty="0" smtClean="0">
                <a:solidFill>
                  <a:prstClr val="black"/>
                </a:solidFill>
              </a:rPr>
              <a:t>를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조회 결과는 </a:t>
            </a: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객체로 리턴되며 </a:t>
            </a: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은 실제 데이터셋이 아니라 데이터에 접근할 수 있는 포인터의 집합 개념으로 이해하면 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9910"/>
          <a:stretch/>
        </p:blipFill>
        <p:spPr>
          <a:xfrm>
            <a:off x="755576" y="2780928"/>
            <a:ext cx="6778683" cy="2530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1025" y="53109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처리 결과와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ResultSet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의 관계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0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을 이용해 데이터를 처리하는 방법은 </a:t>
            </a:r>
            <a:r>
              <a:rPr lang="en-US" altLang="ko-KR" dirty="0" err="1" smtClean="0">
                <a:solidFill>
                  <a:prstClr val="black"/>
                </a:solidFill>
              </a:rPr>
              <a:t>rs.next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메서드로 다음 데이터를 확인하고 데이터가 있을 경우 </a:t>
            </a:r>
            <a:r>
              <a:rPr lang="en-US" altLang="ko-KR" dirty="0" err="1" smtClean="0">
                <a:solidFill>
                  <a:prstClr val="black"/>
                </a:solidFill>
              </a:rPr>
              <a:t>rs.getXxx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메서드를 이용해 특정 컬럼에 해당하는 데이터를 가지고와 사용하게 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getXxx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메서드는 데이터 </a:t>
            </a:r>
            <a:r>
              <a:rPr lang="ko-KR" altLang="en-US" dirty="0" err="1" smtClean="0">
                <a:solidFill>
                  <a:prstClr val="black"/>
                </a:solidFill>
              </a:rPr>
              <a:t>타입별로</a:t>
            </a:r>
            <a:r>
              <a:rPr lang="ko-KR" altLang="en-US" dirty="0" smtClean="0">
                <a:solidFill>
                  <a:prstClr val="black"/>
                </a:solidFill>
              </a:rPr>
              <a:t> 존재 하므로 컬럼 데이터 타입에 따라 적절히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사용이 끝난 </a:t>
            </a: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객체 역시 </a:t>
            </a:r>
            <a:r>
              <a:rPr lang="en-US" altLang="ko-KR" dirty="0" smtClean="0">
                <a:solidFill>
                  <a:prstClr val="black"/>
                </a:solidFill>
              </a:rPr>
              <a:t>close() </a:t>
            </a:r>
            <a:r>
              <a:rPr lang="ko-KR" altLang="en-US" dirty="0" smtClean="0">
                <a:solidFill>
                  <a:prstClr val="black"/>
                </a:solidFill>
              </a:rPr>
              <a:t>메서드를 이용해 리소스를 반환 하도록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>
              <a:buClr>
                <a:srgbClr val="4F81BD"/>
              </a:buClr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r>
              <a:rPr lang="ko-KR" altLang="ko-KR" dirty="0" smtClean="0">
                <a:solidFill>
                  <a:prstClr val="black"/>
                </a:solidFill>
              </a:rPr>
              <a:t>6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연결 해제</a:t>
            </a:r>
            <a:endParaRPr lang="ko-KR" altLang="en-US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사용이 끝난 데이터베이스 연결은 </a:t>
            </a:r>
            <a:r>
              <a:rPr lang="en-US" altLang="ko-KR" dirty="0" err="1" smtClean="0">
                <a:solidFill>
                  <a:prstClr val="black"/>
                </a:solidFill>
              </a:rPr>
              <a:t>conn.close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메서드를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이용해 닫아 주도록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DB </a:t>
            </a:r>
            <a:r>
              <a:rPr lang="ko-KR" altLang="en-US" dirty="0" smtClean="0">
                <a:solidFill>
                  <a:prstClr val="black"/>
                </a:solidFill>
              </a:rPr>
              <a:t>연결은 중요한 자원이고 제한적이므로 사용이 끝난 연결은 </a:t>
            </a:r>
            <a:r>
              <a:rPr lang="ko-KR" altLang="en-US" dirty="0">
                <a:solidFill>
                  <a:prstClr val="black"/>
                </a:solidFill>
              </a:rPr>
              <a:t>반</a:t>
            </a:r>
            <a:r>
              <a:rPr lang="ko-KR" altLang="en-US" dirty="0" smtClean="0">
                <a:solidFill>
                  <a:prstClr val="black"/>
                </a:solidFill>
              </a:rPr>
              <a:t>드시 해제해 주어야 하므로 주의 하도록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91646" y="2204864"/>
            <a:ext cx="7810719" cy="1944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6456" y="2208015"/>
            <a:ext cx="4386824" cy="1900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ResultSet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pstmt.executeQuery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while(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rs.next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()) {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name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(1); // or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(“name”);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age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rs.getInt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(2); // or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rs.getInt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(“email”);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}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rs.close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32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 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207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앞에서 배운 단계별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JDBC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프로그래밍 절차에 따라 간단한 입력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조회 프로그램의 개발을 통해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JDBC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프로그램의 개발과정과 구조에 대한 이해를 높인다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별도 클래스로 개발하는 것이 좋으나 여기서는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와의 연계 구조를 이해하기 위해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스크립트릿으로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개발한다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다음은 일반적인 웹 애플리케이션의 데이터베이스 연결 구조를 보여준다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1188"/>
          <a:stretch/>
        </p:blipFill>
        <p:spPr>
          <a:xfrm>
            <a:off x="891533" y="3208689"/>
            <a:ext cx="6344763" cy="2388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025" y="55974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웹 애플리케이션과 데이터베이스 연결 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6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56084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데이터베이스란</a:t>
            </a:r>
            <a:r>
              <a:rPr lang="en-US" altLang="ko-KR" sz="1800" dirty="0" smtClean="0">
                <a:solidFill>
                  <a:prstClr val="black"/>
                </a:solidFill>
              </a:rPr>
              <a:t>?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데이터베이스는 데이터를 체계적으로 관리할 수 있도록 해주는 소프트웨어로 일반적으로 다음과 같이 정의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예를 들어 휴대폰에 저장되어 있는 전화번호 자체는 데이터베이스로 볼 수 있으며 메뉴에서 이름을 검색하고 저장을 가능하게 하는 내부적인 프로그램은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로 볼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43608" y="2348880"/>
            <a:ext cx="6912768" cy="165618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</a:rPr>
              <a:t>데이터베이스</a:t>
            </a:r>
            <a:r>
              <a:rPr lang="en-US" altLang="ko-KR" sz="1100" b="1" dirty="0" smtClean="0">
                <a:latin typeface="+mn-ea"/>
                <a:ea typeface="+mn-ea"/>
              </a:rPr>
              <a:t>(Database) </a:t>
            </a: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ko-KR" altLang="en-US" sz="1100" dirty="0" smtClean="0">
                <a:latin typeface="+mn-ea"/>
                <a:ea typeface="+mn-ea"/>
              </a:rPr>
              <a:t>여러 사람이 공유할 목적으로 방대한 데이터를 체계적으로 </a:t>
            </a:r>
            <a:r>
              <a:rPr lang="ko-KR" altLang="en-US" sz="1100" dirty="0" smtClean="0">
                <a:latin typeface="+mn-ea"/>
                <a:ea typeface="+mn-ea"/>
              </a:rPr>
              <a:t>정리하여 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저장한 </a:t>
            </a:r>
            <a:r>
              <a:rPr lang="ko-KR" altLang="en-US" sz="1100" dirty="0" smtClean="0">
                <a:latin typeface="+mn-ea"/>
                <a:ea typeface="+mn-ea"/>
              </a:rPr>
              <a:t>것으로 이를 이용하면 데이터를 효율적으로 관리하고 검색할 수 있다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</a:rPr>
              <a:t>데이터베이스 관리 시스템</a:t>
            </a:r>
            <a:r>
              <a:rPr lang="en-US" altLang="ko-KR" sz="1100" b="1" dirty="0" smtClean="0">
                <a:latin typeface="+mn-ea"/>
                <a:ea typeface="+mn-ea"/>
              </a:rPr>
              <a:t>(DBMS, </a:t>
            </a:r>
            <a:r>
              <a:rPr lang="en-US" altLang="ko-KR" sz="1100" b="1" dirty="0" err="1" smtClean="0">
                <a:latin typeface="+mn-ea"/>
                <a:ea typeface="+mn-ea"/>
              </a:rPr>
              <a:t>DataBase</a:t>
            </a:r>
            <a:r>
              <a:rPr lang="en-US" altLang="ko-KR" sz="1100" b="1" dirty="0" smtClean="0">
                <a:latin typeface="+mn-ea"/>
                <a:ea typeface="+mn-ea"/>
              </a:rPr>
              <a:t> Management System) </a:t>
            </a: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ko-KR" altLang="en-US" sz="1100" dirty="0" smtClean="0">
                <a:latin typeface="+mn-ea"/>
                <a:ea typeface="+mn-ea"/>
              </a:rPr>
              <a:t>데이터베이스를 </a:t>
            </a:r>
            <a:r>
              <a:rPr lang="ko-KR" altLang="en-US" sz="1100" dirty="0" smtClean="0">
                <a:latin typeface="+mn-ea"/>
                <a:ea typeface="+mn-ea"/>
              </a:rPr>
              <a:t>구성하고 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운영하는 </a:t>
            </a:r>
            <a:r>
              <a:rPr lang="ko-KR" altLang="en-US" sz="1100" dirty="0" smtClean="0">
                <a:latin typeface="+mn-ea"/>
                <a:ea typeface="+mn-ea"/>
              </a:rPr>
              <a:t>소프트웨어 시스템으로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오라클</a:t>
            </a:r>
            <a:r>
              <a:rPr lang="en-US" altLang="ko-KR" sz="1100" dirty="0" smtClean="0">
                <a:latin typeface="+mn-ea"/>
                <a:ea typeface="+mn-ea"/>
              </a:rPr>
              <a:t>, MS SQL </a:t>
            </a:r>
            <a:r>
              <a:rPr lang="ko-KR" altLang="en-US" sz="1100" dirty="0" smtClean="0">
                <a:latin typeface="+mn-ea"/>
                <a:ea typeface="+mn-ea"/>
              </a:rPr>
              <a:t>서버</a:t>
            </a:r>
            <a:r>
              <a:rPr lang="en-US" altLang="ko-KR" sz="1100" dirty="0" smtClean="0">
                <a:latin typeface="+mn-ea"/>
                <a:ea typeface="+mn-ea"/>
              </a:rPr>
              <a:t>, MySQL </a:t>
            </a:r>
            <a:r>
              <a:rPr lang="ko-KR" altLang="en-US" sz="1100" dirty="0" smtClean="0">
                <a:latin typeface="+mn-ea"/>
                <a:ea typeface="+mn-ea"/>
              </a:rPr>
              <a:t>등 일반적으로 </a:t>
            </a:r>
            <a:r>
              <a:rPr lang="ko-KR" altLang="en-US" sz="1100" dirty="0" smtClean="0">
                <a:latin typeface="+mn-ea"/>
                <a:ea typeface="+mn-ea"/>
              </a:rPr>
              <a:t>알고 </a:t>
            </a:r>
            <a:r>
              <a:rPr lang="ko-KR" altLang="en-US" sz="1100" dirty="0" smtClean="0">
                <a:latin typeface="+mn-ea"/>
                <a:ea typeface="+mn-ea"/>
              </a:rPr>
              <a:t>있는 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데이터베이스 </a:t>
            </a:r>
            <a:r>
              <a:rPr lang="ko-KR" altLang="en-US" sz="1100" dirty="0" smtClean="0">
                <a:latin typeface="+mn-ea"/>
                <a:ea typeface="+mn-ea"/>
              </a:rPr>
              <a:t>제품을 의미한다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05. [</a:t>
            </a:r>
            <a:r>
              <a:rPr lang="ko-KR" altLang="en-US" sz="2000" dirty="0" smtClean="0"/>
              <a:t>기본실습</a:t>
            </a:r>
            <a:r>
              <a:rPr lang="en-US" altLang="ko-KR" sz="2000" dirty="0" smtClean="0"/>
              <a:t>] JDBC</a:t>
            </a:r>
            <a:r>
              <a:rPr lang="ko-KR" altLang="en-US" sz="2000" dirty="0" smtClean="0"/>
              <a:t>프로그래밍 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MySQL </a:t>
            </a:r>
            <a:r>
              <a:rPr lang="ko-KR" altLang="en-US" sz="2000" dirty="0" smtClean="0"/>
              <a:t>연동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프로그래밍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화면 구성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 테이블 생성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예제에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사용되는 테이블은 이름과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이메일로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간단하게 구성된다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별도의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키는 없으며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자료형은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모두 문자열 형인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VARCHAR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테이블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생성은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MySQL Workbench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를 이용한다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025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예제 프로그램 화면 구성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36" y="1399937"/>
            <a:ext cx="3798864" cy="25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3"/>
          <a:srcRect t="11626" b="22885"/>
          <a:stretch/>
        </p:blipFill>
        <p:spPr>
          <a:xfrm>
            <a:off x="625474" y="5488492"/>
            <a:ext cx="4680520" cy="9318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3136" y="639986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8-44]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jdbc_test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테이블 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48" y="1399450"/>
            <a:ext cx="3803976" cy="25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06348" y="39414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8-47]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실행된 최종 결과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2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323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테이블 생성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(jdbc_sql.txt)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p.324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1645" y="1828520"/>
            <a:ext cx="7810719" cy="1274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3369" y="1828519"/>
            <a:ext cx="4386824" cy="12741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01 CREATE TABLE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jdbc_test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(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02     username VARCHAR(12),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03     email VARCHAR(30)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04 );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8434" name="Picture 2" descr="C:\Users\orize\Downloads\이미지 파일\8장\ch08_img\ch8_nn4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8" y="3284984"/>
            <a:ext cx="454383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3220" y="649022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테이블 생성 성공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3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3781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화면 구현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jdbctest.jsp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p.325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화면은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 form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두개의 입력항목을 가진다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input type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name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각각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username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email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1645" y="2358263"/>
            <a:ext cx="7810719" cy="15747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3369" y="2337801"/>
            <a:ext cx="4386824" cy="158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08 &lt;form name=form1 method=post&gt;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09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등록이름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 &lt;input type=text name=username&gt;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10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주소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 &lt;input type=text name=email size=20&gt;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11 &lt;input type=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sumit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value=“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등록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”&gt;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12 &lt;/form&gt;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3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406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 연결 구현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jdbctest.jsp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p.325 ~ 326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스크립트릿을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이용해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JDBC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드라이버 클래스 이름과 접속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변수로 설정한다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Class.forName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드라이버를 로드하고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DriverManager.getConnection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이용해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DB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연결을 만든다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813" y="2648190"/>
            <a:ext cx="7810719" cy="32290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1536" y="2686145"/>
            <a:ext cx="4994599" cy="31531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10 //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데이터베이스 연결 관련 정보를 문자열로 선언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11 String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jdbc_driver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com.mysql.jdbc.Driver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12 String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jdbc_url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jdbc:mysql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://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localhost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jspdb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13 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14 try{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15     // JDBC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드라이버 로드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16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Class.forName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jdbc_driver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17 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18     //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데이터베이스 연결 정보를 이용해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Connection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인스턴스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확보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19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 Conn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DriverManager.getConnection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(jdbc_url,“jspbook”,”1234”);</a:t>
            </a:r>
          </a:p>
        </p:txBody>
      </p:sp>
    </p:spTree>
    <p:extLst>
      <p:ext uri="{BB962C8B-B14F-4D97-AF65-F5344CB8AC3E}">
        <p14:creationId xmlns:p14="http://schemas.microsoft.com/office/powerpoint/2010/main" val="9864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920880" cy="296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 입력 구현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jdbctest.jsp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p.326 ~ 327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쿼리를 만들고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 form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입력된 두개의 값을 가져와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PreparedStatement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구성한다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23900" lvl="2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2" indent="-190500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쿼리 실행은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pstmt.executeUpdate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이용한다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5737" y="2060848"/>
            <a:ext cx="7810719" cy="1621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7459" y="2060848"/>
            <a:ext cx="6348837" cy="158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21     // Connection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클래스의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인스턴스로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부터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문 작성을 위한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Statement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준비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22     String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“insert into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jdbc_test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values(?.?)”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23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conn.prepareStatement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24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pstmt.setString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(1,request.getParameter(“username”));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25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pstmt.setString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(2,request.getParameter(“email”));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9458" name="Picture 2" descr="C:\Users\orize\Downloads\이미지 파일\8장\ch08_img\ch8_nn5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7" y="4005064"/>
            <a:ext cx="3835734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86271" y="654683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입력된 데이터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6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9208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 출력 구현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jdbctest.jsp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p.330 ~ 331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select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문을 이용해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DB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저장된 값을 가져와 출력한다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ResultSet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객체를 이용하고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getXxx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메서드를 통해 데이터를 가지고 온다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루프를 돌며 가져온 데이터를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과 조합하여 출력한다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276" y="2339599"/>
            <a:ext cx="7810719" cy="22136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6276" y="2339599"/>
            <a:ext cx="5423916" cy="22136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53     // select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문장을 문자열 형태로 구성한다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54     String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“select username, email from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jdbc_test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55 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56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conn.prepareStatement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57 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58     // select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를 수행하면 데이터정보가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ResultSet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클래스의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인스턴스로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반환된다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59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ResultSet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pstmt.executeQuery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76276" y="5110398"/>
            <a:ext cx="7810719" cy="10307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6276" y="5110398"/>
            <a:ext cx="5423916" cy="961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62     //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마지막 데이터까지 반복한다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63     while(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rs.next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()) {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64    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out.println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i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+” : “+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(1)+” , “+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(“email”)+”&lt;BR&gt;”);</a:t>
            </a:r>
          </a:p>
        </p:txBody>
      </p:sp>
    </p:spTree>
    <p:extLst>
      <p:ext uri="{BB962C8B-B14F-4D97-AF65-F5344CB8AC3E}">
        <p14:creationId xmlns:p14="http://schemas.microsoft.com/office/powerpoint/2010/main" val="41843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525"/>
          <a:stretch/>
        </p:blipFill>
        <p:spPr>
          <a:xfrm>
            <a:off x="1068920" y="1337878"/>
            <a:ext cx="5256584" cy="302722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317862"/>
            <a:ext cx="5307208" cy="2505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920" y="105820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데이터베이스의 종류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51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488832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ko-KR" altLang="ko-KR" sz="1800" dirty="0">
                <a:solidFill>
                  <a:prstClr val="black"/>
                </a:solidFill>
              </a:rPr>
              <a:t>2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데이터베이스의 장단점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데이터를 사용하고 처리하는 데 있어 가장 중요한 기술적 관점은 데이터를 저장하고 이를 </a:t>
            </a:r>
            <a:r>
              <a:rPr lang="ko-KR" altLang="en-US" dirty="0" smtClean="0"/>
              <a:t>이용하는 </a:t>
            </a:r>
            <a:r>
              <a:rPr lang="ko-KR" altLang="en-US" dirty="0"/>
              <a:t>방법이다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ko-KR" altLang="en-US" dirty="0"/>
              <a:t>데이터를 저장한 파일을 데이터 파일</a:t>
            </a:r>
            <a:r>
              <a:rPr lang="en-US" altLang="ko-KR" dirty="0"/>
              <a:t>(Data File)</a:t>
            </a:r>
            <a:r>
              <a:rPr lang="ko-KR" altLang="en-US" dirty="0"/>
              <a:t>이라고 하는데</a:t>
            </a:r>
            <a:r>
              <a:rPr lang="en-US" altLang="ko-KR" dirty="0"/>
              <a:t>, </a:t>
            </a:r>
            <a:r>
              <a:rPr lang="ko-KR" altLang="en-US" dirty="0"/>
              <a:t>데이터 파일은 서로 연관된 정보를 모아서 레코드</a:t>
            </a:r>
            <a:r>
              <a:rPr lang="en-US" altLang="ko-KR" dirty="0"/>
              <a:t>(Record)</a:t>
            </a:r>
            <a:r>
              <a:rPr lang="ko-KR" altLang="en-US" dirty="0"/>
              <a:t>를 만들고 레코드는 다시 연관 </a:t>
            </a:r>
            <a:r>
              <a:rPr lang="ko-KR" altLang="en-US" dirty="0" smtClean="0"/>
              <a:t>레코드를 </a:t>
            </a:r>
            <a:r>
              <a:rPr lang="ko-KR" altLang="en-US" dirty="0"/>
              <a:t>모아서 파일을 만든다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이렇게 만들어진 데이터 파일들은 운영체제의 파일 시스템에서 관리한다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하지만 일반적인 파일 시스템은 응용 분야에 따라 동일한 정보를 여러 파일에 중복 저장하는 문제가 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1936"/>
          <a:stretch/>
        </p:blipFill>
        <p:spPr>
          <a:xfrm>
            <a:off x="898429" y="3977952"/>
            <a:ext cx="3703385" cy="2092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1837" y="60705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파일 시스템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2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200800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데이터베이스 이점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중복을 최소화할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불일치 문제를 해결할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데이터를 </a:t>
            </a:r>
            <a:r>
              <a:rPr lang="ko-KR" altLang="en-US" dirty="0"/>
              <a:t>쉽게 공유할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 표준화를 이룰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데이터에 </a:t>
            </a:r>
            <a:r>
              <a:rPr lang="ko-KR" altLang="en-US" dirty="0"/>
              <a:t>대한 보안성을 제공한다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</a:t>
            </a:r>
            <a:r>
              <a:rPr lang="ko-KR" altLang="en-US" dirty="0"/>
              <a:t>무결성</a:t>
            </a:r>
            <a:r>
              <a:rPr lang="en-US" altLang="ko-KR" dirty="0"/>
              <a:t>(Integrity)</a:t>
            </a:r>
            <a:r>
              <a:rPr lang="ko-KR" altLang="en-US" dirty="0"/>
              <a:t>이 유지된다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대량의 </a:t>
            </a:r>
            <a:r>
              <a:rPr lang="ko-KR" altLang="en-US" dirty="0"/>
              <a:t>데이터를 좀더 빠르게 검색할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</a:t>
            </a:r>
            <a:r>
              <a:rPr lang="ko-KR" altLang="en-US" dirty="0"/>
              <a:t>이외의 다양한 데이터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파일 등</a:t>
            </a:r>
            <a:r>
              <a:rPr lang="en-US" altLang="ko-KR" dirty="0"/>
              <a:t>)</a:t>
            </a:r>
            <a:r>
              <a:rPr lang="ko-KR" altLang="en-US" dirty="0"/>
              <a:t>를 관리할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애플리케이션을 </a:t>
            </a:r>
            <a:r>
              <a:rPr lang="ko-KR" altLang="en-US" dirty="0"/>
              <a:t>개발하기가 쉽다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9929"/>
          <a:stretch/>
        </p:blipFill>
        <p:spPr>
          <a:xfrm>
            <a:off x="5580112" y="1700808"/>
            <a:ext cx="3502400" cy="2594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120" y="42930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데이터베이스 시스템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5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데이터베이스 도입의 추가적인 요구사항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DBMS</a:t>
            </a:r>
            <a:r>
              <a:rPr lang="ko-KR" altLang="en-US" dirty="0"/>
              <a:t>를 위한 하드웨어</a:t>
            </a:r>
            <a:r>
              <a:rPr lang="en-US" altLang="ko-KR" dirty="0"/>
              <a:t>(</a:t>
            </a:r>
            <a:r>
              <a:rPr lang="ko-KR" altLang="en-US" dirty="0"/>
              <a:t>서버 장비</a:t>
            </a:r>
            <a:r>
              <a:rPr lang="en-US" altLang="ko-KR" dirty="0"/>
              <a:t>, </a:t>
            </a:r>
            <a:r>
              <a:rPr lang="ko-KR" altLang="en-US" dirty="0"/>
              <a:t>하드디스크</a:t>
            </a:r>
            <a:r>
              <a:rPr lang="en-US" altLang="ko-KR" dirty="0"/>
              <a:t>)</a:t>
            </a:r>
            <a:r>
              <a:rPr lang="ko-KR" altLang="en-US" dirty="0"/>
              <a:t>가 추가적으로 필요하며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dirty="0" smtClean="0"/>
              <a:t>하드웨어는 </a:t>
            </a:r>
            <a:r>
              <a:rPr lang="ko-KR" altLang="en-US" dirty="0"/>
              <a:t>데이터가 증가되면 지속적으로 추가해야 하므로 비용이 많이 든다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데이터베이스를 </a:t>
            </a:r>
            <a:r>
              <a:rPr lang="ko-KR" altLang="en-US" dirty="0"/>
              <a:t>관리하는 </a:t>
            </a:r>
            <a:r>
              <a:rPr lang="en-US" altLang="ko-KR" dirty="0"/>
              <a:t>DBA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백업 및 복구와 관련한 전문 기술이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백업을 위한 비용이 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4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13534</TotalTime>
  <Words>3856</Words>
  <Application>Microsoft Office PowerPoint</Application>
  <PresentationFormat>화면 슬라이드 쇼(4:3)</PresentationFormat>
  <Paragraphs>627</Paragraphs>
  <Slides>56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HY견고딕</vt:lpstr>
      <vt:lpstr>굴림</vt:lpstr>
      <vt:lpstr>나눔손글씨 붓</vt:lpstr>
      <vt:lpstr>돋움</vt:lpstr>
      <vt:lpstr>맑은 고딕</vt:lpstr>
      <vt:lpstr>아리따M</vt:lpstr>
      <vt:lpstr>Arial</vt:lpstr>
      <vt:lpstr>Tahoma</vt:lpstr>
      <vt:lpstr>Wingdings</vt:lpstr>
      <vt:lpstr>Office 테마</vt:lpstr>
      <vt:lpstr>PowerPoint 프레젠테이션</vt:lpstr>
      <vt:lpstr>Chapter 08. 데이터베이스와 JDBC</vt:lpstr>
      <vt:lpstr>PowerPoint 프레젠테이션</vt:lpstr>
      <vt:lpstr>PowerPoint 프레젠테이션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05. [기본실습] JDBC프로그래밍 : MySQL 연동 JSP 프로그래밍</vt:lpstr>
      <vt:lpstr>05. [기본실습] JDBC프로그래밍 : MySQL 연동 JSP 프로그래밍</vt:lpstr>
      <vt:lpstr>05. [기본실습]JDBC프로그래밍 : MySQL 연동 JSP 프로그래밍</vt:lpstr>
      <vt:lpstr>05. [기본실습]JDBC프로그래밍 : MySQL 연동 JSP 프로그래밍</vt:lpstr>
      <vt:lpstr>05. [기본실습]JDBC프로그래밍 : MySQL 연동 JSP 프로그래밍</vt:lpstr>
      <vt:lpstr>05. [기본실습]JDBC프로그래밍 : MySQL 연동 JSP 프로그래밍</vt:lpstr>
      <vt:lpstr>05. [기본실습]JDBC프로그래밍 : MySQL 연동 JSP 프로그래밍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jisun kim</cp:lastModifiedBy>
  <cp:revision>813</cp:revision>
  <dcterms:created xsi:type="dcterms:W3CDTF">2012-07-11T10:23:22Z</dcterms:created>
  <dcterms:modified xsi:type="dcterms:W3CDTF">2014-03-03T00:59:40Z</dcterms:modified>
</cp:coreProperties>
</file>